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4002" r:id="rId2"/>
  </p:sldMasterIdLst>
  <p:notesMasterIdLst>
    <p:notesMasterId r:id="rId83"/>
  </p:notesMasterIdLst>
  <p:handoutMasterIdLst>
    <p:handoutMasterId r:id="rId84"/>
  </p:handoutMasterIdLst>
  <p:sldIdLst>
    <p:sldId id="633" r:id="rId3"/>
    <p:sldId id="826" r:id="rId4"/>
    <p:sldId id="827" r:id="rId5"/>
    <p:sldId id="694" r:id="rId6"/>
    <p:sldId id="705" r:id="rId7"/>
    <p:sldId id="706" r:id="rId8"/>
    <p:sldId id="671" r:id="rId9"/>
    <p:sldId id="672" r:id="rId10"/>
    <p:sldId id="673" r:id="rId11"/>
    <p:sldId id="675" r:id="rId12"/>
    <p:sldId id="676" r:id="rId13"/>
    <p:sldId id="677" r:id="rId14"/>
    <p:sldId id="773" r:id="rId15"/>
    <p:sldId id="678" r:id="rId16"/>
    <p:sldId id="679" r:id="rId17"/>
    <p:sldId id="680" r:id="rId18"/>
    <p:sldId id="707" r:id="rId19"/>
    <p:sldId id="645" r:id="rId20"/>
    <p:sldId id="681" r:id="rId21"/>
    <p:sldId id="660" r:id="rId22"/>
    <p:sldId id="700" r:id="rId23"/>
    <p:sldId id="787" r:id="rId24"/>
    <p:sldId id="711" r:id="rId25"/>
    <p:sldId id="861" r:id="rId26"/>
    <p:sldId id="712" r:id="rId27"/>
    <p:sldId id="713" r:id="rId28"/>
    <p:sldId id="781" r:id="rId29"/>
    <p:sldId id="782" r:id="rId30"/>
    <p:sldId id="783" r:id="rId31"/>
    <p:sldId id="718" r:id="rId32"/>
    <p:sldId id="719" r:id="rId33"/>
    <p:sldId id="721" r:id="rId34"/>
    <p:sldId id="722" r:id="rId35"/>
    <p:sldId id="723" r:id="rId36"/>
    <p:sldId id="812" r:id="rId37"/>
    <p:sldId id="813" r:id="rId38"/>
    <p:sldId id="814" r:id="rId39"/>
    <p:sldId id="815" r:id="rId40"/>
    <p:sldId id="784" r:id="rId41"/>
    <p:sldId id="739" r:id="rId42"/>
    <p:sldId id="740" r:id="rId43"/>
    <p:sldId id="741" r:id="rId44"/>
    <p:sldId id="810" r:id="rId45"/>
    <p:sldId id="730" r:id="rId46"/>
    <p:sldId id="731" r:id="rId47"/>
    <p:sldId id="732" r:id="rId48"/>
    <p:sldId id="733" r:id="rId49"/>
    <p:sldId id="734" r:id="rId50"/>
    <p:sldId id="735" r:id="rId51"/>
    <p:sldId id="736" r:id="rId52"/>
    <p:sldId id="737" r:id="rId53"/>
    <p:sldId id="857" r:id="rId54"/>
    <p:sldId id="828" r:id="rId55"/>
    <p:sldId id="860" r:id="rId56"/>
    <p:sldId id="654" r:id="rId57"/>
    <p:sldId id="829" r:id="rId58"/>
    <p:sldId id="830" r:id="rId59"/>
    <p:sldId id="831" r:id="rId60"/>
    <p:sldId id="856" r:id="rId61"/>
    <p:sldId id="848" r:id="rId62"/>
    <p:sldId id="849" r:id="rId63"/>
    <p:sldId id="850" r:id="rId64"/>
    <p:sldId id="851" r:id="rId65"/>
    <p:sldId id="852" r:id="rId66"/>
    <p:sldId id="853" r:id="rId67"/>
    <p:sldId id="854" r:id="rId68"/>
    <p:sldId id="855" r:id="rId69"/>
    <p:sldId id="751" r:id="rId70"/>
    <p:sldId id="752" r:id="rId71"/>
    <p:sldId id="753" r:id="rId72"/>
    <p:sldId id="754" r:id="rId73"/>
    <p:sldId id="755" r:id="rId74"/>
    <p:sldId id="756" r:id="rId75"/>
    <p:sldId id="804" r:id="rId76"/>
    <p:sldId id="805" r:id="rId77"/>
    <p:sldId id="806" r:id="rId78"/>
    <p:sldId id="807" r:id="rId79"/>
    <p:sldId id="808" r:id="rId80"/>
    <p:sldId id="809" r:id="rId81"/>
    <p:sldId id="774" r:id="rId82"/>
  </p:sldIdLst>
  <p:sldSz cx="9144000" cy="6858000" type="screen4x3"/>
  <p:notesSz cx="6784975" cy="9906000"/>
  <p:defaultTextStyle>
    <a:defPPr>
      <a:defRPr lang="tr-TR"/>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DCB1ED"/>
    <a:srgbClr val="660066"/>
    <a:srgbClr val="339933"/>
    <a:srgbClr val="00CC66"/>
    <a:srgbClr val="003300"/>
    <a:srgbClr val="006600"/>
    <a:srgbClr val="99CCFF"/>
  </p:clrMru>
</p:presentationPr>
</file>

<file path=ppt/tableStyles.xml><?xml version="1.0" encoding="utf-8"?>
<a:tblStyleLst xmlns:a="http://schemas.openxmlformats.org/drawingml/2006/main" def="{5C22544A-7EE6-4342-B048-85BDC9FD1C3A}">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1474" autoAdjust="0"/>
  </p:normalViewPr>
  <p:slideViewPr>
    <p:cSldViewPr>
      <p:cViewPr>
        <p:scale>
          <a:sx n="75" d="100"/>
          <a:sy n="75"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0184D-F17E-4393-863D-30AC32E2F5DA}" type="doc">
      <dgm:prSet loTypeId="urn:microsoft.com/office/officeart/2009/3/layout/RandomtoResultProcess" loCatId="process" qsTypeId="urn:microsoft.com/office/officeart/2005/8/quickstyle/simple1#1" qsCatId="simple" csTypeId="urn:microsoft.com/office/officeart/2005/8/colors/accent1_2#1" csCatId="accent1" phldr="1"/>
      <dgm:spPr>
        <a:scene3d>
          <a:camera prst="orthographicFront">
            <a:rot lat="0" lon="0" rev="0"/>
          </a:camera>
          <a:lightRig rig="glow" dir="t">
            <a:rot lat="0" lon="0" rev="4800000"/>
          </a:lightRig>
        </a:scene3d>
      </dgm:spPr>
      <dgm:t>
        <a:bodyPr/>
        <a:lstStyle/>
        <a:p>
          <a:endParaRPr lang="tr-TR"/>
        </a:p>
      </dgm:t>
    </dgm:pt>
    <dgm:pt modelId="{E7B1DAC9-2B7D-42B0-87A7-8C4AFC61D88D}">
      <dgm:prSet phldrT="[Metin]" custT="1"/>
      <dgm:spPr>
        <a:ln>
          <a:noFill/>
        </a:ln>
        <a:effectLst>
          <a:outerShdw blurRad="190500" dist="228600" dir="2700000" algn="ctr">
            <a:srgbClr val="000000">
              <a:alpha val="30000"/>
            </a:srgbClr>
          </a:outerShdw>
        </a:effectLst>
        <a:sp3d prstMaterial="matte">
          <a:bevelT w="127000" h="63500"/>
        </a:sp3d>
      </dgm:spPr>
      <dgm:t>
        <a:bodyPr/>
        <a:lstStyle/>
        <a:p>
          <a:r>
            <a:rPr lang="tr-TR" sz="2800" dirty="0" smtClean="0"/>
            <a:t>GENİŞLEYEN</a:t>
          </a:r>
        </a:p>
        <a:p>
          <a:r>
            <a:rPr lang="tr-TR" sz="2800" dirty="0" smtClean="0"/>
            <a:t>SEKTÖREL KAPSAM</a:t>
          </a:r>
          <a:endParaRPr lang="tr-TR" sz="2800" dirty="0"/>
        </a:p>
      </dgm:t>
    </dgm:pt>
    <dgm:pt modelId="{12DB3D5A-9507-41EE-9F24-7B214917A5E7}" type="parTrans" cxnId="{2CB02EBB-0406-4A34-A8DB-1DCD169CB79F}">
      <dgm:prSet/>
      <dgm:spPr/>
      <dgm:t>
        <a:bodyPr/>
        <a:lstStyle/>
        <a:p>
          <a:endParaRPr lang="tr-TR"/>
        </a:p>
      </dgm:t>
    </dgm:pt>
    <dgm:pt modelId="{C2FA1C16-97BD-4E81-9034-999E8E43090C}" type="sibTrans" cxnId="{2CB02EBB-0406-4A34-A8DB-1DCD169CB79F}">
      <dgm:prSet/>
      <dgm:spPr/>
      <dgm:t>
        <a:bodyPr/>
        <a:lstStyle/>
        <a:p>
          <a:endParaRPr lang="tr-TR"/>
        </a:p>
      </dgm:t>
    </dgm:pt>
    <dgm:pt modelId="{B6A7F8AD-0E76-471E-9E8F-12C77F9259D6}">
      <dgm:prSet phldrT="[Metin]"/>
      <dgm:spPr>
        <a:ln>
          <a:noFill/>
        </a:ln>
        <a:effectLst>
          <a:outerShdw blurRad="190500" dist="228600" dir="2700000" algn="ctr">
            <a:srgbClr val="000000">
              <a:alpha val="30000"/>
            </a:srgbClr>
          </a:outerShdw>
        </a:effectLst>
        <a:sp3d prstMaterial="matte">
          <a:bevelT w="127000" h="63500"/>
        </a:sp3d>
      </dgm:spPr>
      <dgm:t>
        <a:bodyPr/>
        <a:lstStyle/>
        <a:p>
          <a:endParaRPr lang="tr-TR" dirty="0"/>
        </a:p>
      </dgm:t>
    </dgm:pt>
    <dgm:pt modelId="{A3BFAE7C-E342-4655-BE4B-4C213E4C78DD}" type="parTrans" cxnId="{460C8171-2D88-4DA4-A2B7-A2A10689EFDD}">
      <dgm:prSet/>
      <dgm:spPr/>
      <dgm:t>
        <a:bodyPr/>
        <a:lstStyle/>
        <a:p>
          <a:endParaRPr lang="tr-TR"/>
        </a:p>
      </dgm:t>
    </dgm:pt>
    <dgm:pt modelId="{8519FD39-62F2-4F04-84B8-4900A43CB62F}" type="sibTrans" cxnId="{460C8171-2D88-4DA4-A2B7-A2A10689EFDD}">
      <dgm:prSet/>
      <dgm:spPr/>
      <dgm:t>
        <a:bodyPr/>
        <a:lstStyle/>
        <a:p>
          <a:endParaRPr lang="tr-TR"/>
        </a:p>
      </dgm:t>
    </dgm:pt>
    <dgm:pt modelId="{7395AEBE-781F-41BF-8546-4433D3E4046F}">
      <dgm:prSet phldrT="[Metin]" custT="1"/>
      <dgm:spPr>
        <a:solidFill>
          <a:srgbClr val="002060">
            <a:alpha val="90000"/>
          </a:srgbClr>
        </a:solidFill>
        <a:ln>
          <a:solidFill>
            <a:srgbClr val="002060"/>
          </a:solidFill>
        </a:ln>
        <a:effectLst>
          <a:outerShdw blurRad="190500" dist="228600" dir="2700000" algn="ctr">
            <a:srgbClr val="000000">
              <a:alpha val="30000"/>
            </a:srgbClr>
          </a:outerShdw>
          <a:softEdge rad="127000"/>
        </a:effectLst>
        <a:sp3d prstMaterial="metal">
          <a:bevelT w="127000" h="63500"/>
        </a:sp3d>
      </dgm:spPr>
      <dgm:t>
        <a:bodyPr/>
        <a:lstStyle/>
        <a:p>
          <a:pPr marL="0" indent="0" algn="l">
            <a:lnSpc>
              <a:spcPct val="150000"/>
            </a:lnSpc>
          </a:pPr>
          <a:r>
            <a:rPr lang="tr-TR" sz="2000" b="1" dirty="0" smtClean="0">
              <a:solidFill>
                <a:schemeClr val="bg1"/>
              </a:solidFill>
              <a:latin typeface="+mn-lt"/>
            </a:rPr>
            <a:t>Asgari sabit yatırım  tutarının üzerindeki tüm sektörlerin Bölgesel Destek kapsamına alınması</a:t>
          </a:r>
          <a:endParaRPr lang="tr-TR" sz="2400" dirty="0">
            <a:solidFill>
              <a:schemeClr val="bg1"/>
            </a:solidFill>
            <a:latin typeface="+mn-lt"/>
          </a:endParaRPr>
        </a:p>
      </dgm:t>
    </dgm:pt>
    <dgm:pt modelId="{0123BEA4-83B5-4FD6-8491-FC204B6235F5}" type="parTrans" cxnId="{15F8F8EE-46C3-4FFF-93FB-D61D77413096}">
      <dgm:prSet/>
      <dgm:spPr/>
      <dgm:t>
        <a:bodyPr/>
        <a:lstStyle/>
        <a:p>
          <a:endParaRPr lang="tr-TR"/>
        </a:p>
      </dgm:t>
    </dgm:pt>
    <dgm:pt modelId="{A761267C-C38C-4E61-BC2E-99A316598FDE}" type="sibTrans" cxnId="{15F8F8EE-46C3-4FFF-93FB-D61D77413096}">
      <dgm:prSet/>
      <dgm:spPr/>
      <dgm:t>
        <a:bodyPr/>
        <a:lstStyle/>
        <a:p>
          <a:endParaRPr lang="tr-TR"/>
        </a:p>
      </dgm:t>
    </dgm:pt>
    <dgm:pt modelId="{BB01BA65-2F61-445A-AA0D-42F54FF35B93}" type="pres">
      <dgm:prSet presAssocID="{4F60184D-F17E-4393-863D-30AC32E2F5DA}" presName="Name0" presStyleCnt="0">
        <dgm:presLayoutVars>
          <dgm:dir/>
          <dgm:animOne val="branch"/>
          <dgm:animLvl val="lvl"/>
        </dgm:presLayoutVars>
      </dgm:prSet>
      <dgm:spPr/>
      <dgm:t>
        <a:bodyPr/>
        <a:lstStyle/>
        <a:p>
          <a:endParaRPr lang="tr-TR"/>
        </a:p>
      </dgm:t>
    </dgm:pt>
    <dgm:pt modelId="{D8D0F371-7AA2-4805-B40D-32F5A7197DA5}" type="pres">
      <dgm:prSet presAssocID="{E7B1DAC9-2B7D-42B0-87A7-8C4AFC61D88D}" presName="chaos" presStyleCnt="0"/>
      <dgm:spPr>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601150BA-B924-4ABF-B43A-D1AD2EC280B2}" type="pres">
      <dgm:prSet presAssocID="{E7B1DAC9-2B7D-42B0-87A7-8C4AFC61D88D}" presName="parTx1" presStyleLbl="revTx" presStyleIdx="0" presStyleCnt="2" custScaleX="130431" custLinFactNeighborX="-127" custLinFactNeighborY="67088"/>
      <dgm:spPr/>
      <dgm:t>
        <a:bodyPr/>
        <a:lstStyle/>
        <a:p>
          <a:endParaRPr lang="tr-TR"/>
        </a:p>
      </dgm:t>
    </dgm:pt>
    <dgm:pt modelId="{CAAF35A5-E281-4066-A6C7-C34BCB14CA6B}" type="pres">
      <dgm:prSet presAssocID="{E7B1DAC9-2B7D-42B0-87A7-8C4AFC61D88D}" presName="desTx1" presStyleLbl="revTx" presStyleIdx="1" presStyleCnt="2">
        <dgm:presLayoutVars>
          <dgm:bulletEnabled val="1"/>
        </dgm:presLayoutVars>
      </dgm:prSet>
      <dgm:spPr/>
      <dgm:t>
        <a:bodyPr/>
        <a:lstStyle/>
        <a:p>
          <a:endParaRPr lang="tr-TR"/>
        </a:p>
      </dgm:t>
    </dgm:pt>
    <dgm:pt modelId="{581D6DC1-41EC-40B9-A359-4166A7422A88}" type="pres">
      <dgm:prSet presAssocID="{E7B1DAC9-2B7D-42B0-87A7-8C4AFC61D88D}" presName="c1" presStyleLbl="node1" presStyleIdx="0" presStyleCnt="19" custLinFactY="100000" custLinFactNeighborX="-1603" custLinFactNeighborY="177936"/>
      <dgm:spPr>
        <a:solidFill>
          <a:schemeClr val="accent5">
            <a:lumMod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5399C0CF-680B-4D68-A1CD-9C09545645A7}" type="pres">
      <dgm:prSet presAssocID="{E7B1DAC9-2B7D-42B0-87A7-8C4AFC61D88D}" presName="c2" presStyleLbl="node1" presStyleIdx="1" presStyleCnt="19" custLinFactY="100000" custLinFactNeighborX="-1603" custLinFactNeighborY="177936"/>
      <dgm:spPr>
        <a:solidFill>
          <a:srgbClr val="C0000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4F7BEDFD-4977-4DC0-BC72-7E2F1F58829A}" type="pres">
      <dgm:prSet presAssocID="{E7B1DAC9-2B7D-42B0-87A7-8C4AFC61D88D}" presName="c3" presStyleLbl="node1" presStyleIdx="2" presStyleCnt="19" custLinFactY="76868" custLinFactNeighborX="-1020" custLinFactNeighborY="100000"/>
      <dgm:spPr>
        <a:solidFill>
          <a:schemeClr val="bg1">
            <a:lumMod val="75000"/>
          </a:schemeClr>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BE0A412A-0B07-4383-84E1-7156D0011963}" type="pres">
      <dgm:prSet presAssocID="{E7B1DAC9-2B7D-42B0-87A7-8C4AFC61D88D}" presName="c4" presStyleLbl="node1" presStyleIdx="3" presStyleCnt="19" custLinFactX="-10624" custLinFactY="100000" custLinFactNeighborX="-100000" custLinFactNeighborY="161842"/>
      <dgm:spPr>
        <a:solidFill>
          <a:schemeClr val="accent6">
            <a:lumMod val="40000"/>
            <a:lumOff val="60000"/>
          </a:schemeClr>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B38D53FF-07E0-4EF9-A80D-F4D82FC61619}" type="pres">
      <dgm:prSet presAssocID="{E7B1DAC9-2B7D-42B0-87A7-8C4AFC61D88D}" presName="c5" presStyleLbl="node1" presStyleIdx="4" presStyleCnt="19" custScaleX="154272" custScaleY="163568" custLinFactY="100000" custLinFactNeighborX="-38351" custLinFactNeighborY="193362"/>
      <dgm:spPr>
        <a:solidFill>
          <a:srgbClr val="CC990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3D9F69E4-1B5E-4C75-AE51-88C753D023BF}" type="pres">
      <dgm:prSet presAssocID="{E7B1DAC9-2B7D-42B0-87A7-8C4AFC61D88D}" presName="c6" presStyleLbl="node1" presStyleIdx="5" presStyleCnt="19" custLinFactY="100000" custLinFactNeighborX="-1603" custLinFactNeighborY="177936"/>
      <dgm:spPr>
        <a:solidFill>
          <a:schemeClr val="accent1">
            <a:lumMod val="75000"/>
          </a:schemeClr>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8940202F-EC4E-47AC-A6F3-D97F500BA4A9}" type="pres">
      <dgm:prSet presAssocID="{E7B1DAC9-2B7D-42B0-87A7-8C4AFC61D88D}" presName="c7" presStyleLbl="node1" presStyleIdx="6" presStyleCnt="19" custLinFactY="76868" custLinFactNeighborX="-1020" custLinFactNeighborY="100000"/>
      <dgm:spPr>
        <a:solidFill>
          <a:srgbClr val="00B0F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59656A1B-2B89-4C94-8D85-BFBAC744E81C}" type="pres">
      <dgm:prSet presAssocID="{E7B1DAC9-2B7D-42B0-87A7-8C4AFC61D88D}" presName="c8" presStyleLbl="node1" presStyleIdx="7" presStyleCnt="19" custLinFactY="100000" custLinFactNeighborX="-1603" custLinFactNeighborY="177936"/>
      <dgm:spPr>
        <a:solidFill>
          <a:srgbClr val="00B05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7FF81077-C261-4DAA-A5F5-5D0DA370E8F8}" type="pres">
      <dgm:prSet presAssocID="{E7B1DAC9-2B7D-42B0-87A7-8C4AFC61D88D}" presName="c9" presStyleLbl="node1" presStyleIdx="8" presStyleCnt="19" custLinFactY="100000" custLinFactNeighborX="-1603" custLinFactNeighborY="177936"/>
      <dgm:spPr>
        <a:solidFill>
          <a:srgbClr val="92D05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9EBB8C01-DF71-4E71-A0A5-A4E9243F3C55}" type="pres">
      <dgm:prSet presAssocID="{E7B1DAC9-2B7D-42B0-87A7-8C4AFC61D88D}" presName="c10" presStyleLbl="node1" presStyleIdx="9" presStyleCnt="19" custLinFactY="8086" custLinFactNeighborX="-623" custLinFactNeighborY="100000"/>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a:p>
      </dgm:t>
    </dgm:pt>
    <dgm:pt modelId="{E10FF6DB-CCFB-4823-BA01-42BF9D28DB04}" type="pres">
      <dgm:prSet presAssocID="{E7B1DAC9-2B7D-42B0-87A7-8C4AFC61D88D}" presName="c11" presStyleLbl="node1" presStyleIdx="10" presStyleCnt="19" custLinFactY="100000" custLinFactNeighborX="-1603" custLinFactNeighborY="177936"/>
      <dgm:spPr>
        <a:solidFill>
          <a:srgbClr val="FFFF0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03C69D12-A5EF-4123-8DB5-E2C87E95986C}" type="pres">
      <dgm:prSet presAssocID="{E7B1DAC9-2B7D-42B0-87A7-8C4AFC61D88D}" presName="c12" presStyleLbl="node1" presStyleIdx="11" presStyleCnt="19" custLinFactY="76868" custLinFactNeighborX="-1020" custLinFactNeighborY="100000"/>
      <dgm:spPr>
        <a:solidFill>
          <a:schemeClr val="accent1">
            <a:lumMod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DD3E443F-7425-4033-A149-FBB80F4DC2EA}" type="pres">
      <dgm:prSet presAssocID="{E7B1DAC9-2B7D-42B0-87A7-8C4AFC61D88D}" presName="c13" presStyleLbl="node1" presStyleIdx="12" presStyleCnt="19" custLinFactY="21597" custLinFactNeighborX="-701" custLinFactNeighborY="100000"/>
      <dgm:spPr>
        <a:solidFill>
          <a:schemeClr val="accent2"/>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F5FD39F5-2A2D-4E22-80DB-170143B17B90}" type="pres">
      <dgm:prSet presAssocID="{E7B1DAC9-2B7D-42B0-87A7-8C4AFC61D88D}" presName="c14" presStyleLbl="node1" presStyleIdx="13" presStyleCnt="19" custLinFactY="100000" custLinFactNeighborX="-1603" custLinFactNeighborY="177936"/>
      <dgm:spPr>
        <a:solidFill>
          <a:srgbClr val="FFC00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DFC6BF64-721D-442D-9D4F-6B753878D989}" type="pres">
      <dgm:prSet presAssocID="{E7B1DAC9-2B7D-42B0-87A7-8C4AFC61D88D}" presName="c15" presStyleLbl="node1" presStyleIdx="14" presStyleCnt="19" custLinFactY="76868" custLinFactNeighborX="-1020" custLinFactNeighborY="100000"/>
      <dgm:spPr>
        <a:solidFill>
          <a:srgbClr val="7030A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19B7B8B3-ADCC-43C5-A6D3-7BCD2AF96530}" type="pres">
      <dgm:prSet presAssocID="{E7B1DAC9-2B7D-42B0-87A7-8C4AFC61D88D}" presName="c16" presStyleLbl="node1" presStyleIdx="15" presStyleCnt="19" custLinFactY="100000" custLinFactNeighborX="-1603" custLinFactNeighborY="177936"/>
      <dgm:spPr>
        <a:solidFill>
          <a:srgbClr val="CC00CC"/>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6F97E237-C6EA-4637-AF4B-FF744A8EE544}" type="pres">
      <dgm:prSet presAssocID="{E7B1DAC9-2B7D-42B0-87A7-8C4AFC61D88D}" presName="c17" presStyleLbl="node1" presStyleIdx="16" presStyleCnt="19" custLinFactY="21597" custLinFactNeighborX="-701" custLinFactNeighborY="100000"/>
      <dgm:spPr>
        <a:solidFill>
          <a:schemeClr val="accent3">
            <a:lumMod val="65000"/>
          </a:schemeClr>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60131B34-FF15-4722-94E3-A161A6CDBF99}" type="pres">
      <dgm:prSet presAssocID="{E7B1DAC9-2B7D-42B0-87A7-8C4AFC61D88D}" presName="c18" presStyleLbl="node1" presStyleIdx="17" presStyleCnt="19" custLinFactY="76868" custLinFactNeighborX="-1020" custLinFactNeighborY="100000"/>
      <dgm:spPr>
        <a:solidFill>
          <a:srgbClr val="C0000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C7F5E377-90A5-4593-82F7-A8FFD104D475}" type="pres">
      <dgm:prSet presAssocID="{C2FA1C16-97BD-4E81-9034-999E8E43090C}" presName="chevronComposite1" presStyleCnt="0"/>
      <dgm:spPr>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367CF844-4558-479E-8291-01AFEB5AC510}" type="pres">
      <dgm:prSet presAssocID="{C2FA1C16-97BD-4E81-9034-999E8E43090C}" presName="chevron1" presStyleLbl="sibTrans2D1" presStyleIdx="0" presStyleCnt="2" custScaleX="65250" custScaleY="68713" custLinFactNeighborX="-347" custLinFactNeighborY="31545"/>
      <dgm:spPr>
        <a:solidFill>
          <a:srgbClr val="00206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439E3054-FED2-4236-BAD0-8F4ABA6CA49A}" type="pres">
      <dgm:prSet presAssocID="{C2FA1C16-97BD-4E81-9034-999E8E43090C}" presName="spChevron1" presStyleCnt="0"/>
      <dgm:spPr>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55EC49A4-6064-4338-9257-C9A3E41A74D8}" type="pres">
      <dgm:prSet presAssocID="{C2FA1C16-97BD-4E81-9034-999E8E43090C}" presName="overlap" presStyleCnt="0"/>
      <dgm:spPr>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7E561D0A-4C7B-431E-A1C9-450F821ADF9F}" type="pres">
      <dgm:prSet presAssocID="{C2FA1C16-97BD-4E81-9034-999E8E43090C}" presName="chevronComposite2" presStyleCnt="0"/>
      <dgm:spPr>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EA134CB5-8F58-4925-B794-EA7FAA3BAC8C}" type="pres">
      <dgm:prSet presAssocID="{C2FA1C16-97BD-4E81-9034-999E8E43090C}" presName="chevron2" presStyleLbl="sibTrans2D1" presStyleIdx="1" presStyleCnt="2" custScaleX="65250" custScaleY="68713" custLinFactNeighborX="11398" custLinFactNeighborY="31545"/>
      <dgm:spPr>
        <a:solidFill>
          <a:srgbClr val="002060"/>
        </a:solidFill>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CBBBC939-B23A-42CE-B8CD-24A97EB4E8CD}" type="pres">
      <dgm:prSet presAssocID="{C2FA1C16-97BD-4E81-9034-999E8E43090C}" presName="spChevron2" presStyleCnt="0"/>
      <dgm:spPr>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68D8CEEA-477B-41C5-BDA2-D4F959D475D5}" type="pres">
      <dgm:prSet presAssocID="{7395AEBE-781F-41BF-8546-4433D3E4046F}" presName="last" presStyleCnt="0"/>
      <dgm:spPr>
        <a:ln>
          <a:noFill/>
        </a:ln>
        <a:effectLst>
          <a:outerShdw blurRad="190500" dist="228600" dir="2700000" algn="ctr">
            <a:srgbClr val="000000">
              <a:alpha val="30000"/>
            </a:srgbClr>
          </a:outerShdw>
        </a:effectLst>
        <a:sp3d prstMaterial="matte">
          <a:bevelT w="127000" h="63500"/>
        </a:sp3d>
      </dgm:spPr>
      <dgm:t>
        <a:bodyPr/>
        <a:lstStyle/>
        <a:p>
          <a:endParaRPr lang="tr-TR"/>
        </a:p>
      </dgm:t>
    </dgm:pt>
    <dgm:pt modelId="{9A778282-0D2F-4BDD-A8F8-F7DDEDF82C90}" type="pres">
      <dgm:prSet presAssocID="{7395AEBE-781F-41BF-8546-4433D3E4046F}" presName="circleTx" presStyleLbl="node1" presStyleIdx="18" presStyleCnt="19" custScaleX="132395" custScaleY="124084" custLinFactNeighborX="8763" custLinFactNeighborY="25979"/>
      <dgm:spPr/>
      <dgm:t>
        <a:bodyPr/>
        <a:lstStyle/>
        <a:p>
          <a:endParaRPr lang="tr-TR"/>
        </a:p>
      </dgm:t>
    </dgm:pt>
    <dgm:pt modelId="{178E2123-CA45-4AAE-8845-59D41F725AB3}" type="pres">
      <dgm:prSet presAssocID="{7395AEBE-781F-41BF-8546-4433D3E4046F}" presName="spN" presStyleCnt="0"/>
      <dgm:spPr>
        <a:ln>
          <a:noFill/>
        </a:ln>
        <a:effectLst>
          <a:outerShdw blurRad="190500" dist="228600" dir="2700000" algn="ctr">
            <a:srgbClr val="000000">
              <a:alpha val="30000"/>
            </a:srgbClr>
          </a:outerShdw>
        </a:effectLst>
        <a:sp3d prstMaterial="matte">
          <a:bevelT w="127000" h="63500"/>
        </a:sp3d>
      </dgm:spPr>
      <dgm:t>
        <a:bodyPr/>
        <a:lstStyle/>
        <a:p>
          <a:endParaRPr lang="tr-TR"/>
        </a:p>
      </dgm:t>
    </dgm:pt>
  </dgm:ptLst>
  <dgm:cxnLst>
    <dgm:cxn modelId="{2CB02EBB-0406-4A34-A8DB-1DCD169CB79F}" srcId="{4F60184D-F17E-4393-863D-30AC32E2F5DA}" destId="{E7B1DAC9-2B7D-42B0-87A7-8C4AFC61D88D}" srcOrd="0" destOrd="0" parTransId="{12DB3D5A-9507-41EE-9F24-7B214917A5E7}" sibTransId="{C2FA1C16-97BD-4E81-9034-999E8E43090C}"/>
    <dgm:cxn modelId="{15F8F8EE-46C3-4FFF-93FB-D61D77413096}" srcId="{4F60184D-F17E-4393-863D-30AC32E2F5DA}" destId="{7395AEBE-781F-41BF-8546-4433D3E4046F}" srcOrd="1" destOrd="0" parTransId="{0123BEA4-83B5-4FD6-8491-FC204B6235F5}" sibTransId="{A761267C-C38C-4E61-BC2E-99A316598FDE}"/>
    <dgm:cxn modelId="{B8B45BB6-4FDE-4F5A-8A0C-BD00B8EE5521}" type="presOf" srcId="{B6A7F8AD-0E76-471E-9E8F-12C77F9259D6}" destId="{CAAF35A5-E281-4066-A6C7-C34BCB14CA6B}" srcOrd="0" destOrd="0" presId="urn:microsoft.com/office/officeart/2009/3/layout/RandomtoResultProcess"/>
    <dgm:cxn modelId="{71B9CB9B-9299-4D64-BE38-E71FFAFFA0B7}" type="presOf" srcId="{7395AEBE-781F-41BF-8546-4433D3E4046F}" destId="{9A778282-0D2F-4BDD-A8F8-F7DDEDF82C90}" srcOrd="0" destOrd="0" presId="urn:microsoft.com/office/officeart/2009/3/layout/RandomtoResultProcess"/>
    <dgm:cxn modelId="{4AE720E9-A820-464E-9FBB-E2B72984852C}" type="presOf" srcId="{E7B1DAC9-2B7D-42B0-87A7-8C4AFC61D88D}" destId="{601150BA-B924-4ABF-B43A-D1AD2EC280B2}" srcOrd="0" destOrd="0" presId="urn:microsoft.com/office/officeart/2009/3/layout/RandomtoResultProcess"/>
    <dgm:cxn modelId="{460C8171-2D88-4DA4-A2B7-A2A10689EFDD}" srcId="{E7B1DAC9-2B7D-42B0-87A7-8C4AFC61D88D}" destId="{B6A7F8AD-0E76-471E-9E8F-12C77F9259D6}" srcOrd="0" destOrd="0" parTransId="{A3BFAE7C-E342-4655-BE4B-4C213E4C78DD}" sibTransId="{8519FD39-62F2-4F04-84B8-4900A43CB62F}"/>
    <dgm:cxn modelId="{EDC5F4B2-A36A-4A45-B6EC-5950E757AEC2}" type="presOf" srcId="{4F60184D-F17E-4393-863D-30AC32E2F5DA}" destId="{BB01BA65-2F61-445A-AA0D-42F54FF35B93}" srcOrd="0" destOrd="0" presId="urn:microsoft.com/office/officeart/2009/3/layout/RandomtoResultProcess"/>
    <dgm:cxn modelId="{88B23C46-4F65-4F58-B7C5-6AF7B019EE34}" type="presParOf" srcId="{BB01BA65-2F61-445A-AA0D-42F54FF35B93}" destId="{D8D0F371-7AA2-4805-B40D-32F5A7197DA5}" srcOrd="0" destOrd="0" presId="urn:microsoft.com/office/officeart/2009/3/layout/RandomtoResultProcess"/>
    <dgm:cxn modelId="{6FDBC54C-60D3-44A5-B607-74CC0C7484E8}" type="presParOf" srcId="{D8D0F371-7AA2-4805-B40D-32F5A7197DA5}" destId="{601150BA-B924-4ABF-B43A-D1AD2EC280B2}" srcOrd="0" destOrd="0" presId="urn:microsoft.com/office/officeart/2009/3/layout/RandomtoResultProcess"/>
    <dgm:cxn modelId="{34277029-B19C-4EDF-A7A8-E6A1AD623559}" type="presParOf" srcId="{D8D0F371-7AA2-4805-B40D-32F5A7197DA5}" destId="{CAAF35A5-E281-4066-A6C7-C34BCB14CA6B}" srcOrd="1" destOrd="0" presId="urn:microsoft.com/office/officeart/2009/3/layout/RandomtoResultProcess"/>
    <dgm:cxn modelId="{3E11A2FB-FE40-4F77-B2F4-4C790478D404}" type="presParOf" srcId="{D8D0F371-7AA2-4805-B40D-32F5A7197DA5}" destId="{581D6DC1-41EC-40B9-A359-4166A7422A88}" srcOrd="2" destOrd="0" presId="urn:microsoft.com/office/officeart/2009/3/layout/RandomtoResultProcess"/>
    <dgm:cxn modelId="{C711C220-45C6-421B-8472-799C44EE42B6}" type="presParOf" srcId="{D8D0F371-7AA2-4805-B40D-32F5A7197DA5}" destId="{5399C0CF-680B-4D68-A1CD-9C09545645A7}" srcOrd="3" destOrd="0" presId="urn:microsoft.com/office/officeart/2009/3/layout/RandomtoResultProcess"/>
    <dgm:cxn modelId="{25E119C0-63F4-4321-9023-C2AEEAE1CBAA}" type="presParOf" srcId="{D8D0F371-7AA2-4805-B40D-32F5A7197DA5}" destId="{4F7BEDFD-4977-4DC0-BC72-7E2F1F58829A}" srcOrd="4" destOrd="0" presId="urn:microsoft.com/office/officeart/2009/3/layout/RandomtoResultProcess"/>
    <dgm:cxn modelId="{E5737931-9A81-4D13-ACFC-63A4B45CF44C}" type="presParOf" srcId="{D8D0F371-7AA2-4805-B40D-32F5A7197DA5}" destId="{BE0A412A-0B07-4383-84E1-7156D0011963}" srcOrd="5" destOrd="0" presId="urn:microsoft.com/office/officeart/2009/3/layout/RandomtoResultProcess"/>
    <dgm:cxn modelId="{8484BC07-630E-498D-ADAB-BEC7A62872AE}" type="presParOf" srcId="{D8D0F371-7AA2-4805-B40D-32F5A7197DA5}" destId="{B38D53FF-07E0-4EF9-A80D-F4D82FC61619}" srcOrd="6" destOrd="0" presId="urn:microsoft.com/office/officeart/2009/3/layout/RandomtoResultProcess"/>
    <dgm:cxn modelId="{A2FC45F9-97D7-44C4-9C4A-173CE5DFF1C6}" type="presParOf" srcId="{D8D0F371-7AA2-4805-B40D-32F5A7197DA5}" destId="{3D9F69E4-1B5E-4C75-AE51-88C753D023BF}" srcOrd="7" destOrd="0" presId="urn:microsoft.com/office/officeart/2009/3/layout/RandomtoResultProcess"/>
    <dgm:cxn modelId="{C50A4EF1-70F2-4739-8C7F-B4E9BCC47086}" type="presParOf" srcId="{D8D0F371-7AA2-4805-B40D-32F5A7197DA5}" destId="{8940202F-EC4E-47AC-A6F3-D97F500BA4A9}" srcOrd="8" destOrd="0" presId="urn:microsoft.com/office/officeart/2009/3/layout/RandomtoResultProcess"/>
    <dgm:cxn modelId="{2CEF1D36-A3A4-4867-850F-94A91FF02E8F}" type="presParOf" srcId="{D8D0F371-7AA2-4805-B40D-32F5A7197DA5}" destId="{59656A1B-2B89-4C94-8D85-BFBAC744E81C}" srcOrd="9" destOrd="0" presId="urn:microsoft.com/office/officeart/2009/3/layout/RandomtoResultProcess"/>
    <dgm:cxn modelId="{39A23542-B91A-4B17-9EC5-F0BF705AEB17}" type="presParOf" srcId="{D8D0F371-7AA2-4805-B40D-32F5A7197DA5}" destId="{7FF81077-C261-4DAA-A5F5-5D0DA370E8F8}" srcOrd="10" destOrd="0" presId="urn:microsoft.com/office/officeart/2009/3/layout/RandomtoResultProcess"/>
    <dgm:cxn modelId="{93DC8D6A-6E5E-4593-9265-D3BA63708800}" type="presParOf" srcId="{D8D0F371-7AA2-4805-B40D-32F5A7197DA5}" destId="{9EBB8C01-DF71-4E71-A0A5-A4E9243F3C55}" srcOrd="11" destOrd="0" presId="urn:microsoft.com/office/officeart/2009/3/layout/RandomtoResultProcess"/>
    <dgm:cxn modelId="{B61AA9F3-3102-4517-80DD-145BA8657900}" type="presParOf" srcId="{D8D0F371-7AA2-4805-B40D-32F5A7197DA5}" destId="{E10FF6DB-CCFB-4823-BA01-42BF9D28DB04}" srcOrd="12" destOrd="0" presId="urn:microsoft.com/office/officeart/2009/3/layout/RandomtoResultProcess"/>
    <dgm:cxn modelId="{958FB8CA-22A3-4D80-9575-0070FD8AB92B}" type="presParOf" srcId="{D8D0F371-7AA2-4805-B40D-32F5A7197DA5}" destId="{03C69D12-A5EF-4123-8DB5-E2C87E95986C}" srcOrd="13" destOrd="0" presId="urn:microsoft.com/office/officeart/2009/3/layout/RandomtoResultProcess"/>
    <dgm:cxn modelId="{49DC4AA6-9B3A-41C3-A8F5-739687939A2C}" type="presParOf" srcId="{D8D0F371-7AA2-4805-B40D-32F5A7197DA5}" destId="{DD3E443F-7425-4033-A149-FBB80F4DC2EA}" srcOrd="14" destOrd="0" presId="urn:microsoft.com/office/officeart/2009/3/layout/RandomtoResultProcess"/>
    <dgm:cxn modelId="{C5824050-A766-4843-B538-6DE885310943}" type="presParOf" srcId="{D8D0F371-7AA2-4805-B40D-32F5A7197DA5}" destId="{F5FD39F5-2A2D-4E22-80DB-170143B17B90}" srcOrd="15" destOrd="0" presId="urn:microsoft.com/office/officeart/2009/3/layout/RandomtoResultProcess"/>
    <dgm:cxn modelId="{7727C3F1-506A-45E1-8267-BCCBB68BC1AF}" type="presParOf" srcId="{D8D0F371-7AA2-4805-B40D-32F5A7197DA5}" destId="{DFC6BF64-721D-442D-9D4F-6B753878D989}" srcOrd="16" destOrd="0" presId="urn:microsoft.com/office/officeart/2009/3/layout/RandomtoResultProcess"/>
    <dgm:cxn modelId="{29FB8E69-5013-46B9-A588-6E0CF8A0CA97}" type="presParOf" srcId="{D8D0F371-7AA2-4805-B40D-32F5A7197DA5}" destId="{19B7B8B3-ADCC-43C5-A6D3-7BCD2AF96530}" srcOrd="17" destOrd="0" presId="urn:microsoft.com/office/officeart/2009/3/layout/RandomtoResultProcess"/>
    <dgm:cxn modelId="{8F163609-224D-4F24-996D-5D1BC80231C7}" type="presParOf" srcId="{D8D0F371-7AA2-4805-B40D-32F5A7197DA5}" destId="{6F97E237-C6EA-4637-AF4B-FF744A8EE544}" srcOrd="18" destOrd="0" presId="urn:microsoft.com/office/officeart/2009/3/layout/RandomtoResultProcess"/>
    <dgm:cxn modelId="{A79346D1-157B-47FB-8F64-DD30E3CC1F39}" type="presParOf" srcId="{D8D0F371-7AA2-4805-B40D-32F5A7197DA5}" destId="{60131B34-FF15-4722-94E3-A161A6CDBF99}" srcOrd="19" destOrd="0" presId="urn:microsoft.com/office/officeart/2009/3/layout/RandomtoResultProcess"/>
    <dgm:cxn modelId="{5CD0C2AC-AFB6-47D0-970F-852938591734}" type="presParOf" srcId="{BB01BA65-2F61-445A-AA0D-42F54FF35B93}" destId="{C7F5E377-90A5-4593-82F7-A8FFD104D475}" srcOrd="1" destOrd="0" presId="urn:microsoft.com/office/officeart/2009/3/layout/RandomtoResultProcess"/>
    <dgm:cxn modelId="{17F2E2D7-43C8-47AA-820B-6F68B62ED66A}" type="presParOf" srcId="{C7F5E377-90A5-4593-82F7-A8FFD104D475}" destId="{367CF844-4558-479E-8291-01AFEB5AC510}" srcOrd="0" destOrd="0" presId="urn:microsoft.com/office/officeart/2009/3/layout/RandomtoResultProcess"/>
    <dgm:cxn modelId="{77FDA1DA-CFC5-498A-9686-01E74F6035A6}" type="presParOf" srcId="{C7F5E377-90A5-4593-82F7-A8FFD104D475}" destId="{439E3054-FED2-4236-BAD0-8F4ABA6CA49A}" srcOrd="1" destOrd="0" presId="urn:microsoft.com/office/officeart/2009/3/layout/RandomtoResultProcess"/>
    <dgm:cxn modelId="{E3DCAA9A-55D2-47EB-B800-A3625D0891E7}" type="presParOf" srcId="{BB01BA65-2F61-445A-AA0D-42F54FF35B93}" destId="{55EC49A4-6064-4338-9257-C9A3E41A74D8}" srcOrd="2" destOrd="0" presId="urn:microsoft.com/office/officeart/2009/3/layout/RandomtoResultProcess"/>
    <dgm:cxn modelId="{E4B0B122-5991-4589-B997-D3F6EFDFBF6A}" type="presParOf" srcId="{BB01BA65-2F61-445A-AA0D-42F54FF35B93}" destId="{7E561D0A-4C7B-431E-A1C9-450F821ADF9F}" srcOrd="3" destOrd="0" presId="urn:microsoft.com/office/officeart/2009/3/layout/RandomtoResultProcess"/>
    <dgm:cxn modelId="{69856111-4DB9-406C-87B1-02AAC1A0F9BE}" type="presParOf" srcId="{7E561D0A-4C7B-431E-A1C9-450F821ADF9F}" destId="{EA134CB5-8F58-4925-B794-EA7FAA3BAC8C}" srcOrd="0" destOrd="0" presId="urn:microsoft.com/office/officeart/2009/3/layout/RandomtoResultProcess"/>
    <dgm:cxn modelId="{C08B65D9-D322-4D02-8F13-B1CFDD9827B8}" type="presParOf" srcId="{7E561D0A-4C7B-431E-A1C9-450F821ADF9F}" destId="{CBBBC939-B23A-42CE-B8CD-24A97EB4E8CD}" srcOrd="1" destOrd="0" presId="urn:microsoft.com/office/officeart/2009/3/layout/RandomtoResultProcess"/>
    <dgm:cxn modelId="{C26A1D0C-3F81-42E7-91EE-9D01AB92A2F2}" type="presParOf" srcId="{BB01BA65-2F61-445A-AA0D-42F54FF35B93}" destId="{68D8CEEA-477B-41C5-BDA2-D4F959D475D5}" srcOrd="4" destOrd="0" presId="urn:microsoft.com/office/officeart/2009/3/layout/RandomtoResultProcess"/>
    <dgm:cxn modelId="{75B2D360-2204-4354-862F-C414F8584D9D}" type="presParOf" srcId="{68D8CEEA-477B-41C5-BDA2-D4F959D475D5}" destId="{9A778282-0D2F-4BDD-A8F8-F7DDEDF82C90}" srcOrd="0" destOrd="0" presId="urn:microsoft.com/office/officeart/2009/3/layout/RandomtoResultProcess"/>
    <dgm:cxn modelId="{C8F66C83-540B-470E-AD1A-0598025854BB}" type="presParOf" srcId="{68D8CEEA-477B-41C5-BDA2-D4F959D475D5}" destId="{178E2123-CA45-4AAE-8845-59D41F725AB3}" srcOrd="1" destOrd="0" presId="urn:microsoft.com/office/officeart/2009/3/layout/RandomtoResultProcess"/>
  </dgm:cxnLst>
  <dgm:bg>
    <a:noFill/>
  </dgm:bg>
  <dgm:whole>
    <a:ln>
      <a:noFill/>
    </a:ln>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B1409EE2-32CB-47A8-8275-E4576BC17F67}" type="doc">
      <dgm:prSet loTypeId="urn:microsoft.com/office/officeart/2009/3/layout/DescendingProcess" loCatId="process" qsTypeId="urn:microsoft.com/office/officeart/2005/8/quickstyle/simple5" qsCatId="simple" csTypeId="urn:microsoft.com/office/officeart/2005/8/colors/accent1_2#2" csCatId="accent1" phldr="1"/>
      <dgm:spPr/>
      <dgm:t>
        <a:bodyPr/>
        <a:lstStyle/>
        <a:p>
          <a:endParaRPr lang="tr-TR"/>
        </a:p>
      </dgm:t>
    </dgm:pt>
    <dgm:pt modelId="{62D5A882-FA61-44D0-8D2E-69DB6D8A1FE9}">
      <dgm:prSet phldrT="[Metin]" custT="1"/>
      <dgm:spPr/>
      <dgm:t>
        <a:bodyPr/>
        <a:lstStyle/>
        <a:p>
          <a:r>
            <a:rPr lang="tr-TR" sz="3200" b="1" dirty="0" smtClean="0">
              <a:solidFill>
                <a:srgbClr val="C00000"/>
              </a:solidFill>
            </a:rPr>
            <a:t>İŞGÜCÜ MALİYETİNİN AZALTILMASI</a:t>
          </a:r>
          <a:endParaRPr lang="tr-TR" sz="3200" b="1" dirty="0">
            <a:solidFill>
              <a:srgbClr val="C00000"/>
            </a:solidFill>
          </a:endParaRPr>
        </a:p>
      </dgm:t>
    </dgm:pt>
    <dgm:pt modelId="{3A233B8D-428E-438F-AD66-7EE03B3936FA}" type="parTrans" cxnId="{4A0833B6-C057-4ED1-AB15-B3E1BAF59FA7}">
      <dgm:prSet/>
      <dgm:spPr/>
      <dgm:t>
        <a:bodyPr/>
        <a:lstStyle/>
        <a:p>
          <a:endParaRPr lang="tr-TR"/>
        </a:p>
      </dgm:t>
    </dgm:pt>
    <dgm:pt modelId="{7D94F53E-F1D1-4A4E-BD3C-55BA744E0B1B}" type="sibTrans" cxnId="{4A0833B6-C057-4ED1-AB15-B3E1BAF59FA7}">
      <dgm:prSet/>
      <dgm:spPr/>
      <dgm:t>
        <a:bodyPr/>
        <a:lstStyle/>
        <a:p>
          <a:endParaRPr lang="tr-TR"/>
        </a:p>
      </dgm:t>
    </dgm:pt>
    <dgm:pt modelId="{517D37A8-EC12-4D13-9CFB-E6D2769CE34C}">
      <dgm:prSet phldrT="[Metin]" custT="1"/>
      <dgm:spPr/>
      <dgm:t>
        <a:bodyPr/>
        <a:lstStyle/>
        <a:p>
          <a:pPr algn="ctr"/>
          <a:r>
            <a:rPr lang="tr-TR" sz="3000" b="1" dirty="0" smtClean="0">
              <a:latin typeface="+mn-lt"/>
            </a:rPr>
            <a:t>SİGORTA PRİMİ İŞVEREN HİSSESİ DESTEĞİ </a:t>
          </a:r>
        </a:p>
        <a:p>
          <a:pPr algn="ctr"/>
          <a:r>
            <a:rPr lang="tr-TR" sz="3000" b="1" dirty="0" smtClean="0">
              <a:latin typeface="+mn-lt"/>
            </a:rPr>
            <a:t>(10 YIL/ OSB’LERDE 12 YIL) </a:t>
          </a:r>
          <a:endParaRPr lang="tr-TR" sz="3000" dirty="0">
            <a:latin typeface="+mn-lt"/>
          </a:endParaRPr>
        </a:p>
      </dgm:t>
    </dgm:pt>
    <dgm:pt modelId="{5CD09679-A0DF-4FC4-BF8C-B7599943D8A6}" type="parTrans" cxnId="{D1BBCEE3-D66B-43A5-9715-CB9FBE5C0892}">
      <dgm:prSet/>
      <dgm:spPr/>
      <dgm:t>
        <a:bodyPr/>
        <a:lstStyle/>
        <a:p>
          <a:endParaRPr lang="tr-TR"/>
        </a:p>
      </dgm:t>
    </dgm:pt>
    <dgm:pt modelId="{26FAAD2B-5660-46C9-AFC8-FF9E7CDC3454}" type="sibTrans" cxnId="{D1BBCEE3-D66B-43A5-9715-CB9FBE5C0892}">
      <dgm:prSet/>
      <dgm:spPr/>
      <dgm:t>
        <a:bodyPr/>
        <a:lstStyle/>
        <a:p>
          <a:endParaRPr lang="tr-TR"/>
        </a:p>
      </dgm:t>
    </dgm:pt>
    <dgm:pt modelId="{15F13A6F-B87B-43EE-808D-000AC2D89F85}">
      <dgm:prSet phldrT="[Metin]" custT="1"/>
      <dgm:spPr/>
      <dgm:t>
        <a:bodyPr/>
        <a:lstStyle/>
        <a:p>
          <a:r>
            <a:rPr lang="tr-TR" sz="3000" b="1" dirty="0" smtClean="0">
              <a:latin typeface="+mn-lt"/>
            </a:rPr>
            <a:t>SİGORTA PRİMİ DESTEĞİ (</a:t>
          </a:r>
          <a:r>
            <a:rPr lang="tr-TR" sz="3000" b="1" dirty="0" smtClean="0"/>
            <a:t>10 YIL) </a:t>
          </a:r>
        </a:p>
      </dgm:t>
    </dgm:pt>
    <dgm:pt modelId="{5BD60307-2DBE-42DB-A097-723DCDC52A36}" type="parTrans" cxnId="{07FFA98C-85B1-4791-AEEB-B3A37C2D23F7}">
      <dgm:prSet/>
      <dgm:spPr/>
      <dgm:t>
        <a:bodyPr/>
        <a:lstStyle/>
        <a:p>
          <a:endParaRPr lang="tr-TR"/>
        </a:p>
      </dgm:t>
    </dgm:pt>
    <dgm:pt modelId="{3AF6688E-6493-4C7E-93AF-7EED9664FCC9}" type="sibTrans" cxnId="{07FFA98C-85B1-4791-AEEB-B3A37C2D23F7}">
      <dgm:prSet custLinFactX="100000" custLinFactY="200000" custLinFactNeighborX="173930" custLinFactNeighborY="216850"/>
      <dgm:spPr/>
      <dgm:t>
        <a:bodyPr/>
        <a:lstStyle/>
        <a:p>
          <a:endParaRPr lang="tr-TR"/>
        </a:p>
      </dgm:t>
    </dgm:pt>
    <dgm:pt modelId="{66C8E004-8DB7-4605-B698-9A0C820BEDC0}">
      <dgm:prSet phldrT="[Metin]" custT="1"/>
      <dgm:spPr/>
      <dgm:t>
        <a:bodyPr/>
        <a:lstStyle/>
        <a:p>
          <a:pPr algn="ctr"/>
          <a:r>
            <a:rPr lang="tr-TR" sz="3000" b="1" dirty="0" smtClean="0"/>
            <a:t>GELİR VERGİSİ STOPAJI DESTEĞİ</a:t>
          </a:r>
        </a:p>
        <a:p>
          <a:pPr algn="ctr"/>
          <a:r>
            <a:rPr lang="tr-TR" sz="3000" b="1" dirty="0" smtClean="0"/>
            <a:t>(10 YIL) </a:t>
          </a:r>
          <a:endParaRPr lang="tr-TR" sz="3000" b="1" dirty="0">
            <a:solidFill>
              <a:srgbClr val="FF0000"/>
            </a:solidFill>
          </a:endParaRPr>
        </a:p>
      </dgm:t>
    </dgm:pt>
    <dgm:pt modelId="{D0BB791B-C4FC-4C89-A6F5-1E113990AC0E}" type="sibTrans" cxnId="{A32092D0-9E2D-49E2-AC2A-412C8DF31C90}">
      <dgm:prSet/>
      <dgm:spPr/>
      <dgm:t>
        <a:bodyPr/>
        <a:lstStyle/>
        <a:p>
          <a:endParaRPr lang="tr-TR"/>
        </a:p>
      </dgm:t>
    </dgm:pt>
    <dgm:pt modelId="{67D0D6E7-C96C-42B4-BEB5-AF0F896FD0BE}" type="parTrans" cxnId="{A32092D0-9E2D-49E2-AC2A-412C8DF31C90}">
      <dgm:prSet/>
      <dgm:spPr/>
      <dgm:t>
        <a:bodyPr/>
        <a:lstStyle/>
        <a:p>
          <a:endParaRPr lang="tr-TR"/>
        </a:p>
      </dgm:t>
    </dgm:pt>
    <dgm:pt modelId="{DE3245AA-33E8-45A4-BCF5-6C03F76BE99A}" type="pres">
      <dgm:prSet presAssocID="{B1409EE2-32CB-47A8-8275-E4576BC17F67}" presName="Name0" presStyleCnt="0">
        <dgm:presLayoutVars>
          <dgm:chMax val="7"/>
          <dgm:chPref val="5"/>
        </dgm:presLayoutVars>
      </dgm:prSet>
      <dgm:spPr/>
      <dgm:t>
        <a:bodyPr/>
        <a:lstStyle/>
        <a:p>
          <a:endParaRPr lang="tr-TR"/>
        </a:p>
      </dgm:t>
    </dgm:pt>
    <dgm:pt modelId="{E335E14E-3E3D-4D46-AAFE-A80C5DEA5698}" type="pres">
      <dgm:prSet presAssocID="{B1409EE2-32CB-47A8-8275-E4576BC17F67}" presName="arrowNode" presStyleLbl="node1" presStyleIdx="0" presStyleCnt="1" custAng="1003626" custLinFactNeighborX="8153" custLinFactNeighborY="1713"/>
      <dgm:spPr>
        <a:solidFill>
          <a:srgbClr val="002060"/>
        </a:solidFill>
      </dgm:spPr>
      <dgm:t>
        <a:bodyPr/>
        <a:lstStyle/>
        <a:p>
          <a:endParaRPr lang="tr-TR"/>
        </a:p>
      </dgm:t>
    </dgm:pt>
    <dgm:pt modelId="{DFE454D3-963F-44BB-A9E8-736879B6EC68}" type="pres">
      <dgm:prSet presAssocID="{62D5A882-FA61-44D0-8D2E-69DB6D8A1FE9}" presName="txNode1" presStyleLbl="revTx" presStyleIdx="0" presStyleCnt="4" custScaleX="148762" custScaleY="160218" custLinFactNeighborX="-40200" custLinFactNeighborY="42908">
        <dgm:presLayoutVars>
          <dgm:bulletEnabled val="1"/>
        </dgm:presLayoutVars>
      </dgm:prSet>
      <dgm:spPr/>
      <dgm:t>
        <a:bodyPr/>
        <a:lstStyle/>
        <a:p>
          <a:endParaRPr lang="tr-TR"/>
        </a:p>
      </dgm:t>
    </dgm:pt>
    <dgm:pt modelId="{4FFC515E-7F46-4F6A-963D-0A86F6041B33}" type="pres">
      <dgm:prSet presAssocID="{517D37A8-EC12-4D13-9CFB-E6D2769CE34C}" presName="txNode2" presStyleLbl="revTx" presStyleIdx="1" presStyleCnt="4" custScaleX="168628" custLinFactNeighborX="27908" custLinFactNeighborY="-97904">
        <dgm:presLayoutVars>
          <dgm:bulletEnabled val="1"/>
        </dgm:presLayoutVars>
      </dgm:prSet>
      <dgm:spPr/>
      <dgm:t>
        <a:bodyPr/>
        <a:lstStyle/>
        <a:p>
          <a:endParaRPr lang="tr-TR"/>
        </a:p>
      </dgm:t>
    </dgm:pt>
    <dgm:pt modelId="{6A966103-8BC9-4C23-83F1-51B5B8F49918}" type="pres">
      <dgm:prSet presAssocID="{26FAAD2B-5660-46C9-AFC8-FF9E7CDC3454}" presName="dotNode2" presStyleCnt="0"/>
      <dgm:spPr/>
    </dgm:pt>
    <dgm:pt modelId="{B3F88622-D30B-4E29-A11E-CEAB7CCAB2E7}" type="pres">
      <dgm:prSet presAssocID="{26FAAD2B-5660-46C9-AFC8-FF9E7CDC3454}" presName="dotRepeatNode" presStyleLbl="fgShp" presStyleIdx="0" presStyleCnt="2" custLinFactX="440890" custLinFactNeighborX="500000" custLinFactNeighborY="-35730"/>
      <dgm:spPr/>
      <dgm:t>
        <a:bodyPr/>
        <a:lstStyle/>
        <a:p>
          <a:endParaRPr lang="tr-TR"/>
        </a:p>
      </dgm:t>
    </dgm:pt>
    <dgm:pt modelId="{E06FBDB0-5E56-4706-BDDE-25B9F8C9A1AE}" type="pres">
      <dgm:prSet presAssocID="{66C8E004-8DB7-4605-B698-9A0C820BEDC0}" presName="txNode3" presStyleLbl="revTx" presStyleIdx="2" presStyleCnt="4" custScaleX="153742" custLinFactY="54559" custLinFactNeighborX="-8542" custLinFactNeighborY="100000">
        <dgm:presLayoutVars>
          <dgm:bulletEnabled val="1"/>
        </dgm:presLayoutVars>
      </dgm:prSet>
      <dgm:spPr/>
      <dgm:t>
        <a:bodyPr/>
        <a:lstStyle/>
        <a:p>
          <a:endParaRPr lang="tr-TR"/>
        </a:p>
      </dgm:t>
    </dgm:pt>
    <dgm:pt modelId="{23AC59B0-E0D1-4E63-8A4E-B46FDF24EA4F}" type="pres">
      <dgm:prSet presAssocID="{D0BB791B-C4FC-4C89-A6F5-1E113990AC0E}" presName="dotNode3" presStyleCnt="0"/>
      <dgm:spPr/>
    </dgm:pt>
    <dgm:pt modelId="{F2BA419A-9324-48BE-8D6F-08CE23282A71}" type="pres">
      <dgm:prSet presAssocID="{D0BB791B-C4FC-4C89-A6F5-1E113990AC0E}" presName="dotRepeatNode" presStyleLbl="fgShp" presStyleIdx="1" presStyleCnt="2" custLinFactX="100000" custLinFactY="200000" custLinFactNeighborX="173930" custLinFactNeighborY="216850"/>
      <dgm:spPr/>
      <dgm:t>
        <a:bodyPr/>
        <a:lstStyle/>
        <a:p>
          <a:endParaRPr lang="tr-TR"/>
        </a:p>
      </dgm:t>
    </dgm:pt>
    <dgm:pt modelId="{55A3AAF6-AABF-40EF-B852-CDC6B41A1A48}" type="pres">
      <dgm:prSet presAssocID="{15F13A6F-B87B-43EE-808D-000AC2D89F85}" presName="txNode4" presStyleLbl="revTx" presStyleIdx="3" presStyleCnt="4" custScaleX="109962" custScaleY="117124" custLinFactY="-100000" custLinFactNeighborX="43542" custLinFactNeighborY="-118992">
        <dgm:presLayoutVars>
          <dgm:bulletEnabled val="1"/>
        </dgm:presLayoutVars>
      </dgm:prSet>
      <dgm:spPr/>
      <dgm:t>
        <a:bodyPr/>
        <a:lstStyle/>
        <a:p>
          <a:endParaRPr lang="tr-TR"/>
        </a:p>
      </dgm:t>
    </dgm:pt>
  </dgm:ptLst>
  <dgm:cxnLst>
    <dgm:cxn modelId="{07FFA98C-85B1-4791-AEEB-B3A37C2D23F7}" srcId="{B1409EE2-32CB-47A8-8275-E4576BC17F67}" destId="{15F13A6F-B87B-43EE-808D-000AC2D89F85}" srcOrd="3" destOrd="0" parTransId="{5BD60307-2DBE-42DB-A097-723DCDC52A36}" sibTransId="{3AF6688E-6493-4C7E-93AF-7EED9664FCC9}"/>
    <dgm:cxn modelId="{D1BBCEE3-D66B-43A5-9715-CB9FBE5C0892}" srcId="{B1409EE2-32CB-47A8-8275-E4576BC17F67}" destId="{517D37A8-EC12-4D13-9CFB-E6D2769CE34C}" srcOrd="1" destOrd="0" parTransId="{5CD09679-A0DF-4FC4-BF8C-B7599943D8A6}" sibTransId="{26FAAD2B-5660-46C9-AFC8-FF9E7CDC3454}"/>
    <dgm:cxn modelId="{7F98B298-F3C4-48AD-A24F-4B21881AE98B}" type="presOf" srcId="{15F13A6F-B87B-43EE-808D-000AC2D89F85}" destId="{55A3AAF6-AABF-40EF-B852-CDC6B41A1A48}" srcOrd="0" destOrd="0" presId="urn:microsoft.com/office/officeart/2009/3/layout/DescendingProcess"/>
    <dgm:cxn modelId="{FD58CAF7-B0C3-437C-8D7D-91D9F5F4F3D3}" type="presOf" srcId="{62D5A882-FA61-44D0-8D2E-69DB6D8A1FE9}" destId="{DFE454D3-963F-44BB-A9E8-736879B6EC68}" srcOrd="0" destOrd="0" presId="urn:microsoft.com/office/officeart/2009/3/layout/DescendingProcess"/>
    <dgm:cxn modelId="{4A0833B6-C057-4ED1-AB15-B3E1BAF59FA7}" srcId="{B1409EE2-32CB-47A8-8275-E4576BC17F67}" destId="{62D5A882-FA61-44D0-8D2E-69DB6D8A1FE9}" srcOrd="0" destOrd="0" parTransId="{3A233B8D-428E-438F-AD66-7EE03B3936FA}" sibTransId="{7D94F53E-F1D1-4A4E-BD3C-55BA744E0B1B}"/>
    <dgm:cxn modelId="{92A7338E-633C-494B-9CE8-BF1A2A2F916B}" type="presOf" srcId="{517D37A8-EC12-4D13-9CFB-E6D2769CE34C}" destId="{4FFC515E-7F46-4F6A-963D-0A86F6041B33}" srcOrd="0" destOrd="0" presId="urn:microsoft.com/office/officeart/2009/3/layout/DescendingProcess"/>
    <dgm:cxn modelId="{7F2AAB3F-EECA-4D61-89E4-3507D284986F}" type="presOf" srcId="{66C8E004-8DB7-4605-B698-9A0C820BEDC0}" destId="{E06FBDB0-5E56-4706-BDDE-25B9F8C9A1AE}" srcOrd="0" destOrd="0" presId="urn:microsoft.com/office/officeart/2009/3/layout/DescendingProcess"/>
    <dgm:cxn modelId="{259F5F56-4710-422F-A8D9-238BA221B8F8}" type="presOf" srcId="{26FAAD2B-5660-46C9-AFC8-FF9E7CDC3454}" destId="{B3F88622-D30B-4E29-A11E-CEAB7CCAB2E7}" srcOrd="0" destOrd="0" presId="urn:microsoft.com/office/officeart/2009/3/layout/DescendingProcess"/>
    <dgm:cxn modelId="{A32092D0-9E2D-49E2-AC2A-412C8DF31C90}" srcId="{B1409EE2-32CB-47A8-8275-E4576BC17F67}" destId="{66C8E004-8DB7-4605-B698-9A0C820BEDC0}" srcOrd="2" destOrd="0" parTransId="{67D0D6E7-C96C-42B4-BEB5-AF0F896FD0BE}" sibTransId="{D0BB791B-C4FC-4C89-A6F5-1E113990AC0E}"/>
    <dgm:cxn modelId="{B0533641-F81A-4DE1-93B6-98121EE9F9B8}" type="presOf" srcId="{D0BB791B-C4FC-4C89-A6F5-1E113990AC0E}" destId="{F2BA419A-9324-48BE-8D6F-08CE23282A71}" srcOrd="0" destOrd="0" presId="urn:microsoft.com/office/officeart/2009/3/layout/DescendingProcess"/>
    <dgm:cxn modelId="{214125E5-A08C-4D38-B64D-B9F1EE5B1237}" type="presOf" srcId="{B1409EE2-32CB-47A8-8275-E4576BC17F67}" destId="{DE3245AA-33E8-45A4-BCF5-6C03F76BE99A}" srcOrd="0" destOrd="0" presId="urn:microsoft.com/office/officeart/2009/3/layout/DescendingProcess"/>
    <dgm:cxn modelId="{2C07D309-5840-4768-BF83-416088255489}" type="presParOf" srcId="{DE3245AA-33E8-45A4-BCF5-6C03F76BE99A}" destId="{E335E14E-3E3D-4D46-AAFE-A80C5DEA5698}" srcOrd="0" destOrd="0" presId="urn:microsoft.com/office/officeart/2009/3/layout/DescendingProcess"/>
    <dgm:cxn modelId="{91B642D5-9A82-4F46-B122-8FC348A791EC}" type="presParOf" srcId="{DE3245AA-33E8-45A4-BCF5-6C03F76BE99A}" destId="{DFE454D3-963F-44BB-A9E8-736879B6EC68}" srcOrd="1" destOrd="0" presId="urn:microsoft.com/office/officeart/2009/3/layout/DescendingProcess"/>
    <dgm:cxn modelId="{0B5640BD-8588-4152-BAC8-BBBE4EF95D15}" type="presParOf" srcId="{DE3245AA-33E8-45A4-BCF5-6C03F76BE99A}" destId="{4FFC515E-7F46-4F6A-963D-0A86F6041B33}" srcOrd="2" destOrd="0" presId="urn:microsoft.com/office/officeart/2009/3/layout/DescendingProcess"/>
    <dgm:cxn modelId="{019195B4-3C9B-4562-A02D-9C4F4DAEA7E8}" type="presParOf" srcId="{DE3245AA-33E8-45A4-BCF5-6C03F76BE99A}" destId="{6A966103-8BC9-4C23-83F1-51B5B8F49918}" srcOrd="3" destOrd="0" presId="urn:microsoft.com/office/officeart/2009/3/layout/DescendingProcess"/>
    <dgm:cxn modelId="{BA677225-CA60-4E3F-BE54-A0C87ADAC87B}" type="presParOf" srcId="{6A966103-8BC9-4C23-83F1-51B5B8F49918}" destId="{B3F88622-D30B-4E29-A11E-CEAB7CCAB2E7}" srcOrd="0" destOrd="0" presId="urn:microsoft.com/office/officeart/2009/3/layout/DescendingProcess"/>
    <dgm:cxn modelId="{4E6B6972-6AB7-493D-854E-5FD66B00A2C3}" type="presParOf" srcId="{DE3245AA-33E8-45A4-BCF5-6C03F76BE99A}" destId="{E06FBDB0-5E56-4706-BDDE-25B9F8C9A1AE}" srcOrd="4" destOrd="0" presId="urn:microsoft.com/office/officeart/2009/3/layout/DescendingProcess"/>
    <dgm:cxn modelId="{4D75427A-1C9D-4D10-82B1-5B74B69C6967}" type="presParOf" srcId="{DE3245AA-33E8-45A4-BCF5-6C03F76BE99A}" destId="{23AC59B0-E0D1-4E63-8A4E-B46FDF24EA4F}" srcOrd="5" destOrd="0" presId="urn:microsoft.com/office/officeart/2009/3/layout/DescendingProcess"/>
    <dgm:cxn modelId="{1B708AA4-9674-4812-901A-CE71D77D2E4B}" type="presParOf" srcId="{23AC59B0-E0D1-4E63-8A4E-B46FDF24EA4F}" destId="{F2BA419A-9324-48BE-8D6F-08CE23282A71}" srcOrd="0" destOrd="0" presId="urn:microsoft.com/office/officeart/2009/3/layout/DescendingProcess"/>
    <dgm:cxn modelId="{F53A9733-BA40-40B1-94FC-FC8DB964E01B}" type="presParOf" srcId="{DE3245AA-33E8-45A4-BCF5-6C03F76BE99A}" destId="{55A3AAF6-AABF-40EF-B852-CDC6B41A1A48}" srcOrd="6" destOrd="0" presId="urn:microsoft.com/office/officeart/2009/3/layout/DescendingProcess"/>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940050" cy="495300"/>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lvl1pPr defTabSz="915988" eaLnBrk="1" hangingPunct="1">
              <a:defRPr sz="1200">
                <a:latin typeface="Arial" charset="0"/>
                <a:cs typeface="+mn-cs"/>
              </a:defRPr>
            </a:lvl1pPr>
          </a:lstStyle>
          <a:p>
            <a:pPr>
              <a:defRPr/>
            </a:pPr>
            <a:endParaRPr lang="tr-TR"/>
          </a:p>
        </p:txBody>
      </p:sp>
      <p:sp>
        <p:nvSpPr>
          <p:cNvPr id="240643" name="Rectangle 3"/>
          <p:cNvSpPr>
            <a:spLocks noGrp="1" noChangeArrowheads="1"/>
          </p:cNvSpPr>
          <p:nvPr>
            <p:ph type="dt" sz="quarter" idx="1"/>
          </p:nvPr>
        </p:nvSpPr>
        <p:spPr bwMode="auto">
          <a:xfrm>
            <a:off x="3844925" y="0"/>
            <a:ext cx="2938463" cy="495300"/>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lvl1pPr algn="r" defTabSz="915988" eaLnBrk="1" hangingPunct="1">
              <a:defRPr sz="1200">
                <a:latin typeface="Arial" charset="0"/>
                <a:cs typeface="+mn-cs"/>
              </a:defRPr>
            </a:lvl1pPr>
          </a:lstStyle>
          <a:p>
            <a:pPr>
              <a:defRPr/>
            </a:pPr>
            <a:fld id="{BB2E9713-1D31-4C64-A9F4-C0AA98F3DF4C}" type="datetimeFigureOut">
              <a:rPr lang="tr-TR"/>
              <a:pPr>
                <a:defRPr/>
              </a:pPr>
              <a:t>07.06.2013</a:t>
            </a:fld>
            <a:endParaRPr lang="tr-TR"/>
          </a:p>
        </p:txBody>
      </p:sp>
      <p:sp>
        <p:nvSpPr>
          <p:cNvPr id="240644" name="Rectangle 4"/>
          <p:cNvSpPr>
            <a:spLocks noGrp="1" noChangeArrowheads="1"/>
          </p:cNvSpPr>
          <p:nvPr>
            <p:ph type="ftr" sz="quarter" idx="2"/>
          </p:nvPr>
        </p:nvSpPr>
        <p:spPr bwMode="auto">
          <a:xfrm>
            <a:off x="0" y="9410700"/>
            <a:ext cx="2940050" cy="493713"/>
          </a:xfrm>
          <a:prstGeom prst="rect">
            <a:avLst/>
          </a:prstGeom>
          <a:noFill/>
          <a:ln w="9525">
            <a:noFill/>
            <a:miter lim="800000"/>
            <a:headEnd/>
            <a:tailEnd/>
          </a:ln>
        </p:spPr>
        <p:txBody>
          <a:bodyPr vert="horz" wrap="square" lIns="91614" tIns="45807" rIns="91614" bIns="45807" numCol="1" anchor="b" anchorCtr="0" compatLnSpc="1">
            <a:prstTxWarp prst="textNoShape">
              <a:avLst/>
            </a:prstTxWarp>
          </a:bodyPr>
          <a:lstStyle>
            <a:lvl1pPr defTabSz="915988" eaLnBrk="1" hangingPunct="1">
              <a:defRPr sz="1200">
                <a:latin typeface="Arial" charset="0"/>
                <a:cs typeface="+mn-cs"/>
              </a:defRPr>
            </a:lvl1pPr>
          </a:lstStyle>
          <a:p>
            <a:pPr>
              <a:defRPr/>
            </a:pPr>
            <a:endParaRPr lang="tr-TR"/>
          </a:p>
        </p:txBody>
      </p:sp>
      <p:sp>
        <p:nvSpPr>
          <p:cNvPr id="240645" name="Rectangle 5"/>
          <p:cNvSpPr>
            <a:spLocks noGrp="1" noChangeArrowheads="1"/>
          </p:cNvSpPr>
          <p:nvPr>
            <p:ph type="sldNum" sz="quarter" idx="3"/>
          </p:nvPr>
        </p:nvSpPr>
        <p:spPr bwMode="auto">
          <a:xfrm>
            <a:off x="3844925" y="9410700"/>
            <a:ext cx="2938463" cy="493713"/>
          </a:xfrm>
          <a:prstGeom prst="rect">
            <a:avLst/>
          </a:prstGeom>
          <a:noFill/>
          <a:ln w="9525">
            <a:noFill/>
            <a:miter lim="800000"/>
            <a:headEnd/>
            <a:tailEnd/>
          </a:ln>
        </p:spPr>
        <p:txBody>
          <a:bodyPr vert="horz" wrap="square" lIns="91614" tIns="45807" rIns="91614" bIns="45807" numCol="1" anchor="b" anchorCtr="0" compatLnSpc="1">
            <a:prstTxWarp prst="textNoShape">
              <a:avLst/>
            </a:prstTxWarp>
          </a:bodyPr>
          <a:lstStyle>
            <a:lvl1pPr algn="r" defTabSz="915988" eaLnBrk="1" hangingPunct="1">
              <a:defRPr sz="1200">
                <a:latin typeface="Arial" charset="0"/>
                <a:cs typeface="+mn-cs"/>
              </a:defRPr>
            </a:lvl1pPr>
          </a:lstStyle>
          <a:p>
            <a:pPr>
              <a:defRPr/>
            </a:pPr>
            <a:fld id="{16C6CE59-2FF0-475A-B058-A2A214D5C522}"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0050" cy="495300"/>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lvl1pPr defTabSz="915988" eaLnBrk="1" hangingPunct="1">
              <a:defRPr sz="1200">
                <a:latin typeface="Arial" charset="0"/>
                <a:cs typeface="+mn-cs"/>
              </a:defRPr>
            </a:lvl1pPr>
          </a:lstStyle>
          <a:p>
            <a:pPr>
              <a:defRPr/>
            </a:pPr>
            <a:endParaRPr lang="tr-TR"/>
          </a:p>
        </p:txBody>
      </p:sp>
      <p:sp>
        <p:nvSpPr>
          <p:cNvPr id="4099" name="Rectangle 3"/>
          <p:cNvSpPr>
            <a:spLocks noGrp="1" noChangeArrowheads="1"/>
          </p:cNvSpPr>
          <p:nvPr>
            <p:ph type="dt" idx="1"/>
          </p:nvPr>
        </p:nvSpPr>
        <p:spPr bwMode="auto">
          <a:xfrm>
            <a:off x="3844925" y="0"/>
            <a:ext cx="2938463" cy="495300"/>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lvl1pPr algn="r" defTabSz="915988" eaLnBrk="1" hangingPunct="1">
              <a:defRPr sz="1200">
                <a:latin typeface="Arial" charset="0"/>
                <a:cs typeface="+mn-cs"/>
              </a:defRPr>
            </a:lvl1pPr>
          </a:lstStyle>
          <a:p>
            <a:pPr>
              <a:defRPr/>
            </a:pPr>
            <a:fld id="{6E8A1AC8-FBB0-4233-8C1B-805694D139EC}" type="datetimeFigureOut">
              <a:rPr lang="tr-TR"/>
              <a:pPr>
                <a:defRPr/>
              </a:pPr>
              <a:t>07.06.2013</a:t>
            </a:fld>
            <a:endParaRPr lang="tr-TR"/>
          </a:p>
        </p:txBody>
      </p:sp>
      <p:sp>
        <p:nvSpPr>
          <p:cNvPr id="98308" name="Rectangle 4"/>
          <p:cNvSpPr>
            <a:spLocks noGrp="1" noRot="1" noChangeAspect="1" noChangeArrowheads="1" noTextEdit="1"/>
          </p:cNvSpPr>
          <p:nvPr>
            <p:ph type="sldImg" idx="2"/>
          </p:nvPr>
        </p:nvSpPr>
        <p:spPr bwMode="auto">
          <a:xfrm>
            <a:off x="917575" y="744538"/>
            <a:ext cx="4951413" cy="371316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6275" y="4705350"/>
            <a:ext cx="5432425" cy="4456113"/>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4102" name="Rectangle 6"/>
          <p:cNvSpPr>
            <a:spLocks noGrp="1" noChangeArrowheads="1"/>
          </p:cNvSpPr>
          <p:nvPr>
            <p:ph type="ftr" sz="quarter" idx="4"/>
          </p:nvPr>
        </p:nvSpPr>
        <p:spPr bwMode="auto">
          <a:xfrm>
            <a:off x="0" y="9410700"/>
            <a:ext cx="2940050" cy="493713"/>
          </a:xfrm>
          <a:prstGeom prst="rect">
            <a:avLst/>
          </a:prstGeom>
          <a:noFill/>
          <a:ln w="9525">
            <a:noFill/>
            <a:miter lim="800000"/>
            <a:headEnd/>
            <a:tailEnd/>
          </a:ln>
        </p:spPr>
        <p:txBody>
          <a:bodyPr vert="horz" wrap="square" lIns="91614" tIns="45807" rIns="91614" bIns="45807" numCol="1" anchor="b" anchorCtr="0" compatLnSpc="1">
            <a:prstTxWarp prst="textNoShape">
              <a:avLst/>
            </a:prstTxWarp>
          </a:bodyPr>
          <a:lstStyle>
            <a:lvl1pPr defTabSz="915988" eaLnBrk="1" hangingPunct="1">
              <a:defRPr sz="1200">
                <a:latin typeface="Arial" charset="0"/>
                <a:cs typeface="+mn-cs"/>
              </a:defRPr>
            </a:lvl1pPr>
          </a:lstStyle>
          <a:p>
            <a:pPr>
              <a:defRPr/>
            </a:pPr>
            <a:endParaRPr lang="tr-TR"/>
          </a:p>
        </p:txBody>
      </p:sp>
      <p:sp>
        <p:nvSpPr>
          <p:cNvPr id="4103" name="Rectangle 7"/>
          <p:cNvSpPr>
            <a:spLocks noGrp="1" noChangeArrowheads="1"/>
          </p:cNvSpPr>
          <p:nvPr>
            <p:ph type="sldNum" sz="quarter" idx="5"/>
          </p:nvPr>
        </p:nvSpPr>
        <p:spPr bwMode="auto">
          <a:xfrm>
            <a:off x="3844925" y="9410700"/>
            <a:ext cx="2938463" cy="493713"/>
          </a:xfrm>
          <a:prstGeom prst="rect">
            <a:avLst/>
          </a:prstGeom>
          <a:noFill/>
          <a:ln w="9525">
            <a:noFill/>
            <a:miter lim="800000"/>
            <a:headEnd/>
            <a:tailEnd/>
          </a:ln>
        </p:spPr>
        <p:txBody>
          <a:bodyPr vert="horz" wrap="square" lIns="91614" tIns="45807" rIns="91614" bIns="45807" numCol="1" anchor="b" anchorCtr="0" compatLnSpc="1">
            <a:prstTxWarp prst="textNoShape">
              <a:avLst/>
            </a:prstTxWarp>
          </a:bodyPr>
          <a:lstStyle>
            <a:lvl1pPr algn="r" defTabSz="915988" eaLnBrk="1" hangingPunct="1">
              <a:defRPr sz="1200">
                <a:latin typeface="Arial" charset="0"/>
                <a:cs typeface="+mn-cs"/>
              </a:defRPr>
            </a:lvl1pPr>
          </a:lstStyle>
          <a:p>
            <a:pPr>
              <a:defRPr/>
            </a:pPr>
            <a:fld id="{EF7B879F-8FBD-4F5A-94DB-D7384A7CEC6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0410CEC4-9A42-486C-893D-C41A63B5503C}" type="slidenum">
              <a:rPr lang="tr-TR" sz="1200">
                <a:latin typeface="Arial" pitchFamily="34" charset="0"/>
                <a:cs typeface="+mn-cs"/>
              </a:rPr>
              <a:pPr algn="r" defTabSz="915988">
                <a:defRPr/>
              </a:pPr>
              <a:t>5</a:t>
            </a:fld>
            <a:endParaRPr lang="tr-TR" sz="1200">
              <a:latin typeface="Arial" pitchFamily="34" charset="0"/>
              <a:cs typeface="+mn-cs"/>
            </a:endParaRPr>
          </a:p>
        </p:txBody>
      </p:sp>
      <p:sp>
        <p:nvSpPr>
          <p:cNvPr id="99331"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A616B81E-57B6-4E15-8735-40DB6ADD2E43}" type="slidenum">
              <a:rPr lang="tr-TR" sz="1200"/>
              <a:pPr algn="r" defTabSz="915988"/>
              <a:t>5</a:t>
            </a:fld>
            <a:endParaRPr lang="tr-TR" sz="1200"/>
          </a:p>
        </p:txBody>
      </p:sp>
      <p:sp>
        <p:nvSpPr>
          <p:cNvPr id="99332" name="Slide Image Placeholder 1"/>
          <p:cNvSpPr>
            <a:spLocks noGrp="1" noRot="1" noChangeAspect="1" noTextEdit="1"/>
          </p:cNvSpPr>
          <p:nvPr>
            <p:ph type="sldImg"/>
          </p:nvPr>
        </p:nvSpPr>
        <p:spPr>
          <a:xfrm>
            <a:off x="919163" y="744538"/>
            <a:ext cx="4951412" cy="3713162"/>
          </a:xfrm>
          <a:ln/>
        </p:spPr>
      </p:sp>
      <p:sp>
        <p:nvSpPr>
          <p:cNvPr id="99333" name="Notes Placeholder 2"/>
          <p:cNvSpPr>
            <a:spLocks noGrp="1"/>
          </p:cNvSpPr>
          <p:nvPr>
            <p:ph type="body" idx="1"/>
          </p:nvPr>
        </p:nvSpPr>
        <p:spPr>
          <a:noFill/>
          <a:ln/>
        </p:spPr>
        <p:txBody>
          <a:bodyPr lIns="93165" tIns="46578" rIns="93165" bIns="46578"/>
          <a:lstStyle/>
          <a:p>
            <a:pPr eaLnBrk="1" hangingPunct="1"/>
            <a:endParaRPr lang="en-US" smtClean="0"/>
          </a:p>
        </p:txBody>
      </p:sp>
      <p:sp>
        <p:nvSpPr>
          <p:cNvPr id="99334" name="Slide Number Placeholder 3"/>
          <p:cNvSpPr txBox="1">
            <a:spLocks noGrp="1"/>
          </p:cNvSpPr>
          <p:nvPr/>
        </p:nvSpPr>
        <p:spPr bwMode="auto">
          <a:xfrm>
            <a:off x="3844925" y="9410700"/>
            <a:ext cx="2938463" cy="493713"/>
          </a:xfrm>
          <a:prstGeom prst="rect">
            <a:avLst/>
          </a:prstGeom>
          <a:noFill/>
          <a:ln w="9525">
            <a:noFill/>
            <a:miter lim="800000"/>
            <a:headEnd/>
            <a:tailEnd/>
          </a:ln>
        </p:spPr>
        <p:txBody>
          <a:bodyPr lIns="93165" tIns="46578" rIns="93165" bIns="46578" anchor="b"/>
          <a:lstStyle/>
          <a:p>
            <a:pPr algn="r" defTabSz="915988"/>
            <a:fld id="{7D0C0D98-A489-4A8E-945E-D21BF93A970A}" type="slidenum">
              <a:rPr lang="tr-TR" sz="1200"/>
              <a:pPr algn="r" defTabSz="915988"/>
              <a:t>5</a:t>
            </a:fld>
            <a:endParaRPr lang="tr-T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a:ln/>
        </p:spPr>
      </p:sp>
      <p:sp>
        <p:nvSpPr>
          <p:cNvPr id="108547" name="2 Not Yer Tutucusu"/>
          <p:cNvSpPr>
            <a:spLocks noGrp="1"/>
          </p:cNvSpPr>
          <p:nvPr>
            <p:ph type="body" idx="1"/>
          </p:nvPr>
        </p:nvSpPr>
        <p:spPr>
          <a:noFill/>
          <a:ln/>
        </p:spPr>
        <p:txBody>
          <a:bodyPr/>
          <a:lstStyle/>
          <a:p>
            <a:endParaRPr lang="en-US" smtClean="0"/>
          </a:p>
        </p:txBody>
      </p:sp>
      <p:sp>
        <p:nvSpPr>
          <p:cNvPr id="91140" name="3 Slayt Numarası Yer Tutucusu"/>
          <p:cNvSpPr txBox="1">
            <a:spLocks noGrp="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8602EA53-9C40-4D36-BBA7-3C2ADE3682E0}" type="slidenum">
              <a:rPr lang="tr-TR" sz="1200">
                <a:latin typeface="Arial" pitchFamily="34" charset="0"/>
                <a:cs typeface="+mn-cs"/>
              </a:rPr>
              <a:pPr algn="r" defTabSz="915988">
                <a:defRPr/>
              </a:pPr>
              <a:t>36</a:t>
            </a:fld>
            <a:endParaRPr lang="tr-TR" sz="1200">
              <a:latin typeface="Arial" pitchFamily="34"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B008D643-13A0-4020-954B-071C6EE8C6B6}" type="slidenum">
              <a:rPr lang="tr-TR" sz="1200"/>
              <a:pPr algn="r" defTabSz="915988"/>
              <a:t>37</a:t>
            </a:fld>
            <a:endParaRPr lang="tr-TR"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A48606CF-F3A8-4C98-B5CB-AAB454B5343E}" type="slidenum">
              <a:rPr lang="tr-TR" sz="1200"/>
              <a:pPr algn="r" defTabSz="915988"/>
              <a:t>38</a:t>
            </a:fld>
            <a:endParaRPr lang="tr-TR"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C43ADC1F-6C22-4B89-B401-8E542A61546F}" type="slidenum">
              <a:rPr lang="tr-TR" sz="1200">
                <a:latin typeface="Arial" pitchFamily="34" charset="0"/>
                <a:cs typeface="+mn-cs"/>
              </a:rPr>
              <a:pPr algn="r" defTabSz="915988">
                <a:defRPr/>
              </a:pPr>
              <a:t>39</a:t>
            </a:fld>
            <a:endParaRPr lang="tr-TR" sz="1200">
              <a:latin typeface="Arial" pitchFamily="34" charset="0"/>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43338" y="9410700"/>
            <a:ext cx="2940050" cy="493713"/>
          </a:xfrm>
          <a:prstGeom prst="rect">
            <a:avLst/>
          </a:prstGeom>
          <a:noFill/>
          <a:ln w="9525">
            <a:noFill/>
            <a:miter lim="800000"/>
            <a:headEnd/>
            <a:tailEnd/>
          </a:ln>
        </p:spPr>
        <p:txBody>
          <a:bodyPr lIns="91431" tIns="45715" rIns="91431" bIns="45715" anchor="b"/>
          <a:lstStyle/>
          <a:p>
            <a:pPr algn="r"/>
            <a:fld id="{4ED553F4-7214-40B5-8742-653107D3A60E}" type="slidenum">
              <a:rPr lang="tr-TR" sz="1200"/>
              <a:pPr algn="r"/>
              <a:t>43</a:t>
            </a:fld>
            <a:endParaRPr lang="tr-TR"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lIns="91431" tIns="45715" rIns="91431" bIns="45715"/>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CBDE2785-ED5C-4C99-BF63-1FBEB52078C4}" type="slidenum">
              <a:rPr lang="tr-TR" sz="1200">
                <a:latin typeface="Arial" pitchFamily="34" charset="0"/>
                <a:cs typeface="+mn-cs"/>
              </a:rPr>
              <a:pPr algn="r" defTabSz="915988">
                <a:defRPr/>
              </a:pPr>
              <a:t>44</a:t>
            </a:fld>
            <a:endParaRPr lang="tr-TR" sz="1200">
              <a:latin typeface="Arial" pitchFamily="34" charset="0"/>
              <a:cs typeface="+mn-cs"/>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162213BD-74DD-463F-A423-B2DE4174F116}" type="slidenum">
              <a:rPr lang="tr-TR" sz="1200">
                <a:latin typeface="Arial" pitchFamily="34" charset="0"/>
                <a:cs typeface="+mn-cs"/>
              </a:rPr>
              <a:pPr algn="r" defTabSz="915988">
                <a:defRPr/>
              </a:pPr>
              <a:t>45</a:t>
            </a:fld>
            <a:endParaRPr lang="tr-TR" sz="1200">
              <a:latin typeface="Arial" pitchFamily="34" charset="0"/>
              <a:cs typeface="+mn-c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1AD5CDF7-0E56-4B6E-96A5-EE5DFA611CFF}" type="slidenum">
              <a:rPr lang="tr-TR" sz="1200">
                <a:latin typeface="Arial" pitchFamily="34" charset="0"/>
                <a:cs typeface="+mn-cs"/>
              </a:rPr>
              <a:pPr algn="r" defTabSz="915988">
                <a:defRPr/>
              </a:pPr>
              <a:t>46</a:t>
            </a:fld>
            <a:endParaRPr lang="tr-TR" sz="1200">
              <a:latin typeface="Arial" pitchFamily="34" charset="0"/>
              <a:cs typeface="+mn-cs"/>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C1DD0391-7F7C-4AEB-965E-812699261B1A}" type="slidenum">
              <a:rPr lang="tr-TR" sz="1200">
                <a:latin typeface="Arial" pitchFamily="34" charset="0"/>
                <a:cs typeface="+mn-cs"/>
              </a:rPr>
              <a:pPr algn="r" defTabSz="915988">
                <a:defRPr/>
              </a:pPr>
              <a:t>47</a:t>
            </a:fld>
            <a:endParaRPr lang="tr-TR" sz="1200">
              <a:latin typeface="Arial" pitchFamily="34" charset="0"/>
              <a:cs typeface="+mn-cs"/>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3216EECF-50A1-4DAC-B990-E0E354A4331B}" type="slidenum">
              <a:rPr lang="tr-TR" sz="1200">
                <a:latin typeface="Arial" pitchFamily="34" charset="0"/>
                <a:cs typeface="+mn-cs"/>
              </a:rPr>
              <a:pPr algn="r" defTabSz="915988">
                <a:defRPr/>
              </a:pPr>
              <a:t>48</a:t>
            </a:fld>
            <a:endParaRPr lang="tr-TR" sz="1200">
              <a:latin typeface="Arial" pitchFamily="34" charset="0"/>
              <a:cs typeface="+mn-cs"/>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4CCBD6E7-9E60-404A-B98F-71E4E237B6BD}" type="slidenum">
              <a:rPr lang="tr-TR" sz="1200"/>
              <a:pPr algn="r" defTabSz="915988"/>
              <a:t>13</a:t>
            </a:fld>
            <a:endParaRPr lang="tr-TR"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43338" y="9410700"/>
            <a:ext cx="2940050" cy="493713"/>
          </a:xfrm>
          <a:prstGeom prst="rect">
            <a:avLst/>
          </a:prstGeom>
          <a:noFill/>
          <a:ln w="9525">
            <a:noFill/>
            <a:miter lim="800000"/>
            <a:headEnd/>
            <a:tailEnd/>
          </a:ln>
        </p:spPr>
        <p:txBody>
          <a:bodyPr lIns="91431" tIns="45715" rIns="91431" bIns="45715" anchor="b"/>
          <a:lstStyle/>
          <a:p>
            <a:pPr algn="r"/>
            <a:fld id="{FA4F8BE7-089D-4D44-BCBB-A51458BF97F0}" type="slidenum">
              <a:rPr lang="tr-TR" sz="1200"/>
              <a:pPr algn="r"/>
              <a:t>49</a:t>
            </a:fld>
            <a:endParaRPr lang="tr-TR"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lIns="91431" tIns="45715" rIns="91431" bIns="45715"/>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F1D1E12F-468A-4A0B-96F7-D01067B31D5C}" type="slidenum">
              <a:rPr lang="tr-TR" sz="1200">
                <a:latin typeface="Arial" pitchFamily="34" charset="0"/>
                <a:cs typeface="+mn-cs"/>
              </a:rPr>
              <a:pPr algn="r" defTabSz="915988">
                <a:defRPr/>
              </a:pPr>
              <a:t>50</a:t>
            </a:fld>
            <a:endParaRPr lang="tr-TR" sz="1200">
              <a:latin typeface="Arial" pitchFamily="34" charset="0"/>
              <a:cs typeface="+mn-cs"/>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A583B5EE-325A-4F9A-9E46-970DED79F6A5}" type="slidenum">
              <a:rPr lang="tr-TR" sz="1200">
                <a:latin typeface="Arial" pitchFamily="34" charset="0"/>
                <a:cs typeface="+mn-cs"/>
              </a:rPr>
              <a:pPr algn="r" defTabSz="915988">
                <a:defRPr/>
              </a:pPr>
              <a:t>51</a:t>
            </a:fld>
            <a:endParaRPr lang="tr-TR" sz="1200">
              <a:latin typeface="Arial" pitchFamily="34" charset="0"/>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0353E582-B6BB-49F7-B6B6-EA4B4B55437C}" type="slidenum">
              <a:rPr lang="tr-TR" sz="1200"/>
              <a:pPr algn="r" defTabSz="915988"/>
              <a:t>80</a:t>
            </a:fld>
            <a:endParaRPr lang="tr-TR"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83C8BD6A-CBC0-43D3-A0A9-68263E518682}" type="slidenum">
              <a:rPr lang="tr-TR" sz="1200"/>
              <a:pPr algn="r" defTabSz="915988"/>
              <a:t>20</a:t>
            </a:fld>
            <a:endParaRPr lang="tr-TR"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3338" y="9410700"/>
            <a:ext cx="2940050" cy="493713"/>
          </a:xfrm>
          <a:prstGeom prst="rect">
            <a:avLst/>
          </a:prstGeom>
          <a:noFill/>
          <a:ln w="9525">
            <a:noFill/>
            <a:miter lim="800000"/>
            <a:headEnd/>
            <a:tailEnd/>
          </a:ln>
        </p:spPr>
        <p:txBody>
          <a:bodyPr lIns="91431" tIns="45715" rIns="91431" bIns="45715" anchor="b"/>
          <a:lstStyle/>
          <a:p>
            <a:pPr algn="r"/>
            <a:fld id="{D7E370C0-36D4-4F57-90B0-08E94D9DC894}" type="slidenum">
              <a:rPr lang="tr-TR" sz="1200"/>
              <a:pPr algn="r"/>
              <a:t>21</a:t>
            </a:fld>
            <a:endParaRPr lang="tr-TR"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lIns="91431" tIns="45715" rIns="91431" bIns="45715"/>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A37ADF80-E199-4DAB-845C-85EB86C51263}" type="slidenum">
              <a:rPr lang="tr-TR" sz="1200"/>
              <a:pPr algn="r" defTabSz="915988"/>
              <a:t>22</a:t>
            </a:fld>
            <a:endParaRPr lang="tr-TR"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A8AF3F73-2E89-4ED6-B14B-9F95675FF236}" type="slidenum">
              <a:rPr lang="tr-TR" sz="1200"/>
              <a:pPr algn="r" defTabSz="915988"/>
              <a:t>25</a:t>
            </a:fld>
            <a:endParaRPr lang="tr-TR"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936243D2-7673-4741-9751-05FD934FE3FE}" type="slidenum">
              <a:rPr lang="tr-TR" sz="1200"/>
              <a:pPr algn="r" defTabSz="915988"/>
              <a:t>29</a:t>
            </a:fld>
            <a:endParaRPr lang="tr-TR"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44925" y="9410700"/>
            <a:ext cx="2938463" cy="493713"/>
          </a:xfrm>
          <a:prstGeom prst="rect">
            <a:avLst/>
          </a:prstGeom>
          <a:noFill/>
          <a:ln w="9525">
            <a:noFill/>
            <a:miter lim="800000"/>
            <a:headEnd/>
            <a:tailEnd/>
          </a:ln>
        </p:spPr>
        <p:txBody>
          <a:bodyPr lIns="91614" tIns="45807" rIns="91614" bIns="45807" anchor="b"/>
          <a:lstStyle/>
          <a:p>
            <a:pPr algn="r" defTabSz="915988"/>
            <a:fld id="{13D7E824-F71E-4D65-AD1E-2736BD77E947}" type="slidenum">
              <a:rPr lang="tr-TR" sz="1200"/>
              <a:pPr algn="r" defTabSz="915988"/>
              <a:t>32</a:t>
            </a:fld>
            <a:endParaRPr lang="tr-TR"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a:ln/>
        </p:spPr>
      </p:sp>
      <p:sp>
        <p:nvSpPr>
          <p:cNvPr id="107523" name="2 Not Yer Tutucusu"/>
          <p:cNvSpPr>
            <a:spLocks noGrp="1"/>
          </p:cNvSpPr>
          <p:nvPr>
            <p:ph type="body" idx="1"/>
          </p:nvPr>
        </p:nvSpPr>
        <p:spPr>
          <a:noFill/>
          <a:ln/>
        </p:spPr>
        <p:txBody>
          <a:bodyPr/>
          <a:lstStyle/>
          <a:p>
            <a:endParaRPr lang="en-US" smtClean="0"/>
          </a:p>
        </p:txBody>
      </p:sp>
      <p:sp>
        <p:nvSpPr>
          <p:cNvPr id="91140" name="3 Slayt Numarası Yer Tutucusu"/>
          <p:cNvSpPr txBox="1">
            <a:spLocks noGrp="1"/>
          </p:cNvSpPr>
          <p:nvPr/>
        </p:nvSpPr>
        <p:spPr bwMode="auto">
          <a:xfrm>
            <a:off x="3844925" y="9410700"/>
            <a:ext cx="2938463" cy="493713"/>
          </a:xfrm>
          <a:prstGeom prst="rect">
            <a:avLst/>
          </a:prstGeom>
          <a:noFill/>
          <a:ln>
            <a:miter lim="800000"/>
            <a:headEnd/>
            <a:tailEnd/>
          </a:ln>
        </p:spPr>
        <p:txBody>
          <a:bodyPr lIns="91614" tIns="45807" rIns="91614" bIns="45807" anchor="b"/>
          <a:lstStyle/>
          <a:p>
            <a:pPr algn="r" defTabSz="915988">
              <a:defRPr/>
            </a:pPr>
            <a:fld id="{7DAE7A65-E75B-4024-8885-07AB6ECD96E4}" type="slidenum">
              <a:rPr lang="tr-TR" sz="1200">
                <a:latin typeface="Arial" pitchFamily="34" charset="0"/>
                <a:cs typeface="+mn-cs"/>
              </a:rPr>
              <a:pPr algn="r" defTabSz="915988">
                <a:defRPr/>
              </a:pPr>
              <a:t>35</a:t>
            </a:fld>
            <a:endParaRPr lang="tr-TR" sz="1200">
              <a:latin typeface="Arial" pitchFamily="34"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3" name="Picture 11"/>
          <p:cNvPicPr preferRelativeResize="0">
            <a:picLocks noChangeArrowheads="1"/>
          </p:cNvPicPr>
          <p:nvPr userDrawn="1"/>
        </p:nvPicPr>
        <p:blipFill>
          <a:blip r:embed="rId2"/>
          <a:srcRect/>
          <a:stretch>
            <a:fillRect/>
          </a:stretch>
        </p:blipFill>
        <p:spPr bwMode="auto">
          <a:xfrm>
            <a:off x="0" y="6553200"/>
            <a:ext cx="9144000" cy="252413"/>
          </a:xfrm>
          <a:prstGeom prst="rect">
            <a:avLst/>
          </a:prstGeom>
          <a:noFill/>
          <a:ln w="9525">
            <a:noFill/>
            <a:miter lim="800000"/>
            <a:headEnd/>
            <a:tailEnd/>
          </a:ln>
        </p:spPr>
      </p:pic>
      <p:pic>
        <p:nvPicPr>
          <p:cNvPr id="4" name="Picture 2"/>
          <p:cNvPicPr preferRelativeResize="0">
            <a:picLocks noChangeArrowheads="1"/>
          </p:cNvPicPr>
          <p:nvPr userDrawn="1"/>
        </p:nvPicPr>
        <p:blipFill>
          <a:blip r:embed="rId3"/>
          <a:srcRect/>
          <a:stretch>
            <a:fillRect/>
          </a:stretch>
        </p:blipFill>
        <p:spPr bwMode="auto">
          <a:xfrm>
            <a:off x="0" y="188913"/>
            <a:ext cx="9144000" cy="503237"/>
          </a:xfrm>
          <a:prstGeom prst="rect">
            <a:avLst/>
          </a:prstGeom>
          <a:noFill/>
          <a:ln w="9525">
            <a:noFill/>
            <a:miter lim="800000"/>
            <a:headEnd/>
            <a:tailEnd/>
          </a:ln>
        </p:spPr>
      </p:pic>
      <p:pic>
        <p:nvPicPr>
          <p:cNvPr id="5" name="Picture 2" descr="geçici logo"/>
          <p:cNvPicPr>
            <a:picLocks noChangeAspect="1" noChangeArrowheads="1"/>
          </p:cNvPicPr>
          <p:nvPr userDrawn="1"/>
        </p:nvPicPr>
        <p:blipFill>
          <a:blip r:embed="rId4"/>
          <a:srcRect/>
          <a:stretch>
            <a:fillRect/>
          </a:stretch>
        </p:blipFill>
        <p:spPr bwMode="auto">
          <a:xfrm>
            <a:off x="0" y="0"/>
            <a:ext cx="971550" cy="882650"/>
          </a:xfrm>
          <a:prstGeom prst="rect">
            <a:avLst/>
          </a:prstGeom>
          <a:ln>
            <a:noFill/>
          </a:ln>
          <a:effectLst>
            <a:outerShdw blurRad="190500" algn="tl" rotWithShape="0">
              <a:srgbClr val="000000">
                <a:alpha val="70000"/>
              </a:srgbClr>
            </a:outerShdw>
          </a:effectLst>
          <a:extLst/>
        </p:spPr>
      </p:pic>
      <p:sp>
        <p:nvSpPr>
          <p:cNvPr id="6" name="5 Slayt Numarası Yer Tutucusu"/>
          <p:cNvSpPr>
            <a:spLocks/>
          </p:cNvSpPr>
          <p:nvPr/>
        </p:nvSpPr>
        <p:spPr bwMode="auto">
          <a:xfrm>
            <a:off x="8532813" y="6497638"/>
            <a:ext cx="611187" cy="360362"/>
          </a:xfrm>
          <a:prstGeom prst="rect">
            <a:avLst/>
          </a:prstGeom>
          <a:noFill/>
          <a:ln>
            <a:noFill/>
          </a:ln>
          <a:extLst/>
        </p:spPr>
        <p:txBody>
          <a:bodyPr anchor="ctr"/>
          <a:lstStyle/>
          <a:p>
            <a:pPr algn="ctr" eaLnBrk="0" hangingPunct="0">
              <a:defRPr/>
            </a:pPr>
            <a:fld id="{4CAB6BF0-8FD6-45B0-A6FF-CE445CC7E3EF}" type="slidenum">
              <a:rPr lang="en-US" sz="1600">
                <a:solidFill>
                  <a:srgbClr val="D9D9D9"/>
                </a:solidFill>
                <a:effectLst>
                  <a:outerShdw blurRad="38100" dist="38100" dir="2700000" algn="tl">
                    <a:srgbClr val="C0C0C0"/>
                  </a:outerShdw>
                </a:effectLst>
                <a:latin typeface="Calibri" pitchFamily="34" charset="0"/>
                <a:cs typeface="+mn-cs"/>
              </a:rPr>
              <a:pPr algn="ctr" eaLnBrk="0" hangingPunct="0">
                <a:defRPr/>
              </a:pPr>
              <a:t>‹#›</a:t>
            </a:fld>
            <a:endParaRPr lang="tr-TR" sz="1800">
              <a:cs typeface="+mn-cs"/>
            </a:endParaRPr>
          </a:p>
        </p:txBody>
      </p:sp>
      <p:sp>
        <p:nvSpPr>
          <p:cNvPr id="409602"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Click to edit Master subtitle style</a:t>
            </a:r>
          </a:p>
        </p:txBody>
      </p:sp>
      <p:sp>
        <p:nvSpPr>
          <p:cNvPr id="7" name="4 Altbilgi Yer Tutucusu"/>
          <p:cNvSpPr>
            <a:spLocks noGrp="1"/>
          </p:cNvSpPr>
          <p:nvPr>
            <p:ph type="ftr" sz="quarter" idx="10"/>
          </p:nvPr>
        </p:nvSpPr>
        <p:spPr>
          <a:xfrm>
            <a:off x="3124200" y="6245225"/>
            <a:ext cx="2895600" cy="476250"/>
          </a:xfrm>
        </p:spPr>
        <p:txBody>
          <a:bodyPr/>
          <a:lstStyle>
            <a:lvl1pPr>
              <a:defRPr/>
            </a:lvl1pPr>
          </a:lstStyle>
          <a:p>
            <a:pPr>
              <a:defRPr/>
            </a:pPr>
            <a:r>
              <a:rPr lang="tr-TR"/>
              <a:t>Teşvik Uygulama ve Yabancı Sermaye Genel Müdürlüğü</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38925" y="274638"/>
            <a:ext cx="2058988" cy="513080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29325" cy="5130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en-US"/>
          </a:p>
        </p:txBody>
      </p:sp>
      <p:sp>
        <p:nvSpPr>
          <p:cNvPr id="3" name="Metin Yer Tutucusu 2"/>
          <p:cNvSpPr>
            <a:spLocks noGrp="1"/>
          </p:cNvSpPr>
          <p:nvPr>
            <p:ph type="body" sz="half" idx="1"/>
          </p:nvPr>
        </p:nvSpPr>
        <p:spPr>
          <a:xfrm>
            <a:off x="468313" y="1844675"/>
            <a:ext cx="4038600" cy="3560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59313" y="1844675"/>
            <a:ext cx="4038600" cy="3560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oş">
    <p:spTree>
      <p:nvGrpSpPr>
        <p:cNvPr id="1" name=""/>
        <p:cNvGrpSpPr/>
        <p:nvPr/>
      </p:nvGrpSpPr>
      <p:grpSpPr>
        <a:xfrm>
          <a:off x="0" y="0"/>
          <a:ext cx="0" cy="0"/>
          <a:chOff x="0" y="0"/>
          <a:chExt cx="0" cy="0"/>
        </a:xfrm>
      </p:grpSpPr>
      <p:sp>
        <p:nvSpPr>
          <p:cNvPr id="2"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468313" y="1844675"/>
            <a:ext cx="8229600" cy="35607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40713" cy="5130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68313" y="1844675"/>
            <a:ext cx="8229600" cy="3560763"/>
          </a:xfrm>
        </p:spPr>
        <p:txBody>
          <a:bodyPr/>
          <a:lstStyle/>
          <a:p>
            <a:pPr lvl="0"/>
            <a:endParaRPr lang="tr-TR" noProof="0"/>
          </a:p>
        </p:txBody>
      </p:sp>
      <p:sp>
        <p:nvSpPr>
          <p:cNvPr id="4"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Başlık Slaydı">
    <p:bg>
      <p:bgPr>
        <a:solidFill>
          <a:srgbClr val="800000"/>
        </a:solidFill>
        <a:effectLst/>
      </p:bgPr>
    </p:bg>
    <p:spTree>
      <p:nvGrpSpPr>
        <p:cNvPr id="1" name=""/>
        <p:cNvGrpSpPr/>
        <p:nvPr/>
      </p:nvGrpSpPr>
      <p:grpSpPr>
        <a:xfrm>
          <a:off x="0" y="0"/>
          <a:ext cx="0" cy="0"/>
          <a:chOff x="0" y="0"/>
          <a:chExt cx="0" cy="0"/>
        </a:xfrm>
      </p:grpSpPr>
      <p:sp>
        <p:nvSpPr>
          <p:cNvPr id="3" name="Dikdörtgen 11"/>
          <p:cNvSpPr/>
          <p:nvPr/>
        </p:nvSpPr>
        <p:spPr bwMode="white">
          <a:xfrm>
            <a:off x="0" y="6400800"/>
            <a:ext cx="9144000" cy="457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 name="Dikdörtgen 12"/>
          <p:cNvSpPr/>
          <p:nvPr userDrawn="1"/>
        </p:nvSpPr>
        <p:spPr>
          <a:xfrm>
            <a:off x="-9525" y="6453188"/>
            <a:ext cx="2249488" cy="36036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Dikdörtgen 14"/>
          <p:cNvSpPr/>
          <p:nvPr userDrawn="1"/>
        </p:nvSpPr>
        <p:spPr>
          <a:xfrm>
            <a:off x="2359025" y="6453188"/>
            <a:ext cx="6784975" cy="360362"/>
          </a:xfrm>
          <a:prstGeom prst="rect">
            <a:avLst/>
          </a:prstGeom>
          <a:solidFill>
            <a:srgbClr val="80A9C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lang="tr-TR" smtClean="0"/>
              <a:t>Asıl başlık stili için tıklatın</a:t>
            </a:r>
            <a:endParaRPr lang="en-US"/>
          </a:p>
        </p:txBody>
      </p:sp>
      <p:sp>
        <p:nvSpPr>
          <p:cNvPr id="6" name="Veri Yer Tutucusu 27"/>
          <p:cNvSpPr>
            <a:spLocks noGrp="1"/>
          </p:cNvSpPr>
          <p:nvPr>
            <p:ph type="dt" sz="half" idx="10"/>
          </p:nvPr>
        </p:nvSpPr>
        <p:spPr>
          <a:xfrm>
            <a:off x="87313" y="5767388"/>
            <a:ext cx="2057400" cy="685800"/>
          </a:xfrm>
          <a:prstGeom prst="rect">
            <a:avLst/>
          </a:prstGeom>
        </p:spPr>
        <p:txBody>
          <a:bodyPr>
            <a:noAutofit/>
          </a:bodyPr>
          <a:lstStyle>
            <a:lvl1pPr algn="ctr" eaLnBrk="0" fontAlgn="base" hangingPunct="0">
              <a:spcBef>
                <a:spcPct val="0"/>
              </a:spcBef>
              <a:spcAft>
                <a:spcPct val="0"/>
              </a:spcAft>
              <a:defRPr sz="2000">
                <a:solidFill>
                  <a:srgbClr val="FFFFFF"/>
                </a:solidFill>
                <a:latin typeface="Tahoma" pitchFamily="34" charset="0"/>
                <a:cs typeface="+mn-cs"/>
              </a:defRPr>
            </a:lvl1pPr>
          </a:lstStyle>
          <a:p>
            <a:pPr>
              <a:defRPr/>
            </a:pPr>
            <a:fld id="{319FF6E3-3D52-4D71-8BF8-3E81B275B60F}" type="datetimeFigureOut">
              <a:rPr lang="tr-TR"/>
              <a:pPr>
                <a:defRPr/>
              </a:pPr>
              <a:t>07.06.2013</a:t>
            </a:fld>
            <a:endParaRPr lang="tr-TR"/>
          </a:p>
        </p:txBody>
      </p:sp>
      <p:sp>
        <p:nvSpPr>
          <p:cNvPr id="7" name="Altbilgi Yer Tutucusu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latin typeface="Tahoma" pitchFamily="34" charset="0"/>
              </a:defRPr>
            </a:lvl1pPr>
          </a:lstStyle>
          <a:p>
            <a:pPr>
              <a:defRPr/>
            </a:pPr>
            <a:endParaRPr lang="tr-TR"/>
          </a:p>
        </p:txBody>
      </p:sp>
      <p:sp>
        <p:nvSpPr>
          <p:cNvPr id="9" name="Slayt Numarası Yer Tutucusu 28"/>
          <p:cNvSpPr>
            <a:spLocks noGrp="1"/>
          </p:cNvSpPr>
          <p:nvPr>
            <p:ph type="sldNum" sz="quarter" idx="12"/>
          </p:nvPr>
        </p:nvSpPr>
        <p:spPr>
          <a:xfrm>
            <a:off x="8001000" y="228600"/>
            <a:ext cx="838200" cy="381000"/>
          </a:xfrm>
          <a:prstGeom prst="rect">
            <a:avLst/>
          </a:prstGeom>
        </p:spPr>
        <p:txBody>
          <a:bodyPr/>
          <a:lstStyle>
            <a:lvl1pPr eaLnBrk="0" fontAlgn="base" hangingPunct="0">
              <a:spcBef>
                <a:spcPct val="0"/>
              </a:spcBef>
              <a:spcAft>
                <a:spcPct val="0"/>
              </a:spcAft>
              <a:defRPr sz="3600">
                <a:solidFill>
                  <a:srgbClr val="EBDDC3"/>
                </a:solidFill>
                <a:latin typeface="Tahoma" pitchFamily="34" charset="0"/>
                <a:cs typeface="+mn-cs"/>
              </a:defRPr>
            </a:lvl1pPr>
          </a:lstStyle>
          <a:p>
            <a:pPr>
              <a:defRPr/>
            </a:pPr>
            <a:fld id="{A0E9755B-8023-4A44-8757-45A98E7205DF}"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şlık Slaydı">
    <p:bg>
      <p:bgPr>
        <a:solidFill>
          <a:srgbClr val="800000"/>
        </a:solidFill>
        <a:effectLst/>
      </p:bgPr>
    </p:bg>
    <p:spTree>
      <p:nvGrpSpPr>
        <p:cNvPr id="1" name=""/>
        <p:cNvGrpSpPr/>
        <p:nvPr/>
      </p:nvGrpSpPr>
      <p:grpSpPr>
        <a:xfrm>
          <a:off x="0" y="0"/>
          <a:ext cx="0" cy="0"/>
          <a:chOff x="0" y="0"/>
          <a:chExt cx="0" cy="0"/>
        </a:xfrm>
      </p:grpSpPr>
      <p:sp>
        <p:nvSpPr>
          <p:cNvPr id="3" name="Dikdörtgen 11"/>
          <p:cNvSpPr/>
          <p:nvPr/>
        </p:nvSpPr>
        <p:spPr bwMode="white">
          <a:xfrm>
            <a:off x="0" y="6400800"/>
            <a:ext cx="9144000" cy="457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 name="Dikdörtgen 12"/>
          <p:cNvSpPr/>
          <p:nvPr userDrawn="1"/>
        </p:nvSpPr>
        <p:spPr>
          <a:xfrm>
            <a:off x="-9525" y="6453188"/>
            <a:ext cx="2249488" cy="36036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Dikdörtgen 14"/>
          <p:cNvSpPr/>
          <p:nvPr userDrawn="1"/>
        </p:nvSpPr>
        <p:spPr>
          <a:xfrm>
            <a:off x="2359025" y="6453188"/>
            <a:ext cx="6784975" cy="360362"/>
          </a:xfrm>
          <a:prstGeom prst="rect">
            <a:avLst/>
          </a:prstGeom>
          <a:solidFill>
            <a:srgbClr val="80A9C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lang="tr-TR" smtClean="0"/>
              <a:t>Asıl başlık stili için tıklatın</a:t>
            </a:r>
            <a:endParaRPr lang="en-US"/>
          </a:p>
        </p:txBody>
      </p:sp>
      <p:sp>
        <p:nvSpPr>
          <p:cNvPr id="6" name="Veri Yer Tutucusu 27"/>
          <p:cNvSpPr>
            <a:spLocks noGrp="1"/>
          </p:cNvSpPr>
          <p:nvPr>
            <p:ph type="dt" sz="half" idx="10"/>
          </p:nvPr>
        </p:nvSpPr>
        <p:spPr>
          <a:xfrm>
            <a:off x="87313" y="5767388"/>
            <a:ext cx="2057400" cy="685800"/>
          </a:xfrm>
        </p:spPr>
        <p:txBody>
          <a:bodyPr>
            <a:noAutofit/>
          </a:bodyPr>
          <a:lstStyle>
            <a:lvl1pPr algn="ctr" fontAlgn="base">
              <a:spcBef>
                <a:spcPct val="0"/>
              </a:spcBef>
              <a:spcAft>
                <a:spcPct val="0"/>
              </a:spcAft>
              <a:defRPr sz="2000">
                <a:solidFill>
                  <a:srgbClr val="FFFFFF"/>
                </a:solidFill>
                <a:latin typeface="Tahoma" pitchFamily="34" charset="0"/>
              </a:defRPr>
            </a:lvl1pPr>
          </a:lstStyle>
          <a:p>
            <a:pPr>
              <a:defRPr/>
            </a:pPr>
            <a:fld id="{F275EE85-D36D-49A7-9AE4-431557D0771C}" type="datetimeFigureOut">
              <a:rPr lang="tr-TR"/>
              <a:pPr>
                <a:defRPr/>
              </a:pPr>
              <a:t>07.06.2013</a:t>
            </a:fld>
            <a:endParaRPr lang="tr-TR"/>
          </a:p>
        </p:txBody>
      </p:sp>
      <p:sp>
        <p:nvSpPr>
          <p:cNvPr id="7" name="Altbilgi Yer Tutucusu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latin typeface="Tahoma" pitchFamily="34" charset="0"/>
              </a:defRPr>
            </a:lvl1pPr>
          </a:lstStyle>
          <a:p>
            <a:pPr>
              <a:defRPr/>
            </a:pPr>
            <a:endParaRPr lang="tr-TR"/>
          </a:p>
        </p:txBody>
      </p:sp>
      <p:sp>
        <p:nvSpPr>
          <p:cNvPr id="9" name="Slayt Numarası Yer Tutucusu 28"/>
          <p:cNvSpPr>
            <a:spLocks noGrp="1"/>
          </p:cNvSpPr>
          <p:nvPr>
            <p:ph type="sldNum" sz="quarter" idx="12"/>
          </p:nvPr>
        </p:nvSpPr>
        <p:spPr>
          <a:xfrm>
            <a:off x="8001000" y="228600"/>
            <a:ext cx="838200" cy="381000"/>
          </a:xfrm>
        </p:spPr>
        <p:txBody>
          <a:bodyPr/>
          <a:lstStyle>
            <a:lvl1pPr fontAlgn="base">
              <a:spcBef>
                <a:spcPct val="0"/>
              </a:spcBef>
              <a:spcAft>
                <a:spcPct val="0"/>
              </a:spcAft>
              <a:defRPr>
                <a:solidFill>
                  <a:srgbClr val="EBDDC3"/>
                </a:solidFill>
                <a:latin typeface="Tahoma" pitchFamily="34" charset="0"/>
              </a:defRPr>
            </a:lvl1pPr>
          </a:lstStyle>
          <a:p>
            <a:pPr>
              <a:defRPr/>
            </a:pPr>
            <a:fld id="{18824900-3EC5-4938-8217-0B889F9ADB89}"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2648" y="228600"/>
            <a:ext cx="8153400" cy="990600"/>
          </a:xfrm>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612648" y="1600200"/>
            <a:ext cx="81534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EF932330-1BF7-4FE0-AFD0-1780291ACECE}" type="datetimeFigureOut">
              <a:rPr lang="tr-TR"/>
              <a:pPr>
                <a:defRPr/>
              </a:pPr>
              <a:t>07.06.2013</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solidFill>
                  <a:srgbClr val="FFFFFF"/>
                </a:solidFill>
                <a:latin typeface="Tahoma" pitchFamily="34" charset="0"/>
              </a:defRPr>
            </a:lvl1pPr>
          </a:lstStyle>
          <a:p>
            <a:pPr>
              <a:defRPr/>
            </a:pPr>
            <a:fld id="{88B6A8F4-BB63-4951-8399-885F9F89516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Dikdörtgen 11"/>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Dikdörtgen 12"/>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Dikdörtgen 14"/>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 name="Metin Yer Tutucusu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Başlık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7" name="Veri Yer Tutucusu 11"/>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53A292FF-1C5C-4A63-9F29-CED813B76680}" type="datetimeFigureOut">
              <a:rPr lang="tr-TR"/>
              <a:pPr>
                <a:defRPr/>
              </a:pPr>
              <a:t>07.06.2013</a:t>
            </a:fld>
            <a:endParaRPr lang="tr-TR"/>
          </a:p>
        </p:txBody>
      </p:sp>
      <p:sp>
        <p:nvSpPr>
          <p:cNvPr id="8" name="Slayt Numarası Yer Tutucusu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a:solidFill>
                  <a:srgbClr val="FFFFFF"/>
                </a:solidFill>
                <a:latin typeface="Tahoma" pitchFamily="34" charset="0"/>
              </a:defRPr>
            </a:lvl1pPr>
          </a:lstStyle>
          <a:p>
            <a:pPr>
              <a:defRPr/>
            </a:pPr>
            <a:fld id="{4C789D71-C5D2-4E28-B767-DF5C7DB01040}" type="slidenum">
              <a:rPr lang="tr-TR"/>
              <a:pPr>
                <a:defRPr/>
              </a:pPr>
              <a:t>‹#›</a:t>
            </a:fld>
            <a:endParaRPr lang="tr-TR"/>
          </a:p>
        </p:txBody>
      </p:sp>
      <p:sp>
        <p:nvSpPr>
          <p:cNvPr id="9" name="Altbilgi Yer Tutucusu 13"/>
          <p:cNvSpPr>
            <a:spLocks noGrp="1"/>
          </p:cNvSpPr>
          <p:nvPr>
            <p:ph type="ftr" sz="quarter" idx="12"/>
          </p:nvPr>
        </p:nvSpPr>
        <p:spPr/>
        <p:txBody>
          <a:bodyPr/>
          <a:lstStyle>
            <a:lvl1pPr fontAlgn="base">
              <a:spcBef>
                <a:spcPct val="0"/>
              </a:spcBef>
              <a:spcAft>
                <a:spcPct val="0"/>
              </a:spcAft>
              <a:defRPr>
                <a:latin typeface="Tahoma" pitchFamily="34" charset="0"/>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609600"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844901"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7"/>
          <p:cNvSpPr>
            <a:spLocks noGrp="1"/>
          </p:cNvSpPr>
          <p:nvPr>
            <p:ph type="dt" sz="half" idx="10"/>
          </p:nvPr>
        </p:nvSpPr>
        <p:spPr/>
        <p:txBody>
          <a:bodyPr rtlCol="0"/>
          <a:lstStyle>
            <a:lvl1pPr fontAlgn="base">
              <a:spcBef>
                <a:spcPct val="0"/>
              </a:spcBef>
              <a:spcAft>
                <a:spcPct val="0"/>
              </a:spcAft>
              <a:defRPr>
                <a:latin typeface="Tahoma" pitchFamily="34" charset="0"/>
              </a:defRPr>
            </a:lvl1pPr>
          </a:lstStyle>
          <a:p>
            <a:pPr>
              <a:defRPr/>
            </a:pPr>
            <a:fld id="{ED90A003-199B-486E-822C-6115097A0367}" type="datetimeFigureOut">
              <a:rPr lang="tr-TR"/>
              <a:pPr>
                <a:defRPr/>
              </a:pPr>
              <a:t>07.06.2013</a:t>
            </a:fld>
            <a:endParaRPr lang="tr-TR"/>
          </a:p>
        </p:txBody>
      </p:sp>
      <p:sp>
        <p:nvSpPr>
          <p:cNvPr id="6" name="Slayt Numarası Yer Tutucusu 9"/>
          <p:cNvSpPr>
            <a:spLocks noGrp="1"/>
          </p:cNvSpPr>
          <p:nvPr>
            <p:ph type="sldNum" sz="quarter" idx="11"/>
          </p:nvPr>
        </p:nvSpPr>
        <p:spPr/>
        <p:txBody>
          <a:bodyPr rtlCol="0"/>
          <a:lstStyle>
            <a:lvl1pPr fontAlgn="base">
              <a:spcBef>
                <a:spcPct val="0"/>
              </a:spcBef>
              <a:spcAft>
                <a:spcPct val="0"/>
              </a:spcAft>
              <a:defRPr>
                <a:latin typeface="Tahoma" pitchFamily="34" charset="0"/>
              </a:defRPr>
            </a:lvl1pPr>
          </a:lstStyle>
          <a:p>
            <a:pPr>
              <a:defRPr/>
            </a:pPr>
            <a:fld id="{6C168AFE-8C61-4616-B221-0951B9160841}" type="slidenum">
              <a:rPr lang="tr-TR"/>
              <a:pPr>
                <a:defRPr/>
              </a:pPr>
              <a:t>‹#›</a:t>
            </a:fld>
            <a:endParaRPr lang="tr-TR"/>
          </a:p>
        </p:txBody>
      </p:sp>
      <p:sp>
        <p:nvSpPr>
          <p:cNvPr id="7" name="Altbilgi Yer Tutucusu 11"/>
          <p:cNvSpPr>
            <a:spLocks noGrp="1"/>
          </p:cNvSpPr>
          <p:nvPr>
            <p:ph type="ftr" sz="quarter" idx="12"/>
          </p:nvPr>
        </p:nvSpPr>
        <p:spPr/>
        <p:txBody>
          <a:bodyPr rtlCol="0"/>
          <a:lstStyle>
            <a:lvl1pPr fontAlgn="base">
              <a:spcBef>
                <a:spcPct val="0"/>
              </a:spcBef>
              <a:spcAft>
                <a:spcPct val="0"/>
              </a:spcAft>
              <a:defRPr>
                <a:latin typeface="Tahoma" pitchFamily="34" charset="0"/>
              </a:defRPr>
            </a:lvl1pPr>
          </a:lstStyle>
          <a:p>
            <a:pPr>
              <a:defRPr/>
            </a:pP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p:spPr>
        <p:txBody>
          <a:bodyPr/>
          <a:lstStyle>
            <a:lvl1pPr>
              <a:defRPr/>
            </a:lvl1pPr>
          </a:lstStyle>
          <a:p>
            <a:r>
              <a:rPr lang="tr-TR" smtClean="0"/>
              <a:t>Asıl başlık stili için tıklatın</a:t>
            </a:r>
            <a:endParaRPr lang="en-US"/>
          </a:p>
        </p:txBody>
      </p:sp>
      <p:sp>
        <p:nvSpPr>
          <p:cNvPr id="11" name="İçerik Yer Tutucusu 10"/>
          <p:cNvSpPr>
            <a:spLocks noGrp="1"/>
          </p:cNvSpPr>
          <p:nvPr>
            <p:ph sz="quarter" idx="2"/>
          </p:nvPr>
        </p:nvSpPr>
        <p:spPr>
          <a:xfrm>
            <a:off x="609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4800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Metin Yer Tutucus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Veri Yer Tutucusu 9"/>
          <p:cNvSpPr>
            <a:spLocks noGrp="1"/>
          </p:cNvSpPr>
          <p:nvPr>
            <p:ph type="dt" sz="half" idx="10"/>
          </p:nvPr>
        </p:nvSpPr>
        <p:spPr/>
        <p:txBody>
          <a:bodyPr rtlCol="0"/>
          <a:lstStyle>
            <a:lvl1pPr fontAlgn="base">
              <a:spcBef>
                <a:spcPct val="0"/>
              </a:spcBef>
              <a:spcAft>
                <a:spcPct val="0"/>
              </a:spcAft>
              <a:defRPr>
                <a:latin typeface="Tahoma" pitchFamily="34" charset="0"/>
              </a:defRPr>
            </a:lvl1pPr>
          </a:lstStyle>
          <a:p>
            <a:pPr>
              <a:defRPr/>
            </a:pPr>
            <a:fld id="{CF2C5D3A-2B9E-4CE5-90F8-3556CAE7D6ED}" type="datetimeFigureOut">
              <a:rPr lang="tr-TR"/>
              <a:pPr>
                <a:defRPr/>
              </a:pPr>
              <a:t>07.06.2013</a:t>
            </a:fld>
            <a:endParaRPr lang="tr-TR"/>
          </a:p>
        </p:txBody>
      </p:sp>
      <p:sp>
        <p:nvSpPr>
          <p:cNvPr id="8" name="Slayt Numarası Yer Tutucusu 11"/>
          <p:cNvSpPr>
            <a:spLocks noGrp="1"/>
          </p:cNvSpPr>
          <p:nvPr>
            <p:ph type="sldNum" sz="quarter" idx="11"/>
          </p:nvPr>
        </p:nvSpPr>
        <p:spPr/>
        <p:txBody>
          <a:bodyPr rtlCol="0"/>
          <a:lstStyle>
            <a:lvl1pPr fontAlgn="base">
              <a:spcBef>
                <a:spcPct val="0"/>
              </a:spcBef>
              <a:spcAft>
                <a:spcPct val="0"/>
              </a:spcAft>
              <a:defRPr>
                <a:latin typeface="Tahoma" pitchFamily="34" charset="0"/>
              </a:defRPr>
            </a:lvl1pPr>
          </a:lstStyle>
          <a:p>
            <a:pPr>
              <a:defRPr/>
            </a:pPr>
            <a:fld id="{9F83A10E-DDF2-4A05-A7C9-19D51417082E}" type="slidenum">
              <a:rPr lang="tr-TR"/>
              <a:pPr>
                <a:defRPr/>
              </a:pPr>
              <a:t>‹#›</a:t>
            </a:fld>
            <a:endParaRPr lang="tr-TR"/>
          </a:p>
        </p:txBody>
      </p:sp>
      <p:sp>
        <p:nvSpPr>
          <p:cNvPr id="9" name="Altbilgi Yer Tutucusu 13"/>
          <p:cNvSpPr>
            <a:spLocks noGrp="1"/>
          </p:cNvSpPr>
          <p:nvPr>
            <p:ph type="ftr" sz="quarter" idx="12"/>
          </p:nvPr>
        </p:nvSpPr>
        <p:spPr/>
        <p:txBody>
          <a:bodyPr rtlCol="0"/>
          <a:lstStyle>
            <a:lvl1pPr fontAlgn="base">
              <a:spcBef>
                <a:spcPct val="0"/>
              </a:spcBef>
              <a:spcAft>
                <a:spcPct val="0"/>
              </a:spcAft>
              <a:defRPr>
                <a:latin typeface="Tahoma" pitchFamily="34" charset="0"/>
              </a:defRPr>
            </a:lvl1pPr>
          </a:lstStyle>
          <a:p>
            <a:pPr>
              <a:defRPr/>
            </a:pPr>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8865DFF6-2CEC-4E88-84A1-C1722822DEEF}" type="datetimeFigureOut">
              <a:rPr lang="tr-TR"/>
              <a:pPr>
                <a:defRPr/>
              </a:pPr>
              <a:t>07.06.2013</a:t>
            </a:fld>
            <a:endParaRPr lang="tr-TR"/>
          </a:p>
        </p:txBody>
      </p:sp>
      <p:sp>
        <p:nvSpPr>
          <p:cNvPr id="4" name="Altbilgi Yer Tutucusu 3"/>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tr-TR"/>
          </a:p>
        </p:txBody>
      </p:sp>
      <p:sp>
        <p:nvSpPr>
          <p:cNvPr id="5" name="Slayt Numarası Yer Tutucusu 4"/>
          <p:cNvSpPr>
            <a:spLocks noGrp="1"/>
          </p:cNvSpPr>
          <p:nvPr>
            <p:ph type="sldNum" sz="quarter" idx="12"/>
          </p:nvPr>
        </p:nvSpPr>
        <p:spPr/>
        <p:txBody>
          <a:bodyPr/>
          <a:lstStyle>
            <a:lvl1pPr fontAlgn="base">
              <a:spcBef>
                <a:spcPct val="0"/>
              </a:spcBef>
              <a:spcAft>
                <a:spcPct val="0"/>
              </a:spcAft>
              <a:defRPr>
                <a:solidFill>
                  <a:srgbClr val="FFFFFF"/>
                </a:solidFill>
                <a:latin typeface="Tahoma" pitchFamily="34" charset="0"/>
              </a:defRPr>
            </a:lvl1pPr>
          </a:lstStyle>
          <a:p>
            <a:pPr>
              <a:defRPr/>
            </a:pPr>
            <a:fld id="{EF6BB7CD-11C6-4E3A-BCE8-7F089F54ACCA}"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03977D37-5C03-4B72-BD36-41F5BE0B9960}" type="datetimeFigureOut">
              <a:rPr lang="tr-TR"/>
              <a:pPr>
                <a:defRPr/>
              </a:pPr>
              <a:t>07.06.2013</a:t>
            </a:fld>
            <a:endParaRPr lang="tr-TR"/>
          </a:p>
        </p:txBody>
      </p:sp>
      <p:sp>
        <p:nvSpPr>
          <p:cNvPr id="3" name="Altbilgi Yer Tutucusu 2"/>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tr-TR"/>
          </a:p>
        </p:txBody>
      </p:sp>
      <p:sp>
        <p:nvSpPr>
          <p:cNvPr id="4" name="Slayt Numarası Yer Tutucusu 3"/>
          <p:cNvSpPr>
            <a:spLocks noGrp="1"/>
          </p:cNvSpPr>
          <p:nvPr>
            <p:ph type="sldNum" sz="quarter" idx="12"/>
          </p:nvPr>
        </p:nvSpPr>
        <p:spPr>
          <a:xfrm>
            <a:off x="0" y="6248400"/>
            <a:ext cx="533400" cy="381000"/>
          </a:xfrm>
        </p:spPr>
        <p:txBody>
          <a:bodyPr/>
          <a:lstStyle>
            <a:lvl1pPr fontAlgn="base">
              <a:spcBef>
                <a:spcPct val="0"/>
              </a:spcBef>
              <a:spcAft>
                <a:spcPct val="0"/>
              </a:spcAft>
              <a:defRPr>
                <a:solidFill>
                  <a:srgbClr val="775F55"/>
                </a:solidFill>
                <a:latin typeface="Tahoma" pitchFamily="34" charset="0"/>
              </a:defRPr>
            </a:lvl1pPr>
          </a:lstStyle>
          <a:p>
            <a:pPr>
              <a:defRPr/>
            </a:pPr>
            <a:fld id="{D5EF7DB5-2E5E-4EAA-B85D-5EAF1578B65C}"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p:spPr>
        <p:txBody>
          <a:bodyPr/>
          <a:lstStyle>
            <a:lvl1pPr algn="l">
              <a:buNone/>
              <a:defRPr sz="4400" b="0"/>
            </a:lvl1pPr>
          </a:lstStyle>
          <a:p>
            <a:r>
              <a:rPr lang="tr-TR" smtClean="0"/>
              <a:t>Asıl başlık stili için tıklatın</a:t>
            </a:r>
            <a:endParaRPr lang="en-US"/>
          </a:p>
        </p:txBody>
      </p:sp>
      <p:sp>
        <p:nvSpPr>
          <p:cNvPr id="3" name="Metin Yer Tutucus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B1C4A5C3-DBF2-47C9-9222-B4F57385D01B}" type="datetimeFigureOut">
              <a:rPr lang="tr-TR"/>
              <a:pPr>
                <a:defRPr/>
              </a:pPr>
              <a:t>07.06.2013</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solidFill>
                  <a:srgbClr val="FFFFFF"/>
                </a:solidFill>
                <a:latin typeface="Tahoma" pitchFamily="34" charset="0"/>
              </a:defRPr>
            </a:lvl1pPr>
          </a:lstStyle>
          <a:p>
            <a:pPr>
              <a:defRPr/>
            </a:pPr>
            <a:fld id="{7AE76103-5C65-4BCD-81EF-6AF8262DB67E}"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5" name="Dikdörtgen 11"/>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Dikdörtgen 12"/>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Dikdörtgen 14"/>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Dikdörtgen 15"/>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 name="Metin Yer Tutucus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Başlık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tr-TR" smtClean="0"/>
              <a:t>Asıl başlık stili için tıklatın</a:t>
            </a:r>
            <a:endParaRPr lang="en-US"/>
          </a:p>
        </p:txBody>
      </p:sp>
      <p:sp>
        <p:nvSpPr>
          <p:cNvPr id="3" name="Resim Yer Tutucusu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Veri Yer Tutucusu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Tahoma" pitchFamily="34" charset="0"/>
              </a:defRPr>
            </a:lvl1pPr>
          </a:lstStyle>
          <a:p>
            <a:pPr>
              <a:defRPr/>
            </a:pPr>
            <a:fld id="{EAEA3762-4136-4FFA-B8CC-F2C5738B9E1F}" type="datetimeFigureOut">
              <a:rPr lang="tr-TR"/>
              <a:pPr>
                <a:defRPr/>
              </a:pPr>
              <a:t>07.06.2013</a:t>
            </a:fld>
            <a:endParaRPr lang="tr-TR"/>
          </a:p>
        </p:txBody>
      </p:sp>
      <p:sp>
        <p:nvSpPr>
          <p:cNvPr id="10" name="Slayt Numarası Yer Tutucusu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a:latin typeface="Tahoma" pitchFamily="34" charset="0"/>
              </a:defRPr>
            </a:lvl1pPr>
          </a:lstStyle>
          <a:p>
            <a:pPr>
              <a:defRPr/>
            </a:pPr>
            <a:fld id="{DDB1705C-35EE-4BCD-9493-51AB3C1DBCA9}" type="slidenum">
              <a:rPr lang="tr-TR"/>
              <a:pPr>
                <a:defRPr/>
              </a:pPr>
              <a:t>‹#›</a:t>
            </a:fld>
            <a:endParaRPr lang="tr-TR"/>
          </a:p>
        </p:txBody>
      </p:sp>
      <p:sp>
        <p:nvSpPr>
          <p:cNvPr id="11" name="Altbilgi Yer Tutucusu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Tahoma" pitchFamily="34" charset="0"/>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DAB2FCE3-193F-4E30-9A89-82EC127916C8}" type="datetimeFigureOut">
              <a:rPr lang="tr-TR"/>
              <a:pPr>
                <a:defRPr/>
              </a:pPr>
              <a:t>07.06.2013</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83DE2C76-66FF-4EB0-BC43-F8D619BC51CE}"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Dikdörtgen 11"/>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Dikdörtgen 12"/>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Dikdörtgen 14"/>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Dikey Başlık 1"/>
          <p:cNvSpPr>
            <a:spLocks noGrp="1"/>
          </p:cNvSpPr>
          <p:nvPr>
            <p:ph type="title" orient="vert"/>
          </p:nvPr>
        </p:nvSpPr>
        <p:spPr>
          <a:xfrm>
            <a:off x="6553200" y="609600"/>
            <a:ext cx="2057400" cy="5516563"/>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609600"/>
            <a:ext cx="5562600" cy="551656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Tahoma" pitchFamily="34" charset="0"/>
              </a:defRPr>
            </a:lvl1pPr>
          </a:lstStyle>
          <a:p>
            <a:pPr>
              <a:defRPr/>
            </a:pPr>
            <a:fld id="{F07512CF-ACFB-4531-80A0-274C05EC964C}" type="datetimeFigureOut">
              <a:rPr lang="tr-TR"/>
              <a:pPr>
                <a:defRPr/>
              </a:pPr>
              <a:t>07.06.2013</a:t>
            </a:fld>
            <a:endParaRPr lang="tr-TR"/>
          </a:p>
        </p:txBody>
      </p:sp>
      <p:sp>
        <p:nvSpPr>
          <p:cNvPr id="8" name="Altbilgi Yer Tutucusu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Tahoma" pitchFamily="34" charset="0"/>
              </a:defRPr>
            </a:lvl1pPr>
          </a:lstStyle>
          <a:p>
            <a:pPr>
              <a:defRPr/>
            </a:pPr>
            <a:endParaRPr lang="tr-TR"/>
          </a:p>
        </p:txBody>
      </p:sp>
      <p:sp>
        <p:nvSpPr>
          <p:cNvPr id="9" name="Slayt Numarası Yer Tutucusu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latin typeface="Tahoma" pitchFamily="34" charset="0"/>
              </a:defRPr>
            </a:lvl1pPr>
          </a:lstStyle>
          <a:p>
            <a:pPr>
              <a:defRPr/>
            </a:pPr>
            <a:fld id="{0983277C-EEAD-449F-BCB0-AFB6856FB7A8}"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68313" y="1844675"/>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59313" y="1844675"/>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Altbilgi Yer Tutucusu"/>
          <p:cNvSpPr>
            <a:spLocks noGrp="1"/>
          </p:cNvSpPr>
          <p:nvPr>
            <p:ph type="ftr" sz="quarter" idx="10"/>
          </p:nvPr>
        </p:nvSpPr>
        <p:spPr/>
        <p:txBody>
          <a:bodyPr/>
          <a:lstStyle>
            <a:lvl1pPr>
              <a:defRPr/>
            </a:lvl1pPr>
          </a:lstStyle>
          <a:p>
            <a:pPr>
              <a:defRPr/>
            </a:pPr>
            <a:r>
              <a:rPr lang="tr-TR"/>
              <a:t>Teşvik Uygulama ve Yabancı Sermaye Genel Müdürlüğü</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844675"/>
            <a:ext cx="8229600" cy="356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pic>
        <p:nvPicPr>
          <p:cNvPr id="1027" name="Picture 2"/>
          <p:cNvPicPr preferRelativeResize="0">
            <a:picLocks noChangeArrowheads="1"/>
          </p:cNvPicPr>
          <p:nvPr userDrawn="1"/>
        </p:nvPicPr>
        <p:blipFill>
          <a:blip r:embed="rId19"/>
          <a:srcRect/>
          <a:stretch>
            <a:fillRect/>
          </a:stretch>
        </p:blipFill>
        <p:spPr bwMode="auto">
          <a:xfrm>
            <a:off x="0" y="6553200"/>
            <a:ext cx="9144000" cy="252413"/>
          </a:xfrm>
          <a:prstGeom prst="rect">
            <a:avLst/>
          </a:prstGeom>
          <a:noFill/>
          <a:ln w="9525">
            <a:noFill/>
            <a:miter lim="800000"/>
            <a:headEnd/>
            <a:tailEnd/>
          </a:ln>
        </p:spPr>
      </p:pic>
      <p:sp>
        <p:nvSpPr>
          <p:cNvPr id="10" name="4 Altbilgi Yer Tutucusu"/>
          <p:cNvSpPr>
            <a:spLocks noGrp="1"/>
          </p:cNvSpPr>
          <p:nvPr>
            <p:ph type="ftr" sz="quarter" idx="3"/>
          </p:nvPr>
        </p:nvSpPr>
        <p:spPr>
          <a:xfrm>
            <a:off x="1828800" y="6553200"/>
            <a:ext cx="5672138" cy="252413"/>
          </a:xfrm>
          <a:prstGeom prst="rect">
            <a:avLst/>
          </a:prstGeom>
        </p:spPr>
        <p:txBody>
          <a:bodyPr vert="horz" wrap="square" lIns="91440" tIns="45720" rIns="91440" bIns="45720" numCol="1" anchor="ctr" anchorCtr="0" compatLnSpc="1">
            <a:prstTxWarp prst="textNoShape">
              <a:avLst/>
            </a:prstTxWarp>
          </a:bodyPr>
          <a:lstStyle>
            <a:lvl1pPr eaLnBrk="1" hangingPunct="1">
              <a:defRPr sz="1500">
                <a:solidFill>
                  <a:srgbClr val="D9D9D9"/>
                </a:solidFill>
                <a:effectLst>
                  <a:outerShdw blurRad="38100" dist="38100" dir="2700000" algn="tl">
                    <a:srgbClr val="C0C0C0"/>
                  </a:outerShdw>
                </a:effectLst>
                <a:latin typeface="Arial" charset="0"/>
                <a:cs typeface="Arial" charset="0"/>
              </a:defRPr>
            </a:lvl1pPr>
          </a:lstStyle>
          <a:p>
            <a:pPr>
              <a:defRPr/>
            </a:pPr>
            <a:r>
              <a:rPr lang="tr-TR"/>
              <a:t>Teşvik Uygulama ve Yabancı Sermaye Genel Müdürlüğü</a:t>
            </a:r>
          </a:p>
        </p:txBody>
      </p:sp>
      <p:pic>
        <p:nvPicPr>
          <p:cNvPr id="1029" name="Picture 2"/>
          <p:cNvPicPr preferRelativeResize="0">
            <a:picLocks noChangeArrowheads="1"/>
          </p:cNvPicPr>
          <p:nvPr userDrawn="1"/>
        </p:nvPicPr>
        <p:blipFill>
          <a:blip r:embed="rId20"/>
          <a:srcRect/>
          <a:stretch>
            <a:fillRect/>
          </a:stretch>
        </p:blipFill>
        <p:spPr bwMode="auto">
          <a:xfrm>
            <a:off x="0" y="188913"/>
            <a:ext cx="9144000" cy="503237"/>
          </a:xfrm>
          <a:prstGeom prst="rect">
            <a:avLst/>
          </a:prstGeom>
          <a:noFill/>
          <a:ln w="9525">
            <a:noFill/>
            <a:miter lim="800000"/>
            <a:headEnd/>
            <a:tailEnd/>
          </a:ln>
        </p:spPr>
      </p:pic>
      <p:pic>
        <p:nvPicPr>
          <p:cNvPr id="9" name="Picture 2" descr="geçici logo"/>
          <p:cNvPicPr>
            <a:picLocks noChangeAspect="1" noChangeArrowheads="1"/>
          </p:cNvPicPr>
          <p:nvPr userDrawn="1"/>
        </p:nvPicPr>
        <p:blipFill>
          <a:blip r:embed="rId21"/>
          <a:srcRect/>
          <a:stretch>
            <a:fillRect/>
          </a:stretch>
        </p:blipFill>
        <p:spPr bwMode="auto">
          <a:xfrm>
            <a:off x="0" y="0"/>
            <a:ext cx="971550" cy="882650"/>
          </a:xfrm>
          <a:prstGeom prst="rect">
            <a:avLst/>
          </a:prstGeom>
          <a:ln>
            <a:noFill/>
          </a:ln>
          <a:effectLst>
            <a:outerShdw blurRad="190500" algn="tl" rotWithShape="0">
              <a:srgbClr val="000000">
                <a:alpha val="70000"/>
              </a:srgbClr>
            </a:outerShdw>
          </a:effectLst>
          <a:extLst/>
        </p:spPr>
      </p:pic>
      <p:sp>
        <p:nvSpPr>
          <p:cNvPr id="11" name="5 Slayt Numarası Yer Tutucusu"/>
          <p:cNvSpPr>
            <a:spLocks/>
          </p:cNvSpPr>
          <p:nvPr/>
        </p:nvSpPr>
        <p:spPr bwMode="auto">
          <a:xfrm>
            <a:off x="8532813" y="6497638"/>
            <a:ext cx="611187" cy="360362"/>
          </a:xfrm>
          <a:prstGeom prst="rect">
            <a:avLst/>
          </a:prstGeom>
          <a:noFill/>
          <a:ln>
            <a:noFill/>
          </a:ln>
          <a:extLst/>
        </p:spPr>
        <p:txBody>
          <a:bodyPr anchor="ctr"/>
          <a:lstStyle/>
          <a:p>
            <a:pPr algn="ctr" eaLnBrk="0" hangingPunct="0">
              <a:defRPr/>
            </a:pPr>
            <a:fld id="{567BD69D-F2AA-4FD5-8759-8D7AF5F927AD}" type="slidenum">
              <a:rPr lang="en-US" sz="1600">
                <a:solidFill>
                  <a:srgbClr val="D9D9D9"/>
                </a:solidFill>
                <a:effectLst>
                  <a:outerShdw blurRad="38100" dist="38100" dir="2700000" algn="tl">
                    <a:srgbClr val="C0C0C0"/>
                  </a:outerShdw>
                </a:effectLst>
                <a:latin typeface="Calibri" pitchFamily="34" charset="0"/>
                <a:cs typeface="+mn-cs"/>
              </a:rPr>
              <a:pPr algn="ctr" eaLnBrk="0" hangingPunct="0">
                <a:defRPr/>
              </a:pPr>
              <a:t>‹#›</a:t>
            </a:fld>
            <a:endParaRPr lang="tr-TR" sz="1800">
              <a:cs typeface="+mn-cs"/>
            </a:endParaRPr>
          </a:p>
        </p:txBody>
      </p:sp>
      <p:sp>
        <p:nvSpPr>
          <p:cNvPr id="103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3" name="Başlık 1"/>
          <p:cNvSpPr txBox="1">
            <a:spLocks/>
          </p:cNvSpPr>
          <p:nvPr userDrawn="1"/>
        </p:nvSpPr>
        <p:spPr bwMode="auto">
          <a:xfrm>
            <a:off x="827088" y="188913"/>
            <a:ext cx="3744912" cy="490537"/>
          </a:xfrm>
          <a:prstGeom prst="rect">
            <a:avLst/>
          </a:prstGeom>
          <a:noFill/>
          <a:ln w="9525">
            <a:noFill/>
            <a:miter lim="800000"/>
            <a:headEnd/>
            <a:tailEnd/>
          </a:ln>
        </p:spPr>
        <p:txBody>
          <a:bodyPr anchor="ctr"/>
          <a:lstStyle/>
          <a:p>
            <a:pPr eaLnBrk="0" hangingPunct="0">
              <a:defRPr/>
            </a:pPr>
            <a:r>
              <a:rPr lang="en-US" b="1">
                <a:solidFill>
                  <a:schemeClr val="bg1"/>
                </a:solidFill>
                <a:effectLst>
                  <a:outerShdw blurRad="38100" dist="38100" dir="2700000" algn="tl">
                    <a:srgbClr val="C0C0C0"/>
                  </a:outerShdw>
                </a:effectLst>
              </a:rPr>
              <a:t>EKONOM</a:t>
            </a:r>
            <a:r>
              <a:rPr lang="tr-TR" b="1">
                <a:solidFill>
                  <a:schemeClr val="bg1"/>
                </a:solidFill>
                <a:effectLst>
                  <a:outerShdw blurRad="38100" dist="38100" dir="2700000" algn="tl">
                    <a:srgbClr val="C0C0C0"/>
                  </a:outerShdw>
                </a:effectLst>
              </a:rPr>
              <a:t>İ BAKANLIĞI</a:t>
            </a:r>
            <a:endParaRPr lang="en-US" b="1">
              <a:solidFill>
                <a:schemeClr val="bg1"/>
              </a:solidFill>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4072" r:id="rId1"/>
    <p:sldLayoutId id="2147484071" r:id="rId2"/>
    <p:sldLayoutId id="2147484070" r:id="rId3"/>
    <p:sldLayoutId id="2147484069" r:id="rId4"/>
    <p:sldLayoutId id="2147484068" r:id="rId5"/>
    <p:sldLayoutId id="2147484067" r:id="rId6"/>
    <p:sldLayoutId id="2147484066" r:id="rId7"/>
    <p:sldLayoutId id="2147484065" r:id="rId8"/>
    <p:sldLayoutId id="2147484064" r:id="rId9"/>
    <p:sldLayoutId id="2147484063" r:id="rId10"/>
    <p:sldLayoutId id="2147484062" r:id="rId11"/>
    <p:sldLayoutId id="2147484061" r:id="rId12"/>
    <p:sldLayoutId id="2147484060" r:id="rId13"/>
    <p:sldLayoutId id="2147484059" r:id="rId14"/>
    <p:sldLayoutId id="2147484058" r:id="rId15"/>
    <p:sldLayoutId id="2147484057" r:id="rId16"/>
    <p:sldLayoutId id="2147484073" r:id="rId17"/>
  </p:sldLayoutIdLst>
  <p:timing>
    <p:tnLst>
      <p:par>
        <p:cTn id="1" dur="indefinite" restart="never" nodeType="tmRoot"/>
      </p:par>
    </p:tnLst>
  </p:timing>
  <p:hf hdr="0" dt="0"/>
  <p:txStyles>
    <p:titleStyle>
      <a:lvl1pPr algn="ctr" rtl="0" eaLnBrk="0" fontAlgn="base" hangingPunct="0">
        <a:spcBef>
          <a:spcPct val="0"/>
        </a:spcBef>
        <a:spcAft>
          <a:spcPct val="0"/>
        </a:spcAft>
        <a:defRPr sz="2600">
          <a:solidFill>
            <a:schemeClr val="accent2"/>
          </a:solidFill>
          <a:latin typeface="+mj-lt"/>
          <a:ea typeface="+mj-ea"/>
          <a:cs typeface="+mj-cs"/>
        </a:defRPr>
      </a:lvl1pPr>
      <a:lvl2pPr algn="ctr" rtl="0" eaLnBrk="0" fontAlgn="base" hangingPunct="0">
        <a:spcBef>
          <a:spcPct val="0"/>
        </a:spcBef>
        <a:spcAft>
          <a:spcPct val="0"/>
        </a:spcAft>
        <a:defRPr sz="2600">
          <a:solidFill>
            <a:schemeClr val="accent2"/>
          </a:solidFill>
          <a:latin typeface="Calibri" pitchFamily="34" charset="0"/>
        </a:defRPr>
      </a:lvl2pPr>
      <a:lvl3pPr algn="ctr" rtl="0" eaLnBrk="0" fontAlgn="base" hangingPunct="0">
        <a:spcBef>
          <a:spcPct val="0"/>
        </a:spcBef>
        <a:spcAft>
          <a:spcPct val="0"/>
        </a:spcAft>
        <a:defRPr sz="2600">
          <a:solidFill>
            <a:schemeClr val="accent2"/>
          </a:solidFill>
          <a:latin typeface="Calibri" pitchFamily="34" charset="0"/>
        </a:defRPr>
      </a:lvl3pPr>
      <a:lvl4pPr algn="ctr" rtl="0" eaLnBrk="0" fontAlgn="base" hangingPunct="0">
        <a:spcBef>
          <a:spcPct val="0"/>
        </a:spcBef>
        <a:spcAft>
          <a:spcPct val="0"/>
        </a:spcAft>
        <a:defRPr sz="2600">
          <a:solidFill>
            <a:schemeClr val="accent2"/>
          </a:solidFill>
          <a:latin typeface="Calibri" pitchFamily="34" charset="0"/>
        </a:defRPr>
      </a:lvl4pPr>
      <a:lvl5pPr algn="ctr" rtl="0" eaLnBrk="0" fontAlgn="base" hangingPunct="0">
        <a:spcBef>
          <a:spcPct val="0"/>
        </a:spcBef>
        <a:spcAft>
          <a:spcPct val="0"/>
        </a:spcAft>
        <a:defRPr sz="2600">
          <a:solidFill>
            <a:schemeClr val="accent2"/>
          </a:solidFill>
          <a:latin typeface="Calibri" pitchFamily="34" charset="0"/>
        </a:defRPr>
      </a:lvl5pPr>
      <a:lvl6pPr marL="457200" algn="ctr" rtl="0" fontAlgn="base">
        <a:spcBef>
          <a:spcPct val="0"/>
        </a:spcBef>
        <a:spcAft>
          <a:spcPct val="0"/>
        </a:spcAft>
        <a:defRPr sz="2600">
          <a:solidFill>
            <a:schemeClr val="accent2"/>
          </a:solidFill>
          <a:latin typeface="Arial" charset="0"/>
        </a:defRPr>
      </a:lvl6pPr>
      <a:lvl7pPr marL="914400" algn="ctr" rtl="0" fontAlgn="base">
        <a:spcBef>
          <a:spcPct val="0"/>
        </a:spcBef>
        <a:spcAft>
          <a:spcPct val="0"/>
        </a:spcAft>
        <a:defRPr sz="2600">
          <a:solidFill>
            <a:schemeClr val="accent2"/>
          </a:solidFill>
          <a:latin typeface="Arial" charset="0"/>
        </a:defRPr>
      </a:lvl7pPr>
      <a:lvl8pPr marL="1371600" algn="ctr" rtl="0" fontAlgn="base">
        <a:spcBef>
          <a:spcPct val="0"/>
        </a:spcBef>
        <a:spcAft>
          <a:spcPct val="0"/>
        </a:spcAft>
        <a:defRPr sz="2600">
          <a:solidFill>
            <a:schemeClr val="accent2"/>
          </a:solidFill>
          <a:latin typeface="Arial" charset="0"/>
        </a:defRPr>
      </a:lvl8pPr>
      <a:lvl9pPr marL="1828800" algn="ctr" rtl="0" fontAlgn="base">
        <a:spcBef>
          <a:spcPct val="0"/>
        </a:spcBef>
        <a:spcAft>
          <a:spcPct val="0"/>
        </a:spcAft>
        <a:defRPr sz="2600">
          <a:solidFill>
            <a:schemeClr val="accent2"/>
          </a:solidFill>
          <a:latin typeface="Arial"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SzPct val="75000"/>
        <a:buFont typeface="Wingdings" pitchFamily="2" charset="2"/>
        <a:buChar char="n"/>
        <a:defRPr sz="2800">
          <a:solidFill>
            <a:schemeClr val="accent2"/>
          </a:solidFill>
          <a:latin typeface="+mn-lt"/>
        </a:defRPr>
      </a:lvl2pPr>
      <a:lvl3pPr marL="1143000" indent="-228600" algn="l" rtl="0" eaLnBrk="0" fontAlgn="base" hangingPunct="0">
        <a:spcBef>
          <a:spcPct val="20000"/>
        </a:spcBef>
        <a:spcAft>
          <a:spcPct val="0"/>
        </a:spcAft>
        <a:buClr>
          <a:srgbClr val="FF0000"/>
        </a:buClr>
        <a:buSzPct val="75000"/>
        <a:buFont typeface="Wingdings" pitchFamily="2" charset="2"/>
        <a:buChar char="n"/>
        <a:defRPr sz="2400">
          <a:solidFill>
            <a:schemeClr val="accent2"/>
          </a:solidFill>
          <a:latin typeface="+mn-lt"/>
        </a:defRPr>
      </a:lvl3pPr>
      <a:lvl4pPr marL="1600200" indent="-228600" algn="l" rtl="0" eaLnBrk="0" fontAlgn="base" hangingPunct="0">
        <a:spcBef>
          <a:spcPct val="20000"/>
        </a:spcBef>
        <a:spcAft>
          <a:spcPct val="0"/>
        </a:spcAft>
        <a:buClr>
          <a:srgbClr val="FF0000"/>
        </a:buClr>
        <a:buSzPct val="75000"/>
        <a:buFont typeface="Wingdings" pitchFamily="2" charset="2"/>
        <a:buChar char="n"/>
        <a:defRPr sz="2000">
          <a:solidFill>
            <a:schemeClr val="accent2"/>
          </a:solidFill>
          <a:latin typeface="+mn-lt"/>
        </a:defRPr>
      </a:lvl4pPr>
      <a:lvl5pPr marL="2057400" indent="-228600" algn="l" rtl="0" eaLnBrk="0" fontAlgn="base" hangingPunct="0">
        <a:spcBef>
          <a:spcPct val="20000"/>
        </a:spcBef>
        <a:spcAft>
          <a:spcPct val="0"/>
        </a:spcAft>
        <a:buClr>
          <a:srgbClr val="FF0000"/>
        </a:buClr>
        <a:buSzPct val="75000"/>
        <a:buFont typeface="Wingdings" pitchFamily="2" charset="2"/>
        <a:buChar char="n"/>
        <a:defRPr sz="2000">
          <a:solidFill>
            <a:schemeClr val="accent2"/>
          </a:solidFill>
          <a:latin typeface="+mn-lt"/>
        </a:defRPr>
      </a:lvl5pPr>
      <a:lvl6pPr marL="25146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6pPr>
      <a:lvl7pPr marL="29718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7pPr>
      <a:lvl8pPr marL="34290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8pPr>
      <a:lvl9pPr marL="38862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1" name="Metin Yer Tutucusu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Veri Yer Tutucusu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Tw Cen MT"/>
                <a:cs typeface="+mn-cs"/>
              </a:defRPr>
            </a:lvl1pPr>
          </a:lstStyle>
          <a:p>
            <a:pPr>
              <a:defRPr/>
            </a:pPr>
            <a:fld id="{1A59EF8B-D756-4AB9-A398-CA191AE34BE7}" type="datetimeFigureOut">
              <a:rPr lang="tr-TR"/>
              <a:pPr>
                <a:defRPr/>
              </a:pPr>
              <a:t>07.06.2013</a:t>
            </a:fld>
            <a:endParaRPr lang="tr-TR"/>
          </a:p>
        </p:txBody>
      </p:sp>
      <p:sp>
        <p:nvSpPr>
          <p:cNvPr id="3" name="Altbilgi Yer Tutucusu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cs typeface="+mn-cs"/>
              </a:defRPr>
            </a:lvl1pPr>
          </a:lstStyle>
          <a:p>
            <a:pPr>
              <a:defRPr/>
            </a:pPr>
            <a:endParaRPr lang="tr-TR"/>
          </a:p>
        </p:txBody>
      </p:sp>
      <p:sp>
        <p:nvSpPr>
          <p:cNvPr id="7" name="Dikdörtgen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Dikdörtgen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Dikdörtgen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3" name="Slayt Numarası Yer Tutucusu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w Cen MT"/>
                <a:cs typeface="+mn-cs"/>
              </a:defRPr>
            </a:lvl1pPr>
          </a:lstStyle>
          <a:p>
            <a:pPr>
              <a:defRPr/>
            </a:pPr>
            <a:fld id="{A51A933B-A8A4-4B07-8FB5-C98A0B54C87E}" type="slidenum">
              <a:rPr lang="tr-TR"/>
              <a:pPr>
                <a:defRPr/>
              </a:pPr>
              <a:t>‹#›</a:t>
            </a:fld>
            <a:endParaRPr lang="tr-TR"/>
          </a:p>
        </p:txBody>
      </p:sp>
      <p:pic>
        <p:nvPicPr>
          <p:cNvPr id="10" name="Picture 7"/>
          <p:cNvPicPr preferRelativeResize="0">
            <a:picLocks noChangeArrowheads="1"/>
          </p:cNvPicPr>
          <p:nvPr userDrawn="1"/>
        </p:nvPicPr>
        <p:blipFill>
          <a:blip r:embed="rId13" cstate="print">
            <a:extLst/>
          </a:blip>
          <a:srcRect/>
          <a:stretch>
            <a:fillRect/>
          </a:stretch>
        </p:blipFill>
        <p:spPr bwMode="auto">
          <a:xfrm>
            <a:off x="0" y="0"/>
            <a:ext cx="9150566" cy="538163"/>
          </a:xfrm>
          <a:prstGeom prst="rect">
            <a:avLst/>
          </a:prstGeom>
          <a:noFill/>
          <a:ln>
            <a:noFill/>
          </a:ln>
          <a:effectLst>
            <a:softEdge rad="50800"/>
          </a:effectLst>
          <a:extLst/>
        </p:spPr>
      </p:pic>
      <p:sp>
        <p:nvSpPr>
          <p:cNvPr id="2059" name="Metin kutusu 10"/>
          <p:cNvSpPr txBox="1">
            <a:spLocks noChangeArrowheads="1"/>
          </p:cNvSpPr>
          <p:nvPr userDrawn="1"/>
        </p:nvSpPr>
        <p:spPr bwMode="auto">
          <a:xfrm>
            <a:off x="19050" y="84138"/>
            <a:ext cx="9144000" cy="369887"/>
          </a:xfrm>
          <a:prstGeom prst="rect">
            <a:avLst/>
          </a:prstGeom>
          <a:noFill/>
          <a:ln>
            <a:noFill/>
          </a:ln>
          <a:extLst/>
        </p:spPr>
        <p:txBody>
          <a:bodyPr>
            <a:spAutoFit/>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a:defRPr/>
            </a:pPr>
            <a:r>
              <a:rPr lang="tr-TR" sz="1800" b="1" smtClean="0">
                <a:solidFill>
                  <a:srgbClr val="FFFFFF"/>
                </a:solidFill>
                <a:latin typeface="Tw Cen MT" pitchFamily="34" charset="0"/>
                <a:cs typeface="+mn-cs"/>
              </a:rPr>
              <a:t>                                                                                                                               EKONOMİ BAKANLIĞI    </a:t>
            </a:r>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1008" y="-112754"/>
            <a:ext cx="9144000" cy="2814681"/>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normAutofit/>
          </a:bodyPr>
          <a:lstStyle/>
          <a:p>
            <a:pPr algn="ctr" eaLnBrk="1" hangingPunct="1">
              <a:defRPr/>
            </a:pPr>
            <a:r>
              <a:rPr lang="tr-TR" sz="4800" b="1" cap="none" smtClean="0">
                <a:solidFill>
                  <a:schemeClr val="tx1"/>
                </a:solidFill>
                <a:latin typeface="Arial" charset="0"/>
                <a:cs typeface="Arial" charset="0"/>
              </a:rPr>
              <a:t>YENİ TEŞVİK SİSTEMİ</a:t>
            </a:r>
          </a:p>
        </p:txBody>
      </p:sp>
      <p:sp>
        <p:nvSpPr>
          <p:cNvPr id="3" name="Alt Başlık 2"/>
          <p:cNvSpPr>
            <a:spLocks noGrp="1"/>
          </p:cNvSpPr>
          <p:nvPr>
            <p:ph type="subTitle" idx="4294967295"/>
          </p:nvPr>
        </p:nvSpPr>
        <p:spPr>
          <a:xfrm>
            <a:off x="0" y="2941638"/>
            <a:ext cx="9144000" cy="2432050"/>
          </a:xfrm>
        </p:spPr>
        <p:txBody>
          <a:bodyPr>
            <a:normAutofit/>
          </a:bodyPr>
          <a:lstStyle/>
          <a:p>
            <a:pPr marL="0" indent="0" algn="ctr" eaLnBrk="1" hangingPunct="1">
              <a:lnSpc>
                <a:spcPct val="60000"/>
              </a:lnSpc>
              <a:buFont typeface="Wingdings" pitchFamily="2" charset="2"/>
              <a:buNone/>
            </a:pPr>
            <a:r>
              <a:rPr lang="tr-TR" sz="3400" smtClean="0">
                <a:effectLst>
                  <a:outerShdw blurRad="38100" dist="38100" dir="2700000" algn="tl">
                    <a:srgbClr val="000000"/>
                  </a:outerShdw>
                </a:effectLst>
                <a:latin typeface="Arial" charset="0"/>
              </a:rPr>
              <a:t>YATIRIMLARDA DEVLET YARDIMLARI</a:t>
            </a:r>
          </a:p>
          <a:p>
            <a:pPr marL="0" indent="0" algn="ctr" eaLnBrk="1" hangingPunct="1">
              <a:lnSpc>
                <a:spcPct val="60000"/>
              </a:lnSpc>
              <a:buFont typeface="Wingdings" pitchFamily="2" charset="2"/>
              <a:buNone/>
            </a:pPr>
            <a:endParaRPr lang="tr-TR" sz="3000" b="1" smtClean="0">
              <a:latin typeface="Arial" charset="0"/>
            </a:endParaRPr>
          </a:p>
          <a:p>
            <a:pPr marL="0" indent="0" algn="ctr" eaLnBrk="1" hangingPunct="1">
              <a:lnSpc>
                <a:spcPct val="60000"/>
              </a:lnSpc>
              <a:buFont typeface="Wingdings" pitchFamily="2" charset="2"/>
              <a:buNone/>
            </a:pPr>
            <a:endParaRPr lang="tr-TR" sz="3000" b="1" smtClean="0">
              <a:latin typeface="Arial" charset="0"/>
            </a:endParaRPr>
          </a:p>
          <a:p>
            <a:pPr marL="0" indent="0" algn="ctr" eaLnBrk="1" hangingPunct="1">
              <a:lnSpc>
                <a:spcPct val="60000"/>
              </a:lnSpc>
              <a:buFont typeface="Wingdings" pitchFamily="2" charset="2"/>
              <a:buNone/>
            </a:pPr>
            <a:r>
              <a:rPr lang="tr-TR" sz="2400" b="1" smtClean="0">
                <a:latin typeface="Arial" charset="0"/>
              </a:rPr>
              <a:t>Dr.Mehmet Yurdal ŞAHİN</a:t>
            </a:r>
          </a:p>
          <a:p>
            <a:pPr marL="0" indent="0" algn="ctr">
              <a:lnSpc>
                <a:spcPct val="60000"/>
              </a:lnSpc>
              <a:buFont typeface="Wingdings" pitchFamily="2" charset="2"/>
              <a:buNone/>
            </a:pPr>
            <a:r>
              <a:rPr lang="tr-TR" sz="2400" b="1" smtClean="0">
                <a:latin typeface="Arial" charset="0"/>
              </a:rPr>
              <a:t>Genel Müdür Yrd.V.</a:t>
            </a:r>
          </a:p>
          <a:p>
            <a:pPr marL="0" indent="0" algn="ctr">
              <a:lnSpc>
                <a:spcPct val="60000"/>
              </a:lnSpc>
              <a:buFont typeface="Wingdings" pitchFamily="2" charset="2"/>
              <a:buNone/>
            </a:pPr>
            <a:endParaRPr lang="tr-TR" sz="2400" smtClean="0">
              <a:effectLst>
                <a:outerShdw blurRad="38100" dist="38100" dir="2700000" algn="tl">
                  <a:srgbClr val="000000"/>
                </a:outerShdw>
              </a:effectLst>
              <a:latin typeface="Arial" charset="0"/>
            </a:endParaRPr>
          </a:p>
          <a:p>
            <a:pPr marL="0" indent="0" algn="ctr" eaLnBrk="1" hangingPunct="1">
              <a:lnSpc>
                <a:spcPct val="60000"/>
              </a:lnSpc>
              <a:buFont typeface="Wingdings" pitchFamily="2" charset="2"/>
              <a:buNone/>
            </a:pPr>
            <a:r>
              <a:rPr lang="tr-TR" sz="2400" smtClean="0">
                <a:effectLst>
                  <a:outerShdw blurRad="38100" dist="38100" dir="2700000" algn="tl">
                    <a:srgbClr val="000000"/>
                  </a:outerShdw>
                </a:effectLst>
                <a:latin typeface="Arial" charset="0"/>
              </a:rPr>
              <a:t>07 Haziran 2013</a:t>
            </a:r>
          </a:p>
        </p:txBody>
      </p:sp>
      <p:pic>
        <p:nvPicPr>
          <p:cNvPr id="15366" name="Picture 2"/>
          <p:cNvPicPr>
            <a:picLocks noChangeAspect="1" noChangeArrowheads="1"/>
          </p:cNvPicPr>
          <p:nvPr/>
        </p:nvPicPr>
        <p:blipFill>
          <a:blip r:embed="rId2" cstate="print"/>
          <a:srcRect/>
          <a:stretch>
            <a:fillRect/>
          </a:stretch>
        </p:blipFill>
        <p:spPr bwMode="auto">
          <a:xfrm>
            <a:off x="-55563" y="6350"/>
            <a:ext cx="9180513" cy="842963"/>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
        <p:nvSpPr>
          <p:cNvPr id="16391" name="1 Altbilgi Yer Tutucusu"/>
          <p:cNvSpPr txBox="1">
            <a:spLocks noGrp="1"/>
          </p:cNvSpPr>
          <p:nvPr/>
        </p:nvSpPr>
        <p:spPr bwMode="auto">
          <a:xfrm>
            <a:off x="2346325" y="6440488"/>
            <a:ext cx="6786563" cy="369887"/>
          </a:xfrm>
          <a:prstGeom prst="rect">
            <a:avLst/>
          </a:prstGeom>
          <a:noFill/>
          <a:ln w="9525">
            <a:noFill/>
            <a:miter lim="800000"/>
            <a:headEnd/>
            <a:tailEnd/>
          </a:ln>
        </p:spPr>
        <p:txBody>
          <a:bodyPr anchor="ctr"/>
          <a:lstStyle/>
          <a:p>
            <a:pPr algn="ctr"/>
            <a:r>
              <a:rPr lang="tr-TR" sz="2000">
                <a:solidFill>
                  <a:schemeClr val="bg1"/>
                </a:solidFill>
              </a:rPr>
              <a:t>Teşvik Uygulama ve Yabancı Sermaye Genel Müdürlüğü</a:t>
            </a:r>
          </a:p>
        </p:txBody>
      </p:sp>
      <p:sp>
        <p:nvSpPr>
          <p:cNvPr id="16392" name="5 Dikdörtgen"/>
          <p:cNvSpPr>
            <a:spLocks noChangeArrowheads="1"/>
          </p:cNvSpPr>
          <p:nvPr/>
        </p:nvSpPr>
        <p:spPr bwMode="auto">
          <a:xfrm>
            <a:off x="0" y="6423025"/>
            <a:ext cx="2214563" cy="396875"/>
          </a:xfrm>
          <a:prstGeom prst="rect">
            <a:avLst/>
          </a:prstGeom>
          <a:noFill/>
          <a:ln w="9525">
            <a:noFill/>
            <a:miter lim="800000"/>
            <a:headEnd/>
            <a:tailEnd/>
          </a:ln>
        </p:spPr>
        <p:txBody>
          <a:bodyPr>
            <a:spAutoFit/>
          </a:bodyPr>
          <a:lstStyle/>
          <a:p>
            <a:pPr algn="ctr" eaLnBrk="0" hangingPunct="0"/>
            <a:r>
              <a:rPr lang="tr-TR" sz="2000"/>
              <a:t>TOKAT</a:t>
            </a:r>
            <a:endParaRPr lang="tr-TR" sz="2000">
              <a:latin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179388" y="1595438"/>
            <a:ext cx="8713787" cy="4929187"/>
          </a:xfrm>
        </p:spPr>
        <p:txBody>
          <a:bodyPr/>
          <a:lstStyle/>
          <a:p>
            <a:pPr marL="273050" indent="-273050">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Yatırım Teşvik Belgesi kapsamında kullanılan </a:t>
            </a:r>
            <a:r>
              <a:rPr lang="tr-TR" sz="2400" smtClean="0">
                <a:solidFill>
                  <a:srgbClr val="990000"/>
                </a:solidFill>
                <a:latin typeface="Arial" charset="0"/>
                <a:cs typeface="Arial" charset="0"/>
              </a:rPr>
              <a:t>en az bir yıl vadeli krediler için</a:t>
            </a:r>
            <a:r>
              <a:rPr lang="tr-TR" sz="2400" smtClean="0">
                <a:solidFill>
                  <a:schemeClr val="tx1"/>
                </a:solidFill>
                <a:latin typeface="Arial" charset="0"/>
                <a:cs typeface="Arial" charset="0"/>
              </a:rPr>
              <a:t> sağlanan bir finansman desteğidir. </a:t>
            </a:r>
          </a:p>
          <a:p>
            <a:pPr marL="273050" indent="-273050">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Teşvik belgesinde kayıtlı </a:t>
            </a:r>
            <a:r>
              <a:rPr lang="tr-TR" sz="2400" smtClean="0">
                <a:solidFill>
                  <a:srgbClr val="990000"/>
                </a:solidFill>
                <a:latin typeface="Arial" charset="0"/>
                <a:cs typeface="Arial" charset="0"/>
              </a:rPr>
              <a:t>sabit yatırım tutarının %70’ine  kadar kullanılan krediye</a:t>
            </a:r>
            <a:r>
              <a:rPr lang="tr-TR" sz="2400" smtClean="0">
                <a:solidFill>
                  <a:schemeClr val="tx1"/>
                </a:solidFill>
                <a:latin typeface="Arial" charset="0"/>
                <a:cs typeface="Arial" charset="0"/>
              </a:rPr>
              <a:t> ilişkin ödenecek faizin veya kâr payının belli bir kısmı Bakanlığımızca karşılanmaktadır. </a:t>
            </a:r>
          </a:p>
          <a:p>
            <a:pPr marL="273050" indent="-273050">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Bu destek unsuru, </a:t>
            </a:r>
            <a:r>
              <a:rPr lang="tr-TR" sz="2400" smtClean="0">
                <a:solidFill>
                  <a:srgbClr val="990000"/>
                </a:solidFill>
                <a:latin typeface="Arial" charset="0"/>
                <a:cs typeface="Arial" charset="0"/>
              </a:rPr>
              <a:t>stratejik yatırımlar</a:t>
            </a:r>
            <a:r>
              <a:rPr lang="tr-TR" sz="2400" smtClean="0">
                <a:solidFill>
                  <a:schemeClr val="tx1"/>
                </a:solidFill>
                <a:latin typeface="Arial" charset="0"/>
                <a:cs typeface="Arial" charset="0"/>
              </a:rPr>
              <a:t>, </a:t>
            </a:r>
            <a:r>
              <a:rPr lang="tr-TR" sz="2400" smtClean="0">
                <a:solidFill>
                  <a:srgbClr val="990000"/>
                </a:solidFill>
                <a:latin typeface="Arial" charset="0"/>
                <a:cs typeface="Arial" charset="0"/>
              </a:rPr>
              <a:t>Ar-Ge ve çevre yatırımları</a:t>
            </a:r>
            <a:r>
              <a:rPr lang="tr-TR" sz="2400" smtClean="0">
                <a:solidFill>
                  <a:schemeClr val="tx1"/>
                </a:solidFill>
                <a:latin typeface="Arial" charset="0"/>
                <a:cs typeface="Arial" charset="0"/>
              </a:rPr>
              <a:t> ile  </a:t>
            </a:r>
            <a:r>
              <a:rPr lang="tr-TR" sz="2400" smtClean="0">
                <a:solidFill>
                  <a:srgbClr val="990000"/>
                </a:solidFill>
                <a:latin typeface="Arial" charset="0"/>
                <a:cs typeface="Arial" charset="0"/>
              </a:rPr>
              <a:t>3, 4, 5 ve 6. bölgelerde bölgesel teşvik uygulamaları kapsamında</a:t>
            </a:r>
            <a:r>
              <a:rPr lang="tr-TR" sz="2400" smtClean="0">
                <a:solidFill>
                  <a:schemeClr val="tx1"/>
                </a:solidFill>
                <a:latin typeface="Arial" charset="0"/>
                <a:cs typeface="Arial" charset="0"/>
              </a:rPr>
              <a:t> yapılacak yatırımlar için uygulanır.  </a:t>
            </a: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dirty="0">
                <a:solidFill>
                  <a:schemeClr val="bg1"/>
                </a:solidFill>
              </a:rPr>
              <a:t>FAİZ DESTEĞİ</a:t>
            </a:r>
          </a:p>
          <a:p>
            <a:pPr algn="ctr" eaLnBrk="0" hangingPunct="0">
              <a:defRPr/>
            </a:pPr>
            <a:endParaRPr lang="en-US" sz="2800" b="1" dirty="0">
              <a:solidFill>
                <a:schemeClr val="bg1"/>
              </a:solidFill>
            </a:endParaRP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25607"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179388" y="1595438"/>
            <a:ext cx="8713787" cy="4929187"/>
          </a:xfrm>
        </p:spPr>
        <p:txBody>
          <a:bodyPr/>
          <a:lstStyle/>
          <a:p>
            <a:pPr>
              <a:lnSpc>
                <a:spcPct val="220000"/>
              </a:lnSpc>
              <a:buClr>
                <a:srgbClr val="C00000"/>
              </a:buClr>
              <a:buSzPct val="100000"/>
              <a:buFont typeface="Wingdings" pitchFamily="2" charset="2"/>
              <a:buChar char="Ø"/>
            </a:pPr>
            <a:r>
              <a:rPr lang="tr-TR" sz="2400" smtClean="0">
                <a:solidFill>
                  <a:schemeClr val="tx1"/>
                </a:solidFill>
                <a:latin typeface="Arial" charset="0"/>
                <a:cs typeface="Arial" charset="0"/>
              </a:rPr>
              <a:t>Yatırım Teşvik Belgesi düzenlenmiş büyük ölçekli yatırımlar, stratejik yatırımlar ve  bölgesel desteklerden yararlanacak yatırımlar için Maliye Bakanlığınca belirlenen usul ve esaslar çerçevesinde yatırım yeri tahsis edilebilir. </a:t>
            </a: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dirty="0">
                <a:solidFill>
                  <a:schemeClr val="bg1"/>
                </a:solidFill>
              </a:rPr>
              <a:t>YATIRIM YERİ TAHSİSİ</a:t>
            </a:r>
          </a:p>
          <a:p>
            <a:pPr algn="ctr" eaLnBrk="0" hangingPunct="0">
              <a:defRPr/>
            </a:pPr>
            <a:endParaRPr lang="en-US" sz="2800" b="1" dirty="0">
              <a:solidFill>
                <a:schemeClr val="bg1"/>
              </a:solidFill>
            </a:endParaRP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26631"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179388" y="1595438"/>
            <a:ext cx="8713787" cy="4929187"/>
          </a:xfrm>
        </p:spPr>
        <p:txBody>
          <a:bodyPr/>
          <a:lstStyle/>
          <a:p>
            <a:pPr>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Yatırım Teşvik Belgesi kapsamı yatırımla sağlanan </a:t>
            </a:r>
            <a:r>
              <a:rPr lang="tr-TR" sz="2400" smtClean="0">
                <a:solidFill>
                  <a:srgbClr val="990000"/>
                </a:solidFill>
                <a:latin typeface="Arial" charset="0"/>
                <a:cs typeface="Arial" charset="0"/>
              </a:rPr>
              <a:t>ilave istihdam için</a:t>
            </a:r>
            <a:r>
              <a:rPr lang="tr-TR" sz="2400" smtClean="0">
                <a:solidFill>
                  <a:schemeClr val="tx1"/>
                </a:solidFill>
                <a:latin typeface="Arial" charset="0"/>
                <a:cs typeface="Arial" charset="0"/>
              </a:rPr>
              <a:t> ödenmesi gereken sigorta primi işveren hissesinin </a:t>
            </a:r>
            <a:r>
              <a:rPr lang="tr-TR" sz="2400" smtClean="0">
                <a:solidFill>
                  <a:srgbClr val="990000"/>
                </a:solidFill>
                <a:latin typeface="Arial" charset="0"/>
                <a:cs typeface="Arial" charset="0"/>
              </a:rPr>
              <a:t>asgari ücrete tekabül eden kısmının</a:t>
            </a:r>
            <a:r>
              <a:rPr lang="tr-TR" sz="2400" smtClean="0">
                <a:solidFill>
                  <a:schemeClr val="tx1"/>
                </a:solidFill>
                <a:latin typeface="Arial" charset="0"/>
                <a:cs typeface="Arial" charset="0"/>
              </a:rPr>
              <a:t> Bakanlıkça karşılanmasıdır. Bu destekten faydalanabilmek için teşvik belgesinin tamamlama vizesinin yapılması gerekir. </a:t>
            </a:r>
          </a:p>
          <a:p>
            <a:pPr>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Büyük ölçekli yatırımlar, stratejik yatırımlar ve bölgesel teşvik uygulamaları kapsamında düzenlenen teşvik belgeleri için uygulanır. </a:t>
            </a:r>
            <a:endParaRPr lang="en-US" sz="2400" smtClean="0">
              <a:solidFill>
                <a:schemeClr val="tx1"/>
              </a:solidFill>
              <a:latin typeface="Arial" charset="0"/>
              <a:cs typeface="Arial" charset="0"/>
            </a:endParaRP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dirty="0">
                <a:solidFill>
                  <a:schemeClr val="bg1"/>
                </a:solidFill>
              </a:rPr>
              <a:t>SİGORTA PRİMİ İŞVEREN HİSSESİ DESTEĞİ</a:t>
            </a:r>
          </a:p>
          <a:p>
            <a:pPr algn="ctr" eaLnBrk="0" hangingPunct="0">
              <a:defRPr/>
            </a:pPr>
            <a:endParaRPr lang="en-US" sz="2800" b="1" dirty="0">
              <a:solidFill>
                <a:schemeClr val="bg1"/>
              </a:solidFill>
            </a:endParaRP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27655"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4294967295"/>
          </p:nvPr>
        </p:nvSpPr>
        <p:spPr>
          <a:xfrm>
            <a:off x="179388" y="1123950"/>
            <a:ext cx="8497887" cy="4321175"/>
          </a:xfrm>
        </p:spPr>
        <p:txBody>
          <a:bodyPr/>
          <a:lstStyle/>
          <a:p>
            <a:pPr marL="447675" indent="-447675" algn="just">
              <a:lnSpc>
                <a:spcPct val="130000"/>
              </a:lnSpc>
              <a:buClr>
                <a:srgbClr val="CC0000"/>
              </a:buClr>
              <a:buSzTx/>
              <a:buFont typeface="Wingdings" pitchFamily="2" charset="2"/>
              <a:buChar char="Ø"/>
            </a:pPr>
            <a:r>
              <a:rPr lang="tr-TR" b="1" u="sng" smtClean="0">
                <a:solidFill>
                  <a:schemeClr val="tx1"/>
                </a:solidFill>
                <a:latin typeface="Arial" charset="0"/>
              </a:rPr>
              <a:t>Tersanelerin inşa edecekleri</a:t>
            </a:r>
            <a:r>
              <a:rPr lang="tr-TR" u="sng" smtClean="0">
                <a:solidFill>
                  <a:schemeClr val="tx1"/>
                </a:solidFill>
                <a:latin typeface="Arial" charset="0"/>
              </a:rPr>
              <a:t> gemilerde</a:t>
            </a:r>
            <a:r>
              <a:rPr lang="tr-TR" smtClean="0">
                <a:solidFill>
                  <a:schemeClr val="tx1"/>
                </a:solidFill>
                <a:latin typeface="Arial" charset="0"/>
              </a:rPr>
              <a:t>, yatırım döneminde istihdam edilen işçiler için ödenmesi gereken </a:t>
            </a:r>
            <a:r>
              <a:rPr lang="tr-TR" smtClean="0">
                <a:solidFill>
                  <a:srgbClr val="CC0000"/>
                </a:solidFill>
                <a:latin typeface="Arial" charset="0"/>
              </a:rPr>
              <a:t>sigorta primi işveren hissesinin asgari ücrete tekabül eden kısmı</a:t>
            </a:r>
            <a:r>
              <a:rPr lang="tr-TR" smtClean="0">
                <a:solidFill>
                  <a:schemeClr val="tx1"/>
                </a:solidFill>
                <a:latin typeface="Arial" charset="0"/>
              </a:rPr>
              <a:t> Bakanlığımızca karşılanacaktır.</a:t>
            </a:r>
          </a:p>
        </p:txBody>
      </p:sp>
      <p:sp>
        <p:nvSpPr>
          <p:cNvPr id="4" name="Altbilgi Yer Tutucusu 3"/>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YENİ TEŞVİK SİSTEMİ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179388" y="1595438"/>
            <a:ext cx="8713787" cy="4929187"/>
          </a:xfrm>
        </p:spPr>
        <p:txBody>
          <a:bodyPr/>
          <a:lstStyle/>
          <a:p>
            <a:pPr>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Yatırım Teşvik Belgesi kapsamı yatırımla sağlanan </a:t>
            </a:r>
            <a:r>
              <a:rPr lang="tr-TR" sz="2400" smtClean="0">
                <a:solidFill>
                  <a:srgbClr val="990000"/>
                </a:solidFill>
                <a:latin typeface="Arial" charset="0"/>
                <a:cs typeface="Arial" charset="0"/>
              </a:rPr>
              <a:t>ilave istihdam için</a:t>
            </a:r>
            <a:r>
              <a:rPr lang="tr-TR" sz="2400" smtClean="0">
                <a:solidFill>
                  <a:schemeClr val="tx1"/>
                </a:solidFill>
                <a:latin typeface="Arial" charset="0"/>
                <a:cs typeface="Arial" charset="0"/>
              </a:rPr>
              <a:t> ödenmesi gereken </a:t>
            </a:r>
            <a:r>
              <a:rPr lang="tr-TR" sz="2400" smtClean="0">
                <a:solidFill>
                  <a:srgbClr val="990000"/>
                </a:solidFill>
                <a:latin typeface="Arial" charset="0"/>
                <a:cs typeface="Arial" charset="0"/>
              </a:rPr>
              <a:t>sigorta primi </a:t>
            </a:r>
            <a:r>
              <a:rPr lang="tr-TR" sz="2400" b="1" smtClean="0">
                <a:solidFill>
                  <a:srgbClr val="990000"/>
                </a:solidFill>
                <a:latin typeface="Arial" charset="0"/>
                <a:cs typeface="Arial" charset="0"/>
              </a:rPr>
              <a:t>işçi </a:t>
            </a:r>
            <a:r>
              <a:rPr lang="tr-TR" sz="2400" smtClean="0">
                <a:solidFill>
                  <a:srgbClr val="990000"/>
                </a:solidFill>
                <a:latin typeface="Arial" charset="0"/>
                <a:cs typeface="Arial" charset="0"/>
              </a:rPr>
              <a:t>hissesinin</a:t>
            </a:r>
            <a:r>
              <a:rPr lang="tr-TR" sz="2400" smtClean="0">
                <a:solidFill>
                  <a:schemeClr val="tx1"/>
                </a:solidFill>
                <a:latin typeface="Arial" charset="0"/>
                <a:cs typeface="Arial" charset="0"/>
              </a:rPr>
              <a:t> </a:t>
            </a:r>
            <a:r>
              <a:rPr lang="tr-TR" sz="2400" smtClean="0">
                <a:solidFill>
                  <a:srgbClr val="990000"/>
                </a:solidFill>
                <a:latin typeface="Arial" charset="0"/>
                <a:cs typeface="Arial" charset="0"/>
              </a:rPr>
              <a:t>asgari ücrete tekabül eden kısmının</a:t>
            </a:r>
            <a:r>
              <a:rPr lang="tr-TR" sz="2400" smtClean="0">
                <a:solidFill>
                  <a:schemeClr val="tx1"/>
                </a:solidFill>
                <a:latin typeface="Arial" charset="0"/>
                <a:cs typeface="Arial" charset="0"/>
              </a:rPr>
              <a:t> Bakanlıkça karşılanmasıdır. </a:t>
            </a:r>
          </a:p>
          <a:p>
            <a:pPr>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Genel teşvik uygulamaları hariç olmak üzere, </a:t>
            </a:r>
            <a:r>
              <a:rPr lang="tr-TR" sz="2400" smtClean="0">
                <a:solidFill>
                  <a:srgbClr val="990000"/>
                </a:solidFill>
                <a:latin typeface="Arial" charset="0"/>
                <a:cs typeface="Arial" charset="0"/>
              </a:rPr>
              <a:t>sadece 6. bölgede</a:t>
            </a:r>
            <a:r>
              <a:rPr lang="tr-TR" sz="2400" smtClean="0">
                <a:solidFill>
                  <a:schemeClr val="tx1"/>
                </a:solidFill>
                <a:latin typeface="Arial" charset="0"/>
                <a:cs typeface="Arial" charset="0"/>
              </a:rPr>
              <a:t> gerçekleştirilecek yatırımlar için düzenlenen teşvik belgelerinde öngörülür. </a:t>
            </a:r>
            <a:endParaRPr lang="en-US" sz="2400" smtClean="0">
              <a:solidFill>
                <a:schemeClr val="tx1"/>
              </a:solidFill>
              <a:latin typeface="Arial" charset="0"/>
              <a:cs typeface="Arial" charset="0"/>
            </a:endParaRP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a:solidFill>
                  <a:schemeClr val="bg1"/>
                </a:solidFill>
              </a:rPr>
              <a:t>SİGORTA PRİMİ DESTEĞİ</a:t>
            </a:r>
          </a:p>
          <a:p>
            <a:pPr algn="ctr" eaLnBrk="0" hangingPunct="0">
              <a:defRPr/>
            </a:pPr>
            <a:endParaRPr lang="en-US" sz="2800" b="1">
              <a:solidFill>
                <a:schemeClr val="bg1"/>
              </a:solidFill>
            </a:endParaRP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29703"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179388" y="1595438"/>
            <a:ext cx="8713787" cy="4929187"/>
          </a:xfrm>
        </p:spPr>
        <p:txBody>
          <a:bodyPr/>
          <a:lstStyle/>
          <a:p>
            <a:pPr>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Yatırım Teşvik Belgesi kapsamı yatırımla sağlanan </a:t>
            </a:r>
            <a:r>
              <a:rPr lang="tr-TR" sz="2400" smtClean="0">
                <a:solidFill>
                  <a:srgbClr val="990000"/>
                </a:solidFill>
                <a:latin typeface="Arial" charset="0"/>
                <a:cs typeface="Arial" charset="0"/>
              </a:rPr>
              <a:t>ilave istihdam için</a:t>
            </a:r>
            <a:r>
              <a:rPr lang="tr-TR" sz="2400" smtClean="0">
                <a:solidFill>
                  <a:schemeClr val="tx1"/>
                </a:solidFill>
                <a:latin typeface="Arial" charset="0"/>
                <a:cs typeface="Arial" charset="0"/>
              </a:rPr>
              <a:t> ödenmesi gereken gelir vergisi stopajının </a:t>
            </a:r>
            <a:r>
              <a:rPr lang="tr-TR" sz="2400" smtClean="0">
                <a:solidFill>
                  <a:srgbClr val="990000"/>
                </a:solidFill>
                <a:latin typeface="Arial" charset="0"/>
                <a:cs typeface="Arial" charset="0"/>
              </a:rPr>
              <a:t>asgari ücrete tekabül eden kısmının</a:t>
            </a:r>
            <a:r>
              <a:rPr lang="tr-TR" sz="2400" smtClean="0">
                <a:solidFill>
                  <a:schemeClr val="tx1"/>
                </a:solidFill>
                <a:latin typeface="Arial" charset="0"/>
                <a:cs typeface="Arial" charset="0"/>
              </a:rPr>
              <a:t> terkin edilmesidir. </a:t>
            </a:r>
          </a:p>
          <a:p>
            <a:pPr>
              <a:lnSpc>
                <a:spcPct val="150000"/>
              </a:lnSpc>
              <a:buClr>
                <a:srgbClr val="C00000"/>
              </a:buClr>
              <a:buSzPct val="100000"/>
              <a:buFont typeface="Wingdings" pitchFamily="2" charset="2"/>
              <a:buChar char="Ø"/>
            </a:pPr>
            <a:r>
              <a:rPr lang="tr-TR" sz="2400" smtClean="0">
                <a:solidFill>
                  <a:srgbClr val="990000"/>
                </a:solidFill>
                <a:latin typeface="Arial" charset="0"/>
                <a:cs typeface="Arial" charset="0"/>
              </a:rPr>
              <a:t>Sadece 6. bölgede</a:t>
            </a:r>
            <a:r>
              <a:rPr lang="tr-TR" sz="2400" smtClean="0">
                <a:solidFill>
                  <a:schemeClr val="tx1"/>
                </a:solidFill>
                <a:latin typeface="Arial" charset="0"/>
                <a:cs typeface="Arial" charset="0"/>
              </a:rPr>
              <a:t> gerçekleştirilecek yatırımlar için düzenlenen teşvik belgelerinde öngörülür. </a:t>
            </a:r>
            <a:endParaRPr lang="en-US" sz="2400" smtClean="0">
              <a:solidFill>
                <a:schemeClr val="tx1"/>
              </a:solidFill>
              <a:latin typeface="Arial" charset="0"/>
              <a:cs typeface="Arial" charset="0"/>
            </a:endParaRP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dirty="0">
                <a:solidFill>
                  <a:schemeClr val="bg1"/>
                </a:solidFill>
              </a:rPr>
              <a:t>GELİR VERGİSİ STOPAJI DESTEĞİ</a:t>
            </a:r>
          </a:p>
          <a:p>
            <a:pPr algn="ctr" eaLnBrk="0" hangingPunct="0">
              <a:defRPr/>
            </a:pPr>
            <a:endParaRPr lang="en-US" sz="2800" b="1" dirty="0">
              <a:solidFill>
                <a:schemeClr val="bg1"/>
              </a:solidFill>
            </a:endParaRP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30727"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179388" y="1595438"/>
            <a:ext cx="8713787" cy="4929187"/>
          </a:xfrm>
        </p:spPr>
        <p:txBody>
          <a:bodyPr/>
          <a:lstStyle/>
          <a:p>
            <a:pPr>
              <a:lnSpc>
                <a:spcPct val="240000"/>
              </a:lnSpc>
              <a:buClr>
                <a:srgbClr val="C00000"/>
              </a:buClr>
              <a:buSzPct val="100000"/>
              <a:buFont typeface="Wingdings" pitchFamily="2" charset="2"/>
              <a:buChar char="Ø"/>
            </a:pPr>
            <a:r>
              <a:rPr lang="tr-TR" sz="2400" smtClean="0">
                <a:solidFill>
                  <a:schemeClr val="tx1"/>
                </a:solidFill>
                <a:latin typeface="Arial" charset="0"/>
                <a:cs typeface="Arial" charset="0"/>
              </a:rPr>
              <a:t>Sabit yatırım tutarı </a:t>
            </a:r>
            <a:r>
              <a:rPr lang="tr-TR" sz="2400" smtClean="0">
                <a:solidFill>
                  <a:srgbClr val="990000"/>
                </a:solidFill>
                <a:latin typeface="Arial" charset="0"/>
                <a:cs typeface="Arial" charset="0"/>
              </a:rPr>
              <a:t>500 milyon Türk Lirasının</a:t>
            </a:r>
            <a:r>
              <a:rPr lang="tr-TR" sz="2400" smtClean="0">
                <a:solidFill>
                  <a:schemeClr val="tx1"/>
                </a:solidFill>
                <a:latin typeface="Arial" charset="0"/>
                <a:cs typeface="Arial" charset="0"/>
              </a:rPr>
              <a:t> üzerindeki Stratejik Yatırımlar kapsamında gerçekleştirilen bina-inşaat harcamaları için tahsil edilen KDV’nin iade edilmesidir. </a:t>
            </a:r>
            <a:endParaRPr lang="en-US" sz="2400" smtClean="0">
              <a:solidFill>
                <a:schemeClr val="tx1"/>
              </a:solidFill>
              <a:latin typeface="Arial" charset="0"/>
              <a:cs typeface="Arial" charset="0"/>
            </a:endParaRP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dirty="0">
                <a:solidFill>
                  <a:schemeClr val="bg1"/>
                </a:solidFill>
              </a:rPr>
              <a:t>KDV İADESİ</a:t>
            </a:r>
          </a:p>
          <a:p>
            <a:pPr algn="ctr" eaLnBrk="0" hangingPunct="0">
              <a:defRPr/>
            </a:pPr>
            <a:endParaRPr lang="en-US" sz="2800" b="1" dirty="0">
              <a:solidFill>
                <a:schemeClr val="bg1"/>
              </a:solidFill>
            </a:endParaRP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31751"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250825" y="1557338"/>
            <a:ext cx="8642350" cy="4895850"/>
          </a:xfrm>
        </p:spPr>
        <p:txBody>
          <a:bodyPr/>
          <a:lstStyle/>
          <a:p>
            <a:pPr marL="179388" lvl="1" indent="1588">
              <a:buClr>
                <a:srgbClr val="990000"/>
              </a:buClr>
              <a:buSzTx/>
              <a:buFont typeface="Wingdings" pitchFamily="2" charset="2"/>
              <a:buChar char="Ø"/>
            </a:pPr>
            <a:r>
              <a:rPr lang="tr-TR" sz="2400" b="1" u="sng" smtClean="0">
                <a:solidFill>
                  <a:schemeClr val="tx1"/>
                </a:solidFill>
                <a:latin typeface="Arial" charset="0"/>
              </a:rPr>
              <a:t>Genel Teşvik Sistemi</a:t>
            </a:r>
            <a:r>
              <a:rPr lang="tr-TR" sz="2400" b="1" smtClean="0">
                <a:solidFill>
                  <a:schemeClr val="tx1"/>
                </a:solidFill>
                <a:latin typeface="Arial" charset="0"/>
              </a:rPr>
              <a:t>’nde asgari sabit yatırım tutarı;</a:t>
            </a:r>
          </a:p>
          <a:p>
            <a:pPr marL="623888" lvl="2">
              <a:buClr>
                <a:srgbClr val="990000"/>
              </a:buClr>
              <a:buSzTx/>
              <a:buFont typeface="Wingdings" pitchFamily="2" charset="2"/>
              <a:buChar char="§"/>
            </a:pPr>
            <a:r>
              <a:rPr lang="tr-TR" b="1" smtClean="0">
                <a:solidFill>
                  <a:schemeClr val="tx1"/>
                </a:solidFill>
                <a:latin typeface="Arial" charset="0"/>
              </a:rPr>
              <a:t>I. ve II. Bölgelerde </a:t>
            </a:r>
            <a:r>
              <a:rPr lang="tr-TR" b="1" smtClean="0">
                <a:solidFill>
                  <a:srgbClr val="990000"/>
                </a:solidFill>
                <a:latin typeface="Arial" charset="0"/>
              </a:rPr>
              <a:t>1 Milyon TL</a:t>
            </a:r>
          </a:p>
          <a:p>
            <a:pPr marL="623888" lvl="2">
              <a:spcAft>
                <a:spcPct val="40000"/>
              </a:spcAft>
              <a:buClr>
                <a:srgbClr val="990000"/>
              </a:buClr>
              <a:buSzTx/>
              <a:buFont typeface="Wingdings" pitchFamily="2" charset="2"/>
              <a:buChar char="§"/>
            </a:pPr>
            <a:r>
              <a:rPr lang="tr-TR" b="1" smtClean="0">
                <a:solidFill>
                  <a:schemeClr val="tx1"/>
                </a:solidFill>
                <a:latin typeface="Arial" charset="0"/>
              </a:rPr>
              <a:t>III., IV., V. ve VI. Bölgelerde </a:t>
            </a:r>
            <a:r>
              <a:rPr lang="tr-TR" b="1" smtClean="0">
                <a:solidFill>
                  <a:srgbClr val="990000"/>
                </a:solidFill>
                <a:latin typeface="Arial" charset="0"/>
              </a:rPr>
              <a:t>500 Bin TL</a:t>
            </a:r>
            <a:r>
              <a:rPr lang="tr-TR" b="1" smtClean="0">
                <a:solidFill>
                  <a:schemeClr val="tx1"/>
                </a:solidFill>
                <a:latin typeface="Arial" charset="0"/>
              </a:rPr>
              <a:t>’dir. </a:t>
            </a:r>
          </a:p>
          <a:p>
            <a:pPr marL="179388" lvl="1" indent="1588">
              <a:spcAft>
                <a:spcPct val="40000"/>
              </a:spcAft>
              <a:buClr>
                <a:srgbClr val="990000"/>
              </a:buClr>
              <a:buSzTx/>
              <a:buFont typeface="Wingdings" pitchFamily="2" charset="2"/>
              <a:buChar char="Ø"/>
            </a:pPr>
            <a:r>
              <a:rPr lang="tr-TR" sz="2400" b="1" u="sng" smtClean="0">
                <a:solidFill>
                  <a:schemeClr val="tx1"/>
                </a:solidFill>
                <a:latin typeface="Arial" charset="0"/>
              </a:rPr>
              <a:t>Büyük Ölçekli Yatırımlar</a:t>
            </a:r>
            <a:r>
              <a:rPr lang="tr-TR" sz="2400" b="1" smtClean="0">
                <a:solidFill>
                  <a:schemeClr val="tx1"/>
                </a:solidFill>
                <a:latin typeface="Arial" charset="0"/>
              </a:rPr>
              <a:t> için asgari sabit yatırım tutarı yatırım konusuna göre farklılık göstermekle birlikte, asgari </a:t>
            </a:r>
            <a:r>
              <a:rPr lang="tr-TR" sz="2400" b="1" smtClean="0">
                <a:solidFill>
                  <a:srgbClr val="990000"/>
                </a:solidFill>
                <a:latin typeface="Arial" charset="0"/>
              </a:rPr>
              <a:t>50 Milyon TL</a:t>
            </a:r>
            <a:r>
              <a:rPr lang="tr-TR" sz="2400" b="1" smtClean="0">
                <a:solidFill>
                  <a:schemeClr val="tx1"/>
                </a:solidFill>
                <a:latin typeface="Arial" charset="0"/>
              </a:rPr>
              <a:t> olarak belirlenmiştir.</a:t>
            </a:r>
          </a:p>
          <a:p>
            <a:pPr marL="179388" lvl="1" indent="1588">
              <a:spcAft>
                <a:spcPct val="40000"/>
              </a:spcAft>
              <a:buClr>
                <a:srgbClr val="990000"/>
              </a:buClr>
              <a:buSzTx/>
              <a:buFont typeface="Wingdings" pitchFamily="2" charset="2"/>
              <a:buChar char="Ø"/>
            </a:pPr>
            <a:r>
              <a:rPr lang="tr-TR" sz="2400" b="1" u="sng" smtClean="0">
                <a:solidFill>
                  <a:schemeClr val="tx1"/>
                </a:solidFill>
                <a:latin typeface="Arial" charset="0"/>
              </a:rPr>
              <a:t>Stratejik Yatırımlar</a:t>
            </a:r>
            <a:r>
              <a:rPr lang="tr-TR" sz="2400" b="1" smtClean="0">
                <a:solidFill>
                  <a:schemeClr val="tx1"/>
                </a:solidFill>
                <a:latin typeface="Arial" charset="0"/>
              </a:rPr>
              <a:t> için belirlenen asgari sabit yatırım tutarı </a:t>
            </a:r>
            <a:r>
              <a:rPr lang="tr-TR" sz="2400" b="1" smtClean="0">
                <a:solidFill>
                  <a:srgbClr val="990000"/>
                </a:solidFill>
                <a:latin typeface="Arial" charset="0"/>
              </a:rPr>
              <a:t>50 Milyon TL</a:t>
            </a:r>
            <a:r>
              <a:rPr lang="tr-TR" sz="2400" b="1" smtClean="0">
                <a:solidFill>
                  <a:schemeClr val="tx1"/>
                </a:solidFill>
                <a:latin typeface="Arial" charset="0"/>
              </a:rPr>
              <a:t>’dir.</a:t>
            </a:r>
          </a:p>
          <a:p>
            <a:pPr marL="179388" lvl="1" indent="1588">
              <a:buClr>
                <a:srgbClr val="990000"/>
              </a:buClr>
              <a:buSzTx/>
              <a:buFont typeface="Wingdings" pitchFamily="2" charset="2"/>
              <a:buChar char="Ø"/>
            </a:pPr>
            <a:r>
              <a:rPr lang="tr-TR" sz="2400" b="1" u="sng" smtClean="0">
                <a:solidFill>
                  <a:schemeClr val="tx1"/>
                </a:solidFill>
                <a:latin typeface="Arial" charset="0"/>
              </a:rPr>
              <a:t>Bölgesel Teşvik Uygulamaları</a:t>
            </a:r>
            <a:r>
              <a:rPr lang="tr-TR" sz="2400" b="1" smtClean="0">
                <a:solidFill>
                  <a:schemeClr val="tx1"/>
                </a:solidFill>
                <a:latin typeface="Arial" charset="0"/>
              </a:rPr>
              <a:t> için ise </a:t>
            </a:r>
            <a:r>
              <a:rPr lang="tr-TR" sz="2400" b="1" smtClean="0">
                <a:solidFill>
                  <a:srgbClr val="990000"/>
                </a:solidFill>
                <a:latin typeface="Arial" charset="0"/>
              </a:rPr>
              <a:t>asgari 500.000</a:t>
            </a:r>
            <a:r>
              <a:rPr lang="tr-TR" sz="2400" b="1" smtClean="0">
                <a:solidFill>
                  <a:schemeClr val="tx1"/>
                </a:solidFill>
                <a:latin typeface="Arial" charset="0"/>
              </a:rPr>
              <a:t> TL’den başlamak üzere desteklenen her bir sektör ve her bir il için ayrı ayrı belirlenmiştir.</a:t>
            </a:r>
            <a:r>
              <a:rPr lang="tr-TR" sz="2400" smtClean="0">
                <a:solidFill>
                  <a:schemeClr val="tx1"/>
                </a:solidFill>
                <a:latin typeface="Arial" charset="0"/>
              </a:rPr>
              <a:t> </a:t>
            </a:r>
          </a:p>
        </p:txBody>
      </p:sp>
      <p:sp>
        <p:nvSpPr>
          <p:cNvPr id="5"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3200" b="1">
                <a:solidFill>
                  <a:schemeClr val="bg1"/>
                </a:solidFill>
              </a:rPr>
              <a:t>ASGARİ YATIRIM TUTARI</a:t>
            </a:r>
            <a:endParaRPr lang="en-US" sz="3200" b="1">
              <a:solidFill>
                <a:schemeClr val="bg1"/>
              </a:solidFill>
            </a:endParaRPr>
          </a:p>
        </p:txBody>
      </p:sp>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32775"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smtClean="0"/>
              <a:t>Teşvik Uygulama ve Yabancı Sermaye Genel Müdürlüğü</a:t>
            </a:r>
            <a:endParaRPr lang="tr-TR"/>
          </a:p>
        </p:txBody>
      </p:sp>
      <p:sp>
        <p:nvSpPr>
          <p:cNvPr id="5" name="Text Box 26"/>
          <p:cNvSpPr txBox="1">
            <a:spLocks noChangeArrowheads="1"/>
          </p:cNvSpPr>
          <p:nvPr/>
        </p:nvSpPr>
        <p:spPr bwMode="auto">
          <a:xfrm>
            <a:off x="50194" y="1777995"/>
            <a:ext cx="9034373" cy="615950"/>
          </a:xfrm>
          <a:prstGeom prst="rect">
            <a:avLst/>
          </a:prstGeom>
          <a:solidFill>
            <a:srgbClr val="C00000"/>
          </a:solidFill>
          <a:ln w="38100" cap="rnd">
            <a:noFill/>
            <a:miter lim="800000"/>
            <a:headEnd/>
            <a:tailEnd/>
          </a:ln>
          <a:effectLst>
            <a:outerShdw blurRad="190500" dist="228600" dir="2700000" algn="ctr">
              <a:srgbClr val="000000">
                <a:alpha val="30000"/>
              </a:srgbClr>
            </a:outerShdw>
          </a:effectLst>
          <a:scene3d>
            <a:camera prst="orthographicFront">
              <a:rot lat="0" lon="0" rev="0"/>
            </a:camera>
            <a:lightRig rig="sunset" dir="t"/>
          </a:scene3d>
          <a:sp3d prstMaterial="softEdge">
            <a:bevelT w="127000" h="63500"/>
          </a:sp3d>
        </p:spPr>
        <p:txBody>
          <a:bodyPr>
            <a:spAutoFit/>
          </a:bodyPr>
          <a:lstStyle/>
          <a:p>
            <a:pPr algn="ctr">
              <a:spcBef>
                <a:spcPct val="50000"/>
              </a:spcBef>
              <a:defRPr/>
            </a:pPr>
            <a:r>
              <a:rPr lang="tr-TR" sz="3400" b="1" dirty="0">
                <a:ln w="1905"/>
                <a:solidFill>
                  <a:schemeClr val="bg1"/>
                </a:solidFill>
                <a:effectLst>
                  <a:innerShdw blurRad="69850" dist="43180" dir="5400000">
                    <a:srgbClr val="000000">
                      <a:alpha val="65000"/>
                    </a:srgbClr>
                  </a:innerShdw>
                </a:effectLst>
                <a:latin typeface="+mn-lt"/>
              </a:rPr>
              <a:t>YENİ TEŞVİK SİSTEMİ</a:t>
            </a:r>
          </a:p>
        </p:txBody>
      </p:sp>
      <p:sp>
        <p:nvSpPr>
          <p:cNvPr id="6" name="Text Box 28"/>
          <p:cNvSpPr txBox="1">
            <a:spLocks noChangeArrowheads="1"/>
          </p:cNvSpPr>
          <p:nvPr/>
        </p:nvSpPr>
        <p:spPr bwMode="auto">
          <a:xfrm>
            <a:off x="5037140" y="2699239"/>
            <a:ext cx="1873247" cy="1025216"/>
          </a:xfrm>
          <a:prstGeom prst="rect">
            <a:avLst/>
          </a:prstGeom>
          <a:solidFill>
            <a:schemeClr val="bg1">
              <a:lumMod val="85000"/>
            </a:schemeClr>
          </a:solidFill>
          <a:ln w="381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1800" b="1">
                <a:solidFill>
                  <a:srgbClr val="FFFFFF"/>
                </a:solidFill>
              </a:rPr>
              <a:t>Büyük Ölçekli Yatırımların Teşviki</a:t>
            </a:r>
          </a:p>
        </p:txBody>
      </p:sp>
      <p:sp>
        <p:nvSpPr>
          <p:cNvPr id="7" name="Text Box 30"/>
          <p:cNvSpPr txBox="1">
            <a:spLocks noChangeArrowheads="1"/>
          </p:cNvSpPr>
          <p:nvPr/>
        </p:nvSpPr>
        <p:spPr bwMode="auto">
          <a:xfrm>
            <a:off x="1957275" y="2571744"/>
            <a:ext cx="2896692" cy="1384995"/>
          </a:xfrm>
          <a:prstGeom prst="rect">
            <a:avLst/>
          </a:prstGeom>
          <a:solidFill>
            <a:schemeClr val="accent6">
              <a:lumMod val="75000"/>
            </a:schemeClr>
          </a:solidFill>
          <a:ln w="38100" cap="rnd">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spAutoFit/>
          </a:bodyPr>
          <a:lstStyle/>
          <a:p>
            <a:pPr algn="ctr">
              <a:defRPr/>
            </a:pPr>
            <a:r>
              <a:rPr lang="tr-TR" b="1">
                <a:solidFill>
                  <a:srgbClr val="FFFFFF"/>
                </a:solidFill>
              </a:rPr>
              <a:t>BÖLGESEL  TEŞVİK UYGULAMALARI</a:t>
            </a:r>
          </a:p>
        </p:txBody>
      </p:sp>
      <p:sp>
        <p:nvSpPr>
          <p:cNvPr id="8" name="Text Box 28"/>
          <p:cNvSpPr txBox="1">
            <a:spLocks noChangeArrowheads="1"/>
          </p:cNvSpPr>
          <p:nvPr/>
        </p:nvSpPr>
        <p:spPr bwMode="auto">
          <a:xfrm>
            <a:off x="7088173" y="2714620"/>
            <a:ext cx="1944687" cy="1015663"/>
          </a:xfrm>
          <a:prstGeom prst="rect">
            <a:avLst/>
          </a:prstGeom>
          <a:solidFill>
            <a:schemeClr val="bg1">
              <a:lumMod val="85000"/>
            </a:schemeClr>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defRPr/>
            </a:pPr>
            <a:r>
              <a:rPr lang="tr-TR" sz="1800" b="1">
                <a:solidFill>
                  <a:srgbClr val="FFFFFF"/>
                </a:solidFill>
              </a:rPr>
              <a:t>Stratejik Yatırımların Teşviki</a:t>
            </a:r>
          </a:p>
        </p:txBody>
      </p:sp>
      <p:sp>
        <p:nvSpPr>
          <p:cNvPr id="9" name="Text Box 30"/>
          <p:cNvSpPr txBox="1">
            <a:spLocks noChangeArrowheads="1"/>
          </p:cNvSpPr>
          <p:nvPr/>
        </p:nvSpPr>
        <p:spPr bwMode="auto">
          <a:xfrm>
            <a:off x="61213" y="2714620"/>
            <a:ext cx="1775107" cy="1015663"/>
          </a:xfrm>
          <a:prstGeom prst="rect">
            <a:avLst/>
          </a:prstGeom>
          <a:solidFill>
            <a:schemeClr val="bg1">
              <a:lumMod val="85000"/>
            </a:schemeClr>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1800" b="1">
                <a:solidFill>
                  <a:srgbClr val="FFFFFF"/>
                </a:solidFill>
              </a:rPr>
              <a:t>Genel </a:t>
            </a:r>
          </a:p>
          <a:p>
            <a:pPr algn="ctr">
              <a:defRPr/>
            </a:pPr>
            <a:r>
              <a:rPr lang="tr-TR" sz="1800" b="1">
                <a:solidFill>
                  <a:srgbClr val="FFFFFF"/>
                </a:solidFill>
              </a:rPr>
              <a:t>Teşvik Uygulamaları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34925" y="1628775"/>
            <a:ext cx="8461375" cy="4233863"/>
          </a:xfrm>
        </p:spPr>
        <p:txBody>
          <a:bodyPr/>
          <a:lstStyle/>
          <a:p>
            <a:pPr marL="533400" lvl="1" indent="-354013">
              <a:lnSpc>
                <a:spcPct val="160000"/>
              </a:lnSpc>
              <a:buClr>
                <a:srgbClr val="CC0000"/>
              </a:buClr>
              <a:buSzTx/>
              <a:buFont typeface="Wingdings" pitchFamily="2" charset="2"/>
              <a:buChar char="Ø"/>
            </a:pPr>
            <a:r>
              <a:rPr lang="tr-TR" sz="2400" smtClean="0">
                <a:solidFill>
                  <a:schemeClr val="tx1"/>
                </a:solidFill>
                <a:latin typeface="Arial" charset="0"/>
              </a:rPr>
              <a:t>İllerimiz, 2011 yılında yapılan Sosyo-Ekonomik Gelişmişlik Endeksi (SEGE) çalışması sonuçlarına göre  gruplandırılarak teşvikler açısından 6 bölgeye ayrılmıştır.</a:t>
            </a:r>
          </a:p>
          <a:p>
            <a:pPr marL="533400" lvl="1" indent="-354013">
              <a:lnSpc>
                <a:spcPct val="160000"/>
              </a:lnSpc>
              <a:buClr>
                <a:srgbClr val="CC0000"/>
              </a:buClr>
              <a:buSzTx/>
              <a:buFont typeface="Wingdings" pitchFamily="2" charset="2"/>
              <a:buChar char="Ø"/>
            </a:pPr>
            <a:r>
              <a:rPr lang="tr-TR" sz="2400" smtClean="0">
                <a:solidFill>
                  <a:schemeClr val="tx1"/>
                </a:solidFill>
                <a:latin typeface="Arial" charset="0"/>
              </a:rPr>
              <a:t>Bölgelerin gelişmişlik seviyelerine göre yardım yoğunlukları farklılaştırılmıştır. </a:t>
            </a:r>
          </a:p>
          <a:p>
            <a:pPr marL="533400" lvl="1" indent="-354013">
              <a:lnSpc>
                <a:spcPct val="160000"/>
              </a:lnSpc>
              <a:buClr>
                <a:srgbClr val="CC0000"/>
              </a:buClr>
              <a:buSzTx/>
              <a:buFont typeface="Wingdings" pitchFamily="2" charset="2"/>
              <a:buChar char="Ø"/>
            </a:pPr>
            <a:r>
              <a:rPr lang="tr-TR" sz="2400" smtClean="0">
                <a:solidFill>
                  <a:schemeClr val="tx1"/>
                </a:solidFill>
                <a:latin typeface="Arial" charset="0"/>
              </a:rPr>
              <a:t>Desteklenecek sektörler, illerin potansiyelleri ve ekonomik ölçek büyüklükleri dikkate alınarak tespit edilmiştir.</a:t>
            </a:r>
          </a:p>
        </p:txBody>
      </p:sp>
      <p:sp>
        <p:nvSpPr>
          <p:cNvPr id="6" name="Altbilgi Yer Tutucusu 3"/>
          <p:cNvSpPr txBox="1">
            <a:spLocks noGrp="1"/>
          </p:cNvSpPr>
          <p:nvPr/>
        </p:nvSpPr>
        <p:spPr>
          <a:xfrm>
            <a:off x="1828800" y="6553200"/>
            <a:ext cx="5672138" cy="252413"/>
          </a:xfrm>
          <a:prstGeom prst="rect">
            <a:avLst/>
          </a:prstGeom>
          <a:noFill/>
        </p:spPr>
        <p:txBody>
          <a:bodyPr anchor="ctr"/>
          <a:lstStyle/>
          <a:p>
            <a:pPr>
              <a:defRPr/>
            </a:pPr>
            <a:r>
              <a:rPr lang="tr-TR" sz="1500" dirty="0">
                <a:solidFill>
                  <a:srgbClr val="D9D9D9"/>
                </a:solidFill>
                <a:effectLst>
                  <a:outerShdw blurRad="38100" dist="38100" dir="2700000" algn="tl">
                    <a:srgbClr val="C0C0C0"/>
                  </a:outerShdw>
                </a:effectLst>
                <a:latin typeface="+mj-lt"/>
              </a:rPr>
              <a:t>Teşvik Uygulama ve Yabancı Sermaye Genel Müdürlüğü</a:t>
            </a: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5" name="4 Yuvarlatılmış Dikdörtgen"/>
          <p:cNvSpPr>
            <a:spLocks noChangeArrowheads="1"/>
          </p:cNvSpPr>
          <p:nvPr/>
        </p:nvSpPr>
        <p:spPr bwMode="auto">
          <a:xfrm>
            <a:off x="179388" y="908720"/>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3200" b="1">
                <a:solidFill>
                  <a:schemeClr val="bg1"/>
                </a:solidFill>
              </a:rPr>
              <a:t>BÖLGESEL TEŞVİK UYGULAMALARI</a:t>
            </a:r>
            <a:endParaRPr lang="en-US" sz="3200" b="1">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323850" y="765175"/>
            <a:ext cx="8496300" cy="5495925"/>
          </a:xfrm>
          <a:prstGeom prst="rect">
            <a:avLst/>
          </a:prstGeom>
          <a:noFill/>
          <a:ln w="9525">
            <a:noFill/>
            <a:miter lim="800000"/>
            <a:headEnd/>
            <a:tailEnd/>
          </a:ln>
        </p:spPr>
        <p:txBody>
          <a:bodyPr>
            <a:spAutoFit/>
          </a:bodyPr>
          <a:lstStyle/>
          <a:p>
            <a:pPr marL="273050" indent="-273050">
              <a:lnSpc>
                <a:spcPct val="160000"/>
              </a:lnSpc>
              <a:spcAft>
                <a:spcPct val="40000"/>
              </a:spcAft>
              <a:buClr>
                <a:srgbClr val="CC0000"/>
              </a:buClr>
              <a:buFont typeface="Wingdings" pitchFamily="2" charset="2"/>
              <a:buChar char="Ø"/>
            </a:pPr>
            <a:r>
              <a:rPr lang="tr-TR"/>
              <a:t>Tüm ülkelerce değişik amaçlarla uygulanan ve temelde ülkedeki ekonomik ve sosyal sorunların giderilmesini hedef alan devlet yardımları, kamunun piyasa mekanizmasına müdahale araçlarının en önemlilerinden biridir.</a:t>
            </a:r>
          </a:p>
          <a:p>
            <a:pPr marL="273050" indent="-273050">
              <a:lnSpc>
                <a:spcPct val="160000"/>
              </a:lnSpc>
              <a:buClr>
                <a:srgbClr val="CC0000"/>
              </a:buClr>
              <a:buFont typeface="Wingdings" pitchFamily="2" charset="2"/>
              <a:buChar char="Ø"/>
            </a:pPr>
            <a:r>
              <a:rPr lang="tr-TR"/>
              <a:t>Uygulama amacı, kullanılan enstrümanlar ve yöntem bakımından gelişmelere göre hızla adapte edilebilen dinamik bir müdahale aracı olması, devlet yardımlarını ekonomik ve sosyal sorunların çözümünde önemli bir konuma getirmiştir</a:t>
            </a:r>
          </a:p>
        </p:txBody>
      </p:sp>
      <p:sp>
        <p:nvSpPr>
          <p:cNvPr id="17411"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6" name="Rectangle 2"/>
          <p:cNvSpPr>
            <a:spLocks/>
          </p:cNvSpPr>
          <p:nvPr/>
        </p:nvSpPr>
        <p:spPr bwMode="auto">
          <a:xfrm>
            <a:off x="4859338" y="188913"/>
            <a:ext cx="4284662" cy="503237"/>
          </a:xfrm>
          <a:prstGeom prst="rect">
            <a:avLst/>
          </a:prstGeom>
          <a:noFill/>
          <a:ln w="9525">
            <a:noFill/>
            <a:miter lim="800000"/>
            <a:headEnd/>
            <a:tailEnd/>
          </a:ln>
        </p:spPr>
        <p:txBody>
          <a:bodyPr anchor="ctr"/>
          <a:lstStyle/>
          <a:p>
            <a:pPr algn="r">
              <a:defRPr/>
            </a:pPr>
            <a:r>
              <a:rPr lang="tr-TR" sz="1800" b="1" u="sng">
                <a:solidFill>
                  <a:schemeClr val="bg1"/>
                </a:solidFill>
                <a:effectLst>
                  <a:outerShdw blurRad="38100" dist="38100" dir="2700000" algn="tl">
                    <a:srgbClr val="C0C0C0"/>
                  </a:outerShdw>
                </a:effectLst>
              </a:rPr>
              <a:t> GENEL BİLGİLER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1"/>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graphicFrame>
        <p:nvGraphicFramePr>
          <p:cNvPr id="52262" name="Group 38"/>
          <p:cNvGraphicFramePr>
            <a:graphicFrameLocks noGrp="1"/>
          </p:cNvGraphicFramePr>
          <p:nvPr/>
        </p:nvGraphicFramePr>
        <p:xfrm>
          <a:off x="250825" y="836613"/>
          <a:ext cx="8642350" cy="5686560"/>
        </p:xfrm>
        <a:graphic>
          <a:graphicData uri="http://schemas.openxmlformats.org/drawingml/2006/table">
            <a:tbl>
              <a:tblPr/>
              <a:tblGrid>
                <a:gridCol w="6553200"/>
                <a:gridCol w="2089150"/>
              </a:tblGrid>
              <a:tr h="45085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GÖSTERGELER</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DEĞİŞKEN SAYISI</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00000"/>
                    </a:solid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İstihdam Göstergeleri</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8</a:t>
                      </a: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Rekabetçi  ve Yenilikçi Kapasite Göstergeleri</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15</a:t>
                      </a: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Mali Göstergeler</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7</a:t>
                      </a: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Demografik Göstergeler</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5</a:t>
                      </a: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Eğitim Göstergeleri</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6</a:t>
                      </a: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Sağlık Göstergeleri</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5</a:t>
                      </a: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Erişilebilirlik Göstergeleri</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6</a:t>
                      </a: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Yaşam Kalitesi Göstergeleri</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0" i="0" u="none" strike="noStrike" cap="none" normalizeH="0" baseline="0" smtClean="0">
                          <a:ln>
                            <a:noFill/>
                          </a:ln>
                          <a:solidFill>
                            <a:schemeClr val="tx1"/>
                          </a:solidFill>
                          <a:effectLst/>
                          <a:latin typeface="Arial" charset="0"/>
                          <a:cs typeface="Arial" charset="0"/>
                        </a:rPr>
                        <a:t>9</a:t>
                      </a: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TOPLAM DEĞİŞKEN SAYISI</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62673"/>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6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61</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62673"/>
                    </a:solidFill>
                  </a:tcPr>
                </a:tc>
              </a:tr>
            </a:tbl>
          </a:graphicData>
        </a:graphic>
      </p:graphicFrame>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YENİ TEŞVİK SİSTEMİ</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1 Altbilgi Yer Tutucusu"/>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sp>
        <p:nvSpPr>
          <p:cNvPr id="36867" name="Text Box 99"/>
          <p:cNvSpPr txBox="1">
            <a:spLocks noChangeArrowheads="1"/>
          </p:cNvSpPr>
          <p:nvPr/>
        </p:nvSpPr>
        <p:spPr bwMode="auto">
          <a:xfrm>
            <a:off x="250825" y="811213"/>
            <a:ext cx="8569325" cy="427037"/>
          </a:xfrm>
          <a:prstGeom prst="rect">
            <a:avLst/>
          </a:prstGeom>
          <a:solidFill>
            <a:srgbClr val="CC0000"/>
          </a:solidFill>
          <a:ln w="9525">
            <a:noFill/>
            <a:miter lim="800000"/>
            <a:headEnd/>
            <a:tailEnd/>
          </a:ln>
        </p:spPr>
        <p:txBody>
          <a:bodyPr>
            <a:spAutoFit/>
          </a:bodyPr>
          <a:lstStyle/>
          <a:p>
            <a:pPr algn="ctr">
              <a:spcBef>
                <a:spcPct val="50000"/>
              </a:spcBef>
            </a:pPr>
            <a:r>
              <a:rPr lang="tr-TR" sz="2200" b="1">
                <a:solidFill>
                  <a:schemeClr val="bg1"/>
                </a:solidFill>
              </a:rPr>
              <a:t>İllerin Sosyo-Ekonomik Gelişmişlik Sıralaması (SEGE-2011)</a:t>
            </a:r>
          </a:p>
        </p:txBody>
      </p:sp>
      <p:graphicFrame>
        <p:nvGraphicFramePr>
          <p:cNvPr id="57549" name="Group 205"/>
          <p:cNvGraphicFramePr>
            <a:graphicFrameLocks noGrp="1"/>
          </p:cNvGraphicFramePr>
          <p:nvPr/>
        </p:nvGraphicFramePr>
        <p:xfrm>
          <a:off x="250825" y="1341438"/>
          <a:ext cx="8569325" cy="5236560"/>
        </p:xfrm>
        <a:graphic>
          <a:graphicData uri="http://schemas.openxmlformats.org/drawingml/2006/table">
            <a:tbl>
              <a:tblPr/>
              <a:tblGrid>
                <a:gridCol w="957263"/>
                <a:gridCol w="1049337"/>
                <a:gridCol w="960438"/>
                <a:gridCol w="1068387"/>
                <a:gridCol w="957263"/>
                <a:gridCol w="1466850"/>
                <a:gridCol w="963612"/>
                <a:gridCol w="1146175"/>
              </a:tblGrid>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1</a:t>
                      </a:r>
                      <a:endParaRPr kumimoji="0" lang="tr-TR" sz="1400" b="1" i="0" u="none" strike="noStrike" cap="none" normalizeH="0" baseline="0" dirty="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İstanbul</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21</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Isparta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41</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Kırıkkale</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61</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Ordu</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Ankara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22</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Balıkesir</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42</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Malatya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62</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Gümüşhane</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İzmir</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23</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Manisa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43</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Afyon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63</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Kilis</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Kocaeli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24</a:t>
                      </a:r>
                      <a:endParaRPr kumimoji="0" lang="tr-TR" sz="1400" b="1" i="0" u="none" strike="noStrike" cap="none" normalizeH="0" baseline="0" dirty="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Mersin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44</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Artvin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64</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Bayburt</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Antalya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25</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Uşak</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45</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Erzincan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65</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Yozgat</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tr-TR" sz="1400" b="1" i="0" u="none" strike="noStrike" cap="none" normalizeH="0" baseline="0" dirty="0" smtClean="0">
                        <a:ln>
                          <a:noFill/>
                        </a:ln>
                        <a:solidFill>
                          <a:schemeClr val="tx1"/>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Bursa</a:t>
                      </a:r>
                      <a:endParaRPr kumimoji="0" lang="tr-TR" sz="1400" b="0" i="0" u="none" strike="noStrike" cap="none" normalizeH="0" baseline="0" dirty="0" smtClean="0">
                        <a:ln>
                          <a:noFill/>
                        </a:ln>
                        <a:solidFill>
                          <a:schemeClr val="tx1"/>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26</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Burdur</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46</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Hatay</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66</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Adıyaman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Eskişehir</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27</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Bilecik</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47</a:t>
                      </a:r>
                      <a:endParaRPr kumimoji="0" lang="tr-TR" sz="1400" b="1" i="0" u="none" strike="noStrike" cap="none" normalizeH="0" baseline="0" dirty="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Kastamonu</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67</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Diyarbakır</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8</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Muğla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28</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Karabük</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48</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Bartın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68</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Kars</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9</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Tekirdağ</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29</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Zonguldak</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49</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Sivas</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69</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Iğdır</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10</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Denizli</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30</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Gaziantep</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50</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Çorum</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70</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Batman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11</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Bolu</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31</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Trabzon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51</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Sinop</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71</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Ardahan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12</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Edirne</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32</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Karaman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52</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Giresun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72</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Bingöl</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13</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Yalova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33</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Samsun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53</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Osmaniye</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73</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Şanlıurfa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14</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Çanakkale</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34</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Rize</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54</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Çankırı</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74</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Mardin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15</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Kırklareli</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35</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Düzce</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55</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Aksaray</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75</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Van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16</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Adana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36</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Nevşehir</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56</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Niğde</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76</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Bitlis</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17</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Kayseri</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37</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Amasya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57</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Tokat</a:t>
                      </a:r>
                      <a:endParaRPr kumimoji="0" lang="tr-TR" sz="1400" b="1" i="0" u="none" strike="noStrike" cap="none" normalizeH="0" baseline="0" dirty="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77</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Siirt</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18</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Sakarya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38</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Kütahya</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58</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Tunceli</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78</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Şırnak</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19</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Aydın</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39</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Elazığ</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59</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Erzurum</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79</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Ağrı</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tr-TR" sz="1400" b="1" i="0" u="none" strike="noStrike" cap="none" normalizeH="0" baseline="0" smtClean="0">
                        <a:ln>
                          <a:noFill/>
                        </a:ln>
                        <a:solidFill>
                          <a:schemeClr val="tx1"/>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Konya</a:t>
                      </a:r>
                      <a:endParaRPr kumimoji="0" lang="tr-TR" sz="1400" b="1" i="0" u="none" strike="noStrike" cap="none" normalizeH="0" baseline="0" smtClean="0">
                        <a:ln>
                          <a:noFill/>
                        </a:ln>
                        <a:solidFill>
                          <a:schemeClr val="tx1"/>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40</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Kırşehir</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60</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Kahramanmaraş</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80</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Hakkari</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81</a:t>
                      </a:r>
                      <a:endParaRPr kumimoji="0" lang="tr-TR" sz="1400" b="1"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 latinLnBrk="0" hangingPunct="0">
                        <a:lnSpc>
                          <a:spcPct val="100000"/>
                        </a:lnSpc>
                        <a:spcBef>
                          <a:spcPct val="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Muş</a:t>
                      </a:r>
                      <a:endParaRPr kumimoji="0" lang="tr-TR" sz="1400" b="0" i="0" u="none" strike="noStrike" cap="none" normalizeH="0" baseline="0" smtClean="0">
                        <a:ln>
                          <a:noFill/>
                        </a:ln>
                        <a:solidFill>
                          <a:schemeClr val="accent2"/>
                        </a:solidFill>
                        <a:effectLst/>
                        <a:latin typeface="Times New Roman" pitchFamily="18" charset="0"/>
                        <a:cs typeface="Arial" charset="0"/>
                      </a:endParaRPr>
                    </a:p>
                  </a:txBody>
                  <a:tcPr marL="90000" marR="90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YENİ TEŞVİK SİSTEMİ</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Yuvarlatılmış Dikdörtgen"/>
          <p:cNvSpPr>
            <a:spLocks noChangeArrowheads="1"/>
          </p:cNvSpPr>
          <p:nvPr/>
        </p:nvSpPr>
        <p:spPr bwMode="auto">
          <a:xfrm>
            <a:off x="165740" y="782120"/>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tr-TR"/>
            </a:defPPr>
            <a:lvl1pPr algn="l" rtl="0" eaLnBrk="0" fontAlgn="base" hangingPunct="0">
              <a:spcBef>
                <a:spcPct val="0"/>
              </a:spcBef>
              <a:spcAft>
                <a:spcPct val="0"/>
              </a:spcAft>
              <a:defRPr sz="3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3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3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Tahoma" pitchFamily="34" charset="0"/>
                <a:ea typeface="+mn-ea"/>
                <a:cs typeface="+mn-cs"/>
              </a:defRPr>
            </a:lvl5pPr>
            <a:lvl6pPr marL="2286000" algn="l" defTabSz="914400" rtl="0" eaLnBrk="1" latinLnBrk="0" hangingPunct="1">
              <a:defRPr sz="3600" kern="1200">
                <a:solidFill>
                  <a:schemeClr val="tx1"/>
                </a:solidFill>
                <a:latin typeface="Tahoma" pitchFamily="34" charset="0"/>
                <a:ea typeface="+mn-ea"/>
                <a:cs typeface="+mn-cs"/>
              </a:defRPr>
            </a:lvl6pPr>
            <a:lvl7pPr marL="2743200" algn="l" defTabSz="914400" rtl="0" eaLnBrk="1" latinLnBrk="0" hangingPunct="1">
              <a:defRPr sz="3600" kern="1200">
                <a:solidFill>
                  <a:schemeClr val="tx1"/>
                </a:solidFill>
                <a:latin typeface="Tahoma" pitchFamily="34" charset="0"/>
                <a:ea typeface="+mn-ea"/>
                <a:cs typeface="+mn-cs"/>
              </a:defRPr>
            </a:lvl7pPr>
            <a:lvl8pPr marL="3200400" algn="l" defTabSz="914400" rtl="0" eaLnBrk="1" latinLnBrk="0" hangingPunct="1">
              <a:defRPr sz="3600" kern="1200">
                <a:solidFill>
                  <a:schemeClr val="tx1"/>
                </a:solidFill>
                <a:latin typeface="Tahoma" pitchFamily="34" charset="0"/>
                <a:ea typeface="+mn-ea"/>
                <a:cs typeface="+mn-cs"/>
              </a:defRPr>
            </a:lvl8pPr>
            <a:lvl9pPr marL="3657600" algn="l" defTabSz="914400" rtl="0" eaLnBrk="1" latinLnBrk="0" hangingPunct="1">
              <a:defRPr sz="3600" kern="1200">
                <a:solidFill>
                  <a:schemeClr val="tx1"/>
                </a:solidFill>
                <a:latin typeface="Tahoma" pitchFamily="34" charset="0"/>
                <a:ea typeface="+mn-ea"/>
                <a:cs typeface="+mn-cs"/>
              </a:defRPr>
            </a:lvl9pPr>
          </a:lstStyle>
          <a:p>
            <a:pPr algn="ctr">
              <a:defRPr/>
            </a:pPr>
            <a:r>
              <a:rPr lang="tr-TR" sz="3200" b="1" dirty="0">
                <a:solidFill>
                  <a:schemeClr val="bg1"/>
                </a:solidFill>
                <a:latin typeface="+mn-lt"/>
                <a:cs typeface="Arial" charset="0"/>
              </a:rPr>
              <a:t>SEGE </a:t>
            </a:r>
            <a:r>
              <a:rPr lang="tr-TR" sz="3200" b="1" dirty="0" smtClean="0">
                <a:solidFill>
                  <a:schemeClr val="bg1"/>
                </a:solidFill>
                <a:latin typeface="+mn-lt"/>
                <a:cs typeface="Arial" charset="0"/>
              </a:rPr>
              <a:t>2011               6 </a:t>
            </a:r>
            <a:r>
              <a:rPr lang="tr-TR" sz="3200" b="1" dirty="0">
                <a:solidFill>
                  <a:schemeClr val="bg1"/>
                </a:solidFill>
                <a:latin typeface="+mn-lt"/>
                <a:cs typeface="Arial" charset="0"/>
              </a:rPr>
              <a:t>BÖLGE</a:t>
            </a:r>
            <a:endParaRPr lang="en-US" sz="3200" b="1" dirty="0">
              <a:solidFill>
                <a:schemeClr val="bg1"/>
              </a:solidFill>
              <a:latin typeface="+mn-lt"/>
              <a:cs typeface="Arial" charset="0"/>
            </a:endParaRPr>
          </a:p>
        </p:txBody>
      </p:sp>
      <p:sp>
        <p:nvSpPr>
          <p:cNvPr id="37893"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pic>
        <p:nvPicPr>
          <p:cNvPr id="37894" name="Picture 7"/>
          <p:cNvPicPr>
            <a:picLocks noChangeAspect="1" noChangeArrowheads="1"/>
          </p:cNvPicPr>
          <p:nvPr/>
        </p:nvPicPr>
        <p:blipFill>
          <a:blip r:embed="rId3"/>
          <a:srcRect/>
          <a:stretch>
            <a:fillRect/>
          </a:stretch>
        </p:blipFill>
        <p:spPr bwMode="auto">
          <a:xfrm>
            <a:off x="107950" y="1895475"/>
            <a:ext cx="8856663" cy="3910013"/>
          </a:xfrm>
          <a:prstGeom prst="rect">
            <a:avLst/>
          </a:prstGeom>
          <a:noFill/>
          <a:ln w="9525">
            <a:noFill/>
            <a:miter lim="800000"/>
            <a:headEnd/>
            <a:tailEnd/>
          </a:ln>
        </p:spPr>
      </p:pic>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34925" y="2492375"/>
            <a:ext cx="8642350" cy="2881313"/>
          </a:xfrm>
        </p:spPr>
        <p:txBody>
          <a:bodyPr/>
          <a:lstStyle/>
          <a:p>
            <a:pPr marL="450850" lvl="1" indent="-271463" eaLnBrk="1" hangingPunct="1">
              <a:lnSpc>
                <a:spcPts val="4500"/>
              </a:lnSpc>
              <a:spcBef>
                <a:spcPct val="0"/>
              </a:spcBef>
              <a:buClr>
                <a:srgbClr val="CC0000"/>
              </a:buClr>
              <a:buSzTx/>
              <a:buFont typeface="Wingdings" pitchFamily="2" charset="2"/>
              <a:buNone/>
            </a:pPr>
            <a:r>
              <a:rPr lang="tr-TR" sz="2200" b="1" u="sng" smtClean="0">
                <a:solidFill>
                  <a:srgbClr val="CC0000"/>
                </a:solidFill>
                <a:latin typeface="Arial" charset="0"/>
                <a:cs typeface="Arial" charset="0"/>
              </a:rPr>
              <a:t>DESTEK UNSURLARI</a:t>
            </a:r>
          </a:p>
          <a:p>
            <a:pPr marL="450850" lvl="1" indent="-271463" eaLnBrk="1" hangingPunct="1">
              <a:lnSpc>
                <a:spcPts val="3000"/>
              </a:lnSpc>
              <a:spcBef>
                <a:spcPct val="0"/>
              </a:spcBef>
              <a:buClr>
                <a:srgbClr val="CC0000"/>
              </a:buClr>
              <a:buSzTx/>
              <a:buFont typeface="Wingdings" pitchFamily="2" charset="2"/>
              <a:buChar char="Ø"/>
            </a:pPr>
            <a:r>
              <a:rPr lang="tr-TR" sz="2200" smtClean="0">
                <a:solidFill>
                  <a:schemeClr val="tx1"/>
                </a:solidFill>
                <a:latin typeface="Arial" charset="0"/>
                <a:cs typeface="Arial" charset="0"/>
              </a:rPr>
              <a:t>KDV İstisnası</a:t>
            </a:r>
          </a:p>
          <a:p>
            <a:pPr marL="450850" lvl="1" indent="-271463" eaLnBrk="1" hangingPunct="1">
              <a:lnSpc>
                <a:spcPts val="3000"/>
              </a:lnSpc>
              <a:spcBef>
                <a:spcPct val="0"/>
              </a:spcBef>
              <a:buClr>
                <a:srgbClr val="CC0000"/>
              </a:buClr>
              <a:buSzTx/>
              <a:buFont typeface="Wingdings" pitchFamily="2" charset="2"/>
              <a:buChar char="Ø"/>
            </a:pPr>
            <a:r>
              <a:rPr lang="tr-TR" sz="2200" smtClean="0">
                <a:solidFill>
                  <a:schemeClr val="tx1"/>
                </a:solidFill>
                <a:latin typeface="Arial" charset="0"/>
                <a:cs typeface="Arial" charset="0"/>
              </a:rPr>
              <a:t>Gümrük Vergisi Muafiyeti</a:t>
            </a:r>
          </a:p>
          <a:p>
            <a:pPr marL="450850" lvl="1" indent="-271463" eaLnBrk="1" hangingPunct="1">
              <a:lnSpc>
                <a:spcPts val="3000"/>
              </a:lnSpc>
              <a:spcBef>
                <a:spcPct val="0"/>
              </a:spcBef>
              <a:buClr>
                <a:srgbClr val="CC0000"/>
              </a:buClr>
              <a:buSzTx/>
              <a:buFont typeface="Wingdings" pitchFamily="2" charset="2"/>
              <a:buChar char="Ø"/>
            </a:pPr>
            <a:r>
              <a:rPr lang="tr-TR" sz="2200" smtClean="0">
                <a:solidFill>
                  <a:schemeClr val="tx1"/>
                </a:solidFill>
                <a:latin typeface="Arial" charset="0"/>
                <a:cs typeface="Arial" charset="0"/>
              </a:rPr>
              <a:t>Vergi İndirimi</a:t>
            </a:r>
          </a:p>
          <a:p>
            <a:pPr marL="450850" lvl="1" indent="-271463" eaLnBrk="1" hangingPunct="1">
              <a:lnSpc>
                <a:spcPts val="3000"/>
              </a:lnSpc>
              <a:spcBef>
                <a:spcPct val="0"/>
              </a:spcBef>
              <a:buClr>
                <a:srgbClr val="CC0000"/>
              </a:buClr>
              <a:buSzTx/>
              <a:buFont typeface="Wingdings" pitchFamily="2" charset="2"/>
              <a:buChar char="Ø"/>
            </a:pPr>
            <a:r>
              <a:rPr lang="tr-TR" sz="2200" smtClean="0">
                <a:solidFill>
                  <a:schemeClr val="tx1"/>
                </a:solidFill>
                <a:latin typeface="Arial" charset="0"/>
                <a:cs typeface="Arial" charset="0"/>
              </a:rPr>
              <a:t>Sigorta Primi İşveren Hissesi Desteği</a:t>
            </a:r>
          </a:p>
          <a:p>
            <a:pPr marL="450850" lvl="1" indent="-271463" eaLnBrk="1" hangingPunct="1">
              <a:lnSpc>
                <a:spcPts val="3000"/>
              </a:lnSpc>
              <a:spcBef>
                <a:spcPct val="0"/>
              </a:spcBef>
              <a:buClr>
                <a:srgbClr val="CC0000"/>
              </a:buClr>
              <a:buSzTx/>
              <a:buFont typeface="Wingdings" pitchFamily="2" charset="2"/>
              <a:buChar char="Ø"/>
            </a:pPr>
            <a:r>
              <a:rPr lang="tr-TR" sz="2200" smtClean="0">
                <a:solidFill>
                  <a:schemeClr val="tx1"/>
                </a:solidFill>
                <a:latin typeface="Arial" charset="0"/>
                <a:cs typeface="Arial" charset="0"/>
              </a:rPr>
              <a:t>Faiz Desteği </a:t>
            </a:r>
            <a:r>
              <a:rPr lang="tr-TR" sz="2200" b="1" smtClean="0">
                <a:solidFill>
                  <a:schemeClr val="tx1"/>
                </a:solidFill>
                <a:latin typeface="Arial" charset="0"/>
                <a:cs typeface="Arial" charset="0"/>
              </a:rPr>
              <a:t>(3.,4.,5. ve 6. Bölgelerde)</a:t>
            </a:r>
          </a:p>
          <a:p>
            <a:pPr marL="450850" lvl="1" indent="-271463" eaLnBrk="1" hangingPunct="1">
              <a:lnSpc>
                <a:spcPts val="3000"/>
              </a:lnSpc>
              <a:spcBef>
                <a:spcPct val="0"/>
              </a:spcBef>
              <a:buClr>
                <a:srgbClr val="CC0000"/>
              </a:buClr>
              <a:buSzTx/>
              <a:buFont typeface="Wingdings" pitchFamily="2" charset="2"/>
              <a:buChar char="Ø"/>
            </a:pPr>
            <a:r>
              <a:rPr lang="tr-TR" sz="2200" smtClean="0">
                <a:solidFill>
                  <a:schemeClr val="tx1"/>
                </a:solidFill>
                <a:latin typeface="Arial" charset="0"/>
                <a:cs typeface="Arial" charset="0"/>
              </a:rPr>
              <a:t>Yatırım Yeri Tahsisi</a:t>
            </a:r>
          </a:p>
          <a:p>
            <a:pPr marL="450850" lvl="1" indent="-271463" eaLnBrk="1" hangingPunct="1">
              <a:lnSpc>
                <a:spcPts val="3000"/>
              </a:lnSpc>
              <a:spcBef>
                <a:spcPct val="0"/>
              </a:spcBef>
              <a:buClr>
                <a:srgbClr val="CC0000"/>
              </a:buClr>
              <a:buSzTx/>
              <a:buFont typeface="Wingdings" pitchFamily="2" charset="2"/>
              <a:buChar char="Ø"/>
            </a:pPr>
            <a:r>
              <a:rPr lang="tr-TR" sz="2200" smtClean="0">
                <a:solidFill>
                  <a:schemeClr val="tx1"/>
                </a:solidFill>
                <a:latin typeface="Arial" charset="0"/>
                <a:cs typeface="Arial" charset="0"/>
              </a:rPr>
              <a:t>Sigorta Primi Desteği </a:t>
            </a:r>
            <a:r>
              <a:rPr lang="tr-TR" sz="2200" b="1" smtClean="0">
                <a:solidFill>
                  <a:schemeClr val="tx1"/>
                </a:solidFill>
                <a:latin typeface="Arial" charset="0"/>
                <a:cs typeface="Arial" charset="0"/>
              </a:rPr>
              <a:t>(6. Bölgede)</a:t>
            </a:r>
          </a:p>
          <a:p>
            <a:pPr marL="450850" lvl="1" indent="-271463" eaLnBrk="1" hangingPunct="1">
              <a:lnSpc>
                <a:spcPts val="3000"/>
              </a:lnSpc>
              <a:spcBef>
                <a:spcPct val="0"/>
              </a:spcBef>
              <a:buClr>
                <a:srgbClr val="CC0000"/>
              </a:buClr>
              <a:buSzTx/>
              <a:buFont typeface="Wingdings" pitchFamily="2" charset="2"/>
              <a:buChar char="Ø"/>
            </a:pPr>
            <a:r>
              <a:rPr lang="tr-TR" sz="2200" smtClean="0">
                <a:solidFill>
                  <a:schemeClr val="tx1"/>
                </a:solidFill>
                <a:latin typeface="Arial" charset="0"/>
                <a:cs typeface="Arial" charset="0"/>
              </a:rPr>
              <a:t>Gelir Vergisi Stopajı Desteği </a:t>
            </a:r>
            <a:r>
              <a:rPr lang="tr-TR" sz="2200" b="1" smtClean="0">
                <a:solidFill>
                  <a:schemeClr val="tx1"/>
                </a:solidFill>
                <a:latin typeface="Arial" charset="0"/>
                <a:cs typeface="Arial" charset="0"/>
              </a:rPr>
              <a:t>(6. Bölgede)</a:t>
            </a:r>
            <a:endParaRPr lang="tr-TR" sz="2200" b="1" smtClean="0">
              <a:solidFill>
                <a:schemeClr val="tx1"/>
              </a:solidFill>
              <a:latin typeface="Arial" charset="0"/>
            </a:endParaRPr>
          </a:p>
        </p:txBody>
      </p:sp>
      <p:sp>
        <p:nvSpPr>
          <p:cNvPr id="5"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3200" b="1">
                <a:solidFill>
                  <a:schemeClr val="bg1"/>
                </a:solidFill>
              </a:rPr>
              <a:t>BÖLGESEL TEŞVİK UYGULAMALARI</a:t>
            </a:r>
            <a:endParaRPr lang="en-US" sz="3200" b="1">
              <a:solidFill>
                <a:schemeClr val="bg1"/>
              </a:solidFill>
            </a:endParaRPr>
          </a:p>
        </p:txBody>
      </p:sp>
      <p:sp>
        <p:nvSpPr>
          <p:cNvPr id="38918"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38919" name="Text Box 8"/>
          <p:cNvSpPr txBox="1">
            <a:spLocks noChangeArrowheads="1"/>
          </p:cNvSpPr>
          <p:nvPr/>
        </p:nvSpPr>
        <p:spPr bwMode="auto">
          <a:xfrm>
            <a:off x="207963" y="1520825"/>
            <a:ext cx="8540750" cy="1096963"/>
          </a:xfrm>
          <a:prstGeom prst="rect">
            <a:avLst/>
          </a:prstGeom>
          <a:noFill/>
          <a:ln w="9525">
            <a:noFill/>
            <a:miter lim="800000"/>
            <a:headEnd/>
            <a:tailEnd/>
          </a:ln>
        </p:spPr>
        <p:txBody>
          <a:bodyPr>
            <a:spAutoFit/>
          </a:bodyPr>
          <a:lstStyle/>
          <a:p>
            <a:r>
              <a:rPr lang="tr-TR" sz="2200"/>
              <a:t>Bölgesel Teşvik Uygulamalarında; Karar ekinde iller itibarıyla belirlenen sektörler, asgar, kapasite veya tutarları sağlamaları halinde aşağıdaki desteklerden yararlanır.</a:t>
            </a: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rPr>
              <a:t>Teşvik Uygulama ve Yabancı Sermaye Genel Müdürlüğü</a:t>
            </a:r>
            <a:endParaRPr lang="tr-TR" sz="1500">
              <a:solidFill>
                <a:srgbClr val="D9D9D9"/>
              </a:solidFill>
              <a:effectLst>
                <a:outerShdw blurRad="38100" dist="38100" dir="2700000" algn="tl">
                  <a:srgbClr val="C0C0C0"/>
                </a:outerShdw>
              </a:effectLst>
            </a:endParaRPr>
          </a:p>
        </p:txBody>
      </p:sp>
      <p:graphicFrame>
        <p:nvGraphicFramePr>
          <p:cNvPr id="10" name="Table 9"/>
          <p:cNvGraphicFramePr>
            <a:graphicFrameLocks noGrp="1"/>
          </p:cNvGraphicFramePr>
          <p:nvPr/>
        </p:nvGraphicFramePr>
        <p:xfrm>
          <a:off x="107950" y="906463"/>
          <a:ext cx="8892480" cy="5402892"/>
        </p:xfrm>
        <a:graphic>
          <a:graphicData uri="http://schemas.openxmlformats.org/drawingml/2006/table">
            <a:tbl>
              <a:tblPr/>
              <a:tblGrid>
                <a:gridCol w="6408712"/>
                <a:gridCol w="2483768"/>
              </a:tblGrid>
              <a:tr h="219853">
                <a:tc gridSpan="2">
                  <a:txBody>
                    <a:bodyPr/>
                    <a:lstStyle/>
                    <a:p>
                      <a:pPr algn="ctr" fontAlgn="ctr"/>
                      <a:r>
                        <a:rPr lang="tr-TR" sz="900" b="0" i="0" u="none" strike="noStrike" dirty="0">
                          <a:solidFill>
                            <a:schemeClr val="bg1"/>
                          </a:solidFill>
                          <a:latin typeface="Arial"/>
                        </a:rPr>
                        <a:t> TOKAT İLİ İÇİN BÖLGESEL DESTEKLERDEN FAYDALANABİLECEK SEKTÖRLER VE ASGARİ YATIRIM TUTARLARI VEYA KAPASİTELERİ</a:t>
                      </a:r>
                    </a:p>
                  </a:txBody>
                  <a:tcPr marL="5166" marR="5166" marT="5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tr-TR"/>
                    </a:p>
                  </a:txBody>
                  <a:tcPr/>
                </a:tc>
              </a:tr>
              <a:tr h="219853">
                <a:tc>
                  <a:txBody>
                    <a:bodyPr/>
                    <a:lstStyle/>
                    <a:p>
                      <a:pPr algn="ctr" fontAlgn="ctr"/>
                      <a:r>
                        <a:rPr lang="tr-TR" sz="900" b="1" i="0" u="none" strike="noStrike" dirty="0">
                          <a:solidFill>
                            <a:schemeClr val="bg1"/>
                          </a:solidFill>
                          <a:latin typeface="Arial"/>
                        </a:rPr>
                        <a:t>Bölgesel Teşviklerden Yararlanacak Sektörler</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c>
                  <a:txBody>
                    <a:bodyPr/>
                    <a:lstStyle/>
                    <a:p>
                      <a:pPr algn="ctr" fontAlgn="ctr"/>
                      <a:r>
                        <a:rPr lang="tr-TR" sz="900" b="1" i="0" u="none" strike="noStrike" dirty="0">
                          <a:solidFill>
                            <a:schemeClr val="bg1"/>
                          </a:solidFill>
                          <a:latin typeface="Arial"/>
                        </a:rPr>
                        <a:t>Asgari Kapasite ve Yatırım Tutarları</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0000"/>
                    </a:solidFill>
                  </a:tcPr>
                </a:tc>
              </a:tr>
              <a:tr h="284440">
                <a:tc>
                  <a:txBody>
                    <a:bodyPr/>
                    <a:lstStyle/>
                    <a:p>
                      <a:pPr algn="l" fontAlgn="ctr"/>
                      <a:r>
                        <a:rPr lang="tr-TR" sz="900" b="0" i="0" u="none" strike="noStrike" dirty="0">
                          <a:latin typeface="Arial"/>
                        </a:rPr>
                        <a:t>Entegre damızlık hayvancılık yatırımları dahil olmak üzere entegre hayvancılık yatırımları (dipnot 5'te belirtilen asgari kapasite şartlarına uymayan yatırımlar hariç)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500 Bin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dirty="0">
                          <a:latin typeface="Arial"/>
                        </a:rPr>
                        <a:t>Su ürünleri yetiştiriciliği (balık yavrusu ve yumurtası üretimi dahil)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dirty="0">
                          <a:latin typeface="Arial"/>
                        </a:rPr>
                        <a:t>500 Bin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a:latin typeface="Arial"/>
                        </a:rPr>
                        <a:t>Gıda ürünleri ve içecek imalatı (dip not 6'da belirtilen yatırım konuları hariç)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354308">
                <a:tc>
                  <a:txBody>
                    <a:bodyPr/>
                    <a:lstStyle/>
                    <a:p>
                      <a:pPr algn="l" fontAlgn="ctr"/>
                      <a:r>
                        <a:rPr lang="tr-TR" sz="900" b="0" i="0" u="none" strike="noStrike" dirty="0">
                          <a:latin typeface="Arial"/>
                        </a:rPr>
                        <a:t>Tekstil ürünleri imalatı (dip not 8'de belirtilen şartları sağlamayan iplik ve dokuma yatırımları hariç)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dirty="0">
                          <a:latin typeface="Arial"/>
                        </a:rPr>
                        <a:t>Tekstilin aprelenmesi yatırımları için 10 Milyon TL, diğer yatırım konularında 1 Milyon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dirty="0">
                          <a:latin typeface="Arial"/>
                        </a:rPr>
                        <a:t>Giyim eşyası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500 Bin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dirty="0">
                          <a:latin typeface="Arial"/>
                        </a:rPr>
                        <a:t>Bavul, el çantası, saraciye, ayakkabı vb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a:latin typeface="Arial"/>
                        </a:rPr>
                        <a:t>500 Bin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dirty="0">
                          <a:latin typeface="Arial"/>
                        </a:rPr>
                        <a:t>Ağaç ve mantar ürünleri imalatı (mobilya hariç), hasır ve buna benzer örülerek yapılan maddelerin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a:latin typeface="Arial"/>
                        </a:rPr>
                        <a:t>Kağıt ve kağıt ürünleri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a:latin typeface="Arial"/>
                        </a:rPr>
                        <a:t>10 Milyon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dirty="0">
                          <a:latin typeface="Arial"/>
                        </a:rPr>
                        <a:t>İlaç/eczacılıkta ve tıpta kullanılan kimyasal ve bitkisel kaynaklı ürünlerin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284440">
                <a:tc>
                  <a:txBody>
                    <a:bodyPr/>
                    <a:lstStyle/>
                    <a:p>
                      <a:pPr algn="l" fontAlgn="ctr"/>
                      <a:r>
                        <a:rPr lang="tr-TR" sz="900" b="0" i="0" u="none" strike="noStrike" dirty="0">
                          <a:latin typeface="Arial"/>
                        </a:rPr>
                        <a:t>Metalik olmayan mineral ürünlerin imalatı (fırınlanmış kilden, kiremit, biriket, tuğla ve inşaat malzemeleri, çimento, inşaat amaçlı beton ürünleri, hazır beton, harç, çok katlı yalıtım camları hariç)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dirty="0">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dirty="0">
                          <a:latin typeface="Arial"/>
                        </a:rPr>
                        <a:t>Demir-çelik dışındaki ana metal sanayi, metal döküm sanayi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dirty="0">
                          <a:latin typeface="Arial"/>
                        </a:rPr>
                        <a:t>Metal eşya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dirty="0">
                          <a:latin typeface="Arial"/>
                        </a:rPr>
                        <a:t>Makine ve teçhizat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dirty="0">
                          <a:latin typeface="Arial"/>
                        </a:rPr>
                        <a:t>Büro, muhasebe ve bilgi işlem makineleri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dirty="0">
                          <a:latin typeface="Arial"/>
                        </a:rPr>
                        <a:t>Elektrikli makine ve cihazları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dirty="0">
                          <a:latin typeface="Arial"/>
                        </a:rPr>
                        <a:t>Radyo, televizyon, haberleşme teçhizatı ve cihazları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dirty="0">
                          <a:latin typeface="Arial"/>
                        </a:rPr>
                        <a:t>Tıbbi aletler hassas ve optik aletler imalatı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500 Bin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424031">
                <a:tc>
                  <a:txBody>
                    <a:bodyPr/>
                    <a:lstStyle/>
                    <a:p>
                      <a:pPr algn="l" fontAlgn="ctr"/>
                      <a:r>
                        <a:rPr lang="tr-TR" sz="900" b="0" i="0" u="none" strike="noStrike" dirty="0">
                          <a:latin typeface="Arial"/>
                        </a:rPr>
                        <a:t>Motorlu kara taşıtı ve yan sanayi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a:latin typeface="Arial"/>
                        </a:rPr>
                        <a:t>Motorlu kara taşıtlarında yatırım tutarı 50 Milyon TL; motorlu kara taşıtları yan sanayinde yatırım tutarı 1 Milyon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a:latin typeface="Arial"/>
                        </a:rPr>
                        <a:t>Mobilya imalatı (sadece plastikten imal edilenler hariç)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a:latin typeface="Arial"/>
                        </a:rPr>
                        <a:t>Oteller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dirty="0">
                          <a:latin typeface="Arial"/>
                        </a:rPr>
                        <a:t>3 yıldız ve üzeri</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a:latin typeface="Arial"/>
                        </a:rPr>
                        <a:t>Öğrenci yurtları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100 öğrenci</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a:latin typeface="Arial"/>
                        </a:rPr>
                        <a:t>Soğuk hava deposu hizmetleri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dirty="0">
                          <a:latin typeface="Arial"/>
                        </a:rPr>
                        <a:t>500 metrekare</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a:latin typeface="Arial"/>
                        </a:rPr>
                        <a:t>Lisanslı  depoculuk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1 Milyon TL </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a:latin typeface="Arial"/>
                        </a:rPr>
                        <a:t>Eğitim hizmetleri (okul öncesi eğitim hizmetleri dahil, yetişkinlerin eğitilmesi ve diğer eğitim faaliyetleri hariç)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dirty="0">
                          <a:latin typeface="Arial"/>
                        </a:rPr>
                        <a:t>500 Bin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284440">
                <a:tc>
                  <a:txBody>
                    <a:bodyPr/>
                    <a:lstStyle/>
                    <a:p>
                      <a:pPr algn="l" fontAlgn="ctr"/>
                      <a:r>
                        <a:rPr lang="tr-TR" sz="900" b="0" i="0" u="none" strike="noStrike">
                          <a:latin typeface="Arial"/>
                        </a:rPr>
                        <a:t>Hastane yatırımı, huzurevi                                                                                                                                                                                                                                     </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Hastane: 500 Bin TL</a:t>
                      </a:r>
                      <a:br>
                        <a:rPr lang="tr-TR" sz="900" b="0" i="0" u="none" strike="noStrike" dirty="0">
                          <a:latin typeface="Arial"/>
                        </a:rPr>
                      </a:br>
                      <a:r>
                        <a:rPr lang="tr-TR" sz="900" b="0" i="0" u="none" strike="noStrike" dirty="0">
                          <a:latin typeface="Arial"/>
                        </a:rPr>
                        <a:t>Huzurevi: 100 kişi</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a:latin typeface="Arial"/>
                        </a:rPr>
                        <a:t>Akıllı çok fonksiyonlu teknik tekstil</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tr-TR" sz="900" b="0" i="0" u="none" strike="noStrike" dirty="0">
                          <a:latin typeface="Arial"/>
                        </a:rPr>
                        <a:t>500 Bin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4849">
                <a:tc>
                  <a:txBody>
                    <a:bodyPr/>
                    <a:lstStyle/>
                    <a:p>
                      <a:pPr algn="l" fontAlgn="ctr"/>
                      <a:r>
                        <a:rPr lang="tr-TR" sz="900" b="0" i="0" u="none" strike="noStrike">
                          <a:latin typeface="Arial"/>
                        </a:rPr>
                        <a:t>Atık geri kazanım veya bertaraf tesisleri</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c>
                  <a:txBody>
                    <a:bodyPr/>
                    <a:lstStyle/>
                    <a:p>
                      <a:pPr algn="ctr" fontAlgn="ctr"/>
                      <a:r>
                        <a:rPr lang="tr-TR" sz="900" b="0" i="0" u="none" strike="noStrike" dirty="0">
                          <a:latin typeface="Arial"/>
                        </a:rPr>
                        <a:t>500 Bin TL</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lumMod val="85000"/>
                      </a:schemeClr>
                    </a:solidFill>
                  </a:tcPr>
                </a:tc>
              </a:tr>
              <a:tr h="144849">
                <a:tc>
                  <a:txBody>
                    <a:bodyPr/>
                    <a:lstStyle/>
                    <a:p>
                      <a:pPr algn="l" fontAlgn="ctr"/>
                      <a:r>
                        <a:rPr lang="tr-TR" sz="900" b="0" i="0" u="none" strike="noStrike">
                          <a:latin typeface="Arial"/>
                        </a:rPr>
                        <a:t>Seracılık</a:t>
                      </a:r>
                    </a:p>
                  </a:txBody>
                  <a:tcPr marL="5166" marR="5166" marT="5166" marB="0" anchor="ctr">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latin typeface="Arial"/>
                        </a:rPr>
                        <a:t>10 dekar</a:t>
                      </a:r>
                    </a:p>
                  </a:txBody>
                  <a:tcPr marL="5166" marR="5166" marT="5166" marB="0" anchor="ctr">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97" name="Rectangle 2"/>
          <p:cNvSpPr>
            <a:spLocks noGrp="1"/>
          </p:cNvSpPr>
          <p:nvPr>
            <p:ph type="title" idx="4294967295"/>
          </p:nvPr>
        </p:nvSpPr>
        <p:spPr>
          <a:xfrm>
            <a:off x="4932363" y="188913"/>
            <a:ext cx="4176712" cy="576262"/>
          </a:xfrm>
        </p:spPr>
        <p:txBody>
          <a:bodyPr/>
          <a:lstStyle/>
          <a:p>
            <a:pPr algn="r">
              <a:lnSpc>
                <a:spcPts val="2100"/>
              </a:lnSpc>
            </a:pPr>
            <a:r>
              <a:rPr lang="tr-TR" sz="2200" b="1" smtClean="0">
                <a:solidFill>
                  <a:schemeClr val="bg1"/>
                </a:solidFill>
              </a:rPr>
              <a:t>TOKAT - Bölgesel Teşviklerden Yararlanacak Sektörler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1 Altbilgi Yer Tutucusu"/>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graphicFrame>
        <p:nvGraphicFramePr>
          <p:cNvPr id="7" name="6 Tablo"/>
          <p:cNvGraphicFramePr>
            <a:graphicFrameLocks noGrp="1"/>
          </p:cNvGraphicFramePr>
          <p:nvPr/>
        </p:nvGraphicFramePr>
        <p:xfrm>
          <a:off x="179388" y="908050"/>
          <a:ext cx="8785225" cy="5472116"/>
        </p:xfrm>
        <a:graphic>
          <a:graphicData uri="http://schemas.openxmlformats.org/drawingml/2006/table">
            <a:tbl>
              <a:tblPr/>
              <a:tblGrid>
                <a:gridCol w="1609725"/>
                <a:gridCol w="1222375"/>
                <a:gridCol w="909637"/>
                <a:gridCol w="841375"/>
                <a:gridCol w="839788"/>
                <a:gridCol w="839787"/>
                <a:gridCol w="839788"/>
                <a:gridCol w="842962"/>
                <a:gridCol w="839788"/>
              </a:tblGrid>
              <a:tr h="390525">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3300"/>
                          </a:solidFill>
                          <a:effectLst/>
                          <a:latin typeface="Times New Roman" pitchFamily="18" charset="0"/>
                          <a:cs typeface="Times New Roman" pitchFamily="18" charset="0"/>
                        </a:rPr>
                        <a:t>BÖLGESEL TEŞVİK UYGULAMALARINDA SAĞLANAN DESTEK UNSURLARI</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a:noFill/>
                    </a:lnT>
                    <a:lnB w="19050" cap="flat" cmpd="sng" algn="ctr">
                      <a:solidFill>
                        <a:srgbClr val="0033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0038">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Destek Unsurları</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33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008000"/>
                    </a:solidFill>
                  </a:tcPr>
                </a:tc>
                <a:tc rowSpan="2" hMerge="1">
                  <a:txBody>
                    <a:bodyPr/>
                    <a:lstStyle/>
                    <a:p>
                      <a:endParaRPr lang="en-US"/>
                    </a:p>
                  </a:txBody>
                  <a:tcPr/>
                </a:tc>
                <a:tc rowSpan="2"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BÖLGELER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9050" cap="flat" cmpd="sng" algn="ctr">
                      <a:solidFill>
                        <a:srgbClr val="0033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003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III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IV</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33CC33"/>
                    </a:solidFill>
                  </a:tcPr>
                </a:tc>
              </a:tr>
              <a:tr h="3968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KDV İstisnası</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9050" cap="flat" cmpd="sng" algn="ctr">
                      <a:solidFill>
                        <a:srgbClr val="0033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Gümrük Vergisi Muafiyeti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016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4016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2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3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5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6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7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10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r>
              <a:tr h="401638">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3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5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6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7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10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12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968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Yatırım Yeri Tahsisi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Faiz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İç Kredi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3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4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7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FFCC"/>
                    </a:solidFill>
                  </a:tcPr>
                </a:tc>
              </a:tr>
              <a:tr h="533400">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Döviz / Dövize Endeksli Kredi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968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Sigorta Primi İşçi Hissesi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Gelir Vergisi Stopajı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33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33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3300"/>
                      </a:solidFill>
                      <a:prstDash val="solid"/>
                      <a:round/>
                      <a:headEnd type="none" w="med" len="med"/>
                      <a:tailEnd type="none" w="med" len="med"/>
                    </a:lnB>
                    <a:lnTlToBr>
                      <a:noFill/>
                    </a:lnTlToBr>
                    <a:lnBlToTr>
                      <a:noFill/>
                    </a:lnBlToTr>
                    <a:solidFill>
                      <a:srgbClr val="CCFFCC"/>
                    </a:solidFill>
                  </a:tcPr>
                </a:tc>
              </a:tr>
            </a:tbl>
          </a:graphicData>
        </a:graphic>
      </p:graphicFrame>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YENİ TEŞVİK SİSTEMİ</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rPr>
              <a:t>Teşvik Uygulama ve Yabancı Sermaye Genel Müdürlüğü</a:t>
            </a:r>
          </a:p>
        </p:txBody>
      </p:sp>
      <p:sp>
        <p:nvSpPr>
          <p:cNvPr id="3" name="Text Box 26"/>
          <p:cNvSpPr txBox="1">
            <a:spLocks noChangeArrowheads="1"/>
          </p:cNvSpPr>
          <p:nvPr/>
        </p:nvSpPr>
        <p:spPr bwMode="auto">
          <a:xfrm>
            <a:off x="84740" y="1777995"/>
            <a:ext cx="8966207" cy="615950"/>
          </a:xfrm>
          <a:prstGeom prst="rect">
            <a:avLst/>
          </a:prstGeom>
          <a:solidFill>
            <a:srgbClr val="C00000"/>
          </a:solidFill>
          <a:ln w="38100" cap="rnd">
            <a:noFill/>
            <a:miter lim="800000"/>
            <a:headEnd/>
            <a:tailEnd/>
          </a:ln>
          <a:effectLst>
            <a:outerShdw blurRad="190500" dist="228600" dir="2700000" algn="ctr">
              <a:srgbClr val="000000">
                <a:alpha val="30000"/>
              </a:srgbClr>
            </a:outerShdw>
          </a:effectLst>
          <a:scene3d>
            <a:camera prst="orthographicFront">
              <a:rot lat="0" lon="0" rev="0"/>
            </a:camera>
            <a:lightRig rig="sunset" dir="t"/>
          </a:scene3d>
          <a:sp3d prstMaterial="softEdge">
            <a:bevelT w="127000" h="63500"/>
          </a:sp3d>
        </p:spPr>
        <p:txBody>
          <a:bodyPr>
            <a:spAutoFit/>
          </a:bodyPr>
          <a:lstStyle/>
          <a:p>
            <a:pPr algn="ctr">
              <a:spcBef>
                <a:spcPct val="50000"/>
              </a:spcBef>
              <a:defRPr/>
            </a:pPr>
            <a:r>
              <a:rPr lang="tr-TR" sz="3400" b="1" dirty="0">
                <a:ln w="1905"/>
                <a:solidFill>
                  <a:schemeClr val="bg1"/>
                </a:solidFill>
                <a:effectLst>
                  <a:innerShdw blurRad="69850" dist="43180" dir="5400000">
                    <a:srgbClr val="000000">
                      <a:alpha val="65000"/>
                    </a:srgbClr>
                  </a:innerShdw>
                </a:effectLst>
                <a:latin typeface="+mn-lt"/>
              </a:rPr>
              <a:t>YENİ TEŞVİK SİSTEMİ</a:t>
            </a:r>
          </a:p>
        </p:txBody>
      </p:sp>
      <p:sp>
        <p:nvSpPr>
          <p:cNvPr id="4" name="Text Box 28"/>
          <p:cNvSpPr txBox="1">
            <a:spLocks noChangeArrowheads="1"/>
          </p:cNvSpPr>
          <p:nvPr/>
        </p:nvSpPr>
        <p:spPr bwMode="auto">
          <a:xfrm>
            <a:off x="3903090" y="2714620"/>
            <a:ext cx="2875130" cy="1815882"/>
          </a:xfrm>
          <a:prstGeom prst="rect">
            <a:avLst/>
          </a:prstGeom>
          <a:solidFill>
            <a:srgbClr val="953735"/>
          </a:solidFill>
          <a:ln w="381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2600" b="1">
                <a:solidFill>
                  <a:srgbClr val="FFFFFF"/>
                </a:solidFill>
              </a:rPr>
              <a:t>BÜYÜK </a:t>
            </a:r>
          </a:p>
          <a:p>
            <a:pPr algn="ctr">
              <a:defRPr/>
            </a:pPr>
            <a:r>
              <a:rPr lang="tr-TR" sz="2600" b="1">
                <a:solidFill>
                  <a:srgbClr val="FFFFFF"/>
                </a:solidFill>
              </a:rPr>
              <a:t>ÖLÇEKLİ YATIRIMLARIN TEŞVİKİ</a:t>
            </a:r>
          </a:p>
        </p:txBody>
      </p:sp>
      <p:sp>
        <p:nvSpPr>
          <p:cNvPr id="5" name="Text Box 30"/>
          <p:cNvSpPr txBox="1">
            <a:spLocks noChangeArrowheads="1"/>
          </p:cNvSpPr>
          <p:nvPr/>
        </p:nvSpPr>
        <p:spPr bwMode="auto">
          <a:xfrm>
            <a:off x="1937730" y="2908296"/>
            <a:ext cx="1769840" cy="1015662"/>
          </a:xfrm>
          <a:prstGeom prst="rect">
            <a:avLst/>
          </a:prstGeom>
          <a:solidFill>
            <a:schemeClr val="bg1">
              <a:lumMod val="75000"/>
            </a:schemeClr>
          </a:solidFill>
          <a:ln w="38100" cap="rnd">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spAutoFit/>
          </a:bodyPr>
          <a:lstStyle/>
          <a:p>
            <a:pPr algn="ctr">
              <a:defRPr/>
            </a:pPr>
            <a:r>
              <a:rPr lang="tr-TR" sz="1800" b="1">
                <a:solidFill>
                  <a:srgbClr val="FFFFFF"/>
                </a:solidFill>
              </a:rPr>
              <a:t>Bölgesel  Teşvik Uygulamaları</a:t>
            </a:r>
          </a:p>
        </p:txBody>
      </p:sp>
      <p:sp>
        <p:nvSpPr>
          <p:cNvPr id="6" name="Text Box 28"/>
          <p:cNvSpPr txBox="1">
            <a:spLocks noChangeArrowheads="1"/>
          </p:cNvSpPr>
          <p:nvPr/>
        </p:nvSpPr>
        <p:spPr bwMode="auto">
          <a:xfrm>
            <a:off x="6967014" y="2911470"/>
            <a:ext cx="2046763" cy="1015663"/>
          </a:xfrm>
          <a:prstGeom prst="rect">
            <a:avLst/>
          </a:prstGeom>
          <a:solidFill>
            <a:schemeClr val="bg1">
              <a:lumMod val="85000"/>
            </a:schemeClr>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defRPr/>
            </a:pPr>
            <a:r>
              <a:rPr lang="tr-TR" sz="1800" b="1">
                <a:solidFill>
                  <a:srgbClr val="FFFFFF"/>
                </a:solidFill>
              </a:rPr>
              <a:t>Stratejik Yatırımların Teşviki</a:t>
            </a:r>
          </a:p>
        </p:txBody>
      </p:sp>
      <p:sp>
        <p:nvSpPr>
          <p:cNvPr id="7" name="Text Box 30"/>
          <p:cNvSpPr txBox="1">
            <a:spLocks noChangeArrowheads="1"/>
          </p:cNvSpPr>
          <p:nvPr/>
        </p:nvSpPr>
        <p:spPr bwMode="auto">
          <a:xfrm>
            <a:off x="74582" y="2911470"/>
            <a:ext cx="1643074" cy="1015663"/>
          </a:xfrm>
          <a:prstGeom prst="rect">
            <a:avLst/>
          </a:prstGeom>
          <a:solidFill>
            <a:schemeClr val="bg1">
              <a:lumMod val="85000"/>
            </a:schemeClr>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1800" b="1">
                <a:solidFill>
                  <a:srgbClr val="FFFFFF"/>
                </a:solidFill>
              </a:rPr>
              <a:t>Genel </a:t>
            </a:r>
          </a:p>
          <a:p>
            <a:pPr algn="ctr">
              <a:defRPr/>
            </a:pPr>
            <a:r>
              <a:rPr lang="tr-TR" sz="1800" b="1">
                <a:solidFill>
                  <a:srgbClr val="FFFFFF"/>
                </a:solidFill>
              </a:rPr>
              <a:t>Teşvik Uygulamaları</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250825" y="1557338"/>
            <a:ext cx="8642350" cy="4608512"/>
          </a:xfrm>
        </p:spPr>
        <p:txBody>
          <a:bodyPr/>
          <a:lstStyle/>
          <a:p>
            <a:pPr marL="179388" lvl="1" indent="0" eaLnBrk="1" hangingPunct="1">
              <a:lnSpc>
                <a:spcPts val="3500"/>
              </a:lnSpc>
              <a:spcBef>
                <a:spcPct val="0"/>
              </a:spcBef>
              <a:buClr>
                <a:srgbClr val="CC0000"/>
              </a:buClr>
              <a:buSzTx/>
              <a:buFont typeface="Wingdings" pitchFamily="2" charset="2"/>
              <a:buNone/>
            </a:pPr>
            <a:r>
              <a:rPr lang="tr-TR" sz="2400" smtClean="0">
                <a:solidFill>
                  <a:schemeClr val="tx1"/>
                </a:solidFill>
                <a:latin typeface="Arial" charset="0"/>
                <a:cs typeface="Arial" charset="0"/>
              </a:rPr>
              <a:t>Teknoloji ve Ar- Ge kapasitesini artıracak, uluslararası alanda rekabet üstünlüğü sağlayacak yatırımların desteklenmesini hedefler.</a:t>
            </a:r>
          </a:p>
          <a:p>
            <a:pPr marL="179388" lvl="1" indent="0" eaLnBrk="1" hangingPunct="1">
              <a:lnSpc>
                <a:spcPts val="4500"/>
              </a:lnSpc>
              <a:spcBef>
                <a:spcPct val="0"/>
              </a:spcBef>
              <a:buClr>
                <a:srgbClr val="CC0000"/>
              </a:buClr>
              <a:buSzTx/>
              <a:buFont typeface="Wingdings" pitchFamily="2" charset="2"/>
              <a:buNone/>
            </a:pPr>
            <a:r>
              <a:rPr lang="tr-TR" sz="2400" b="1" u="sng" smtClean="0">
                <a:solidFill>
                  <a:srgbClr val="CC0000"/>
                </a:solidFill>
                <a:latin typeface="Arial" charset="0"/>
                <a:cs typeface="Arial" charset="0"/>
              </a:rPr>
              <a:t>DESTEK UNSURLARI</a:t>
            </a:r>
          </a:p>
          <a:p>
            <a:pPr marL="179388" lvl="1" indent="0" eaLnBrk="1" hangingPunct="1">
              <a:lnSpc>
                <a:spcPts val="3000"/>
              </a:lnSpc>
              <a:spcBef>
                <a:spcPct val="0"/>
              </a:spcBef>
              <a:buClr>
                <a:srgbClr val="CC0000"/>
              </a:buClr>
              <a:buSzTx/>
              <a:buFont typeface="Wingdings" pitchFamily="2" charset="2"/>
              <a:buChar char="Ø"/>
            </a:pPr>
            <a:r>
              <a:rPr lang="tr-TR" sz="2400" smtClean="0">
                <a:solidFill>
                  <a:schemeClr val="tx1"/>
                </a:solidFill>
                <a:latin typeface="Arial" charset="0"/>
                <a:cs typeface="Arial" charset="0"/>
              </a:rPr>
              <a:t>KDV İstisnası</a:t>
            </a:r>
          </a:p>
          <a:p>
            <a:pPr marL="179388" lvl="1" indent="0" eaLnBrk="1" hangingPunct="1">
              <a:lnSpc>
                <a:spcPts val="3000"/>
              </a:lnSpc>
              <a:spcBef>
                <a:spcPct val="0"/>
              </a:spcBef>
              <a:buClr>
                <a:srgbClr val="CC0000"/>
              </a:buClr>
              <a:buSzTx/>
              <a:buFont typeface="Wingdings" pitchFamily="2" charset="2"/>
              <a:buChar char="Ø"/>
            </a:pPr>
            <a:r>
              <a:rPr lang="tr-TR" sz="2400" smtClean="0">
                <a:solidFill>
                  <a:schemeClr val="tx1"/>
                </a:solidFill>
                <a:latin typeface="Arial" charset="0"/>
                <a:cs typeface="Arial" charset="0"/>
              </a:rPr>
              <a:t>Gümrük Vergisi Muafiyeti</a:t>
            </a:r>
          </a:p>
          <a:p>
            <a:pPr marL="179388" lvl="1" indent="0" eaLnBrk="1" hangingPunct="1">
              <a:lnSpc>
                <a:spcPts val="3000"/>
              </a:lnSpc>
              <a:spcBef>
                <a:spcPct val="0"/>
              </a:spcBef>
              <a:buClr>
                <a:srgbClr val="CC0000"/>
              </a:buClr>
              <a:buSzTx/>
              <a:buFont typeface="Wingdings" pitchFamily="2" charset="2"/>
              <a:buChar char="Ø"/>
            </a:pPr>
            <a:r>
              <a:rPr lang="tr-TR" sz="2400" smtClean="0">
                <a:solidFill>
                  <a:schemeClr val="tx1"/>
                </a:solidFill>
                <a:latin typeface="Arial" charset="0"/>
                <a:cs typeface="Arial" charset="0"/>
              </a:rPr>
              <a:t>Vergi İndirimi</a:t>
            </a:r>
          </a:p>
          <a:p>
            <a:pPr marL="179388" lvl="1" indent="0" eaLnBrk="1" hangingPunct="1">
              <a:lnSpc>
                <a:spcPts val="3000"/>
              </a:lnSpc>
              <a:spcBef>
                <a:spcPct val="0"/>
              </a:spcBef>
              <a:buClr>
                <a:srgbClr val="CC0000"/>
              </a:buClr>
              <a:buSzTx/>
              <a:buFont typeface="Wingdings" pitchFamily="2" charset="2"/>
              <a:buChar char="Ø"/>
            </a:pPr>
            <a:r>
              <a:rPr lang="tr-TR" sz="2400" smtClean="0">
                <a:solidFill>
                  <a:schemeClr val="tx1"/>
                </a:solidFill>
                <a:latin typeface="Arial" charset="0"/>
                <a:cs typeface="Arial" charset="0"/>
              </a:rPr>
              <a:t>Sigorta Primi İşveren Hissesi Desteği</a:t>
            </a:r>
          </a:p>
          <a:p>
            <a:pPr marL="179388" lvl="1" indent="0" eaLnBrk="1" hangingPunct="1">
              <a:lnSpc>
                <a:spcPts val="3000"/>
              </a:lnSpc>
              <a:spcBef>
                <a:spcPct val="0"/>
              </a:spcBef>
              <a:buClr>
                <a:srgbClr val="CC0000"/>
              </a:buClr>
              <a:buSzTx/>
              <a:buFont typeface="Wingdings" pitchFamily="2" charset="2"/>
              <a:buChar char="Ø"/>
            </a:pPr>
            <a:r>
              <a:rPr lang="tr-TR" sz="2400" smtClean="0">
                <a:solidFill>
                  <a:schemeClr val="tx1"/>
                </a:solidFill>
                <a:latin typeface="Arial" charset="0"/>
                <a:cs typeface="Arial" charset="0"/>
              </a:rPr>
              <a:t>Yatırım Yeri Tahsisi</a:t>
            </a:r>
          </a:p>
          <a:p>
            <a:pPr marL="179388" lvl="1" indent="0" eaLnBrk="1" hangingPunct="1">
              <a:lnSpc>
                <a:spcPts val="3000"/>
              </a:lnSpc>
              <a:spcBef>
                <a:spcPct val="0"/>
              </a:spcBef>
              <a:buClr>
                <a:srgbClr val="CC0000"/>
              </a:buClr>
              <a:buSzTx/>
              <a:buFont typeface="Wingdings" pitchFamily="2" charset="2"/>
              <a:buChar char="Ø"/>
            </a:pPr>
            <a:r>
              <a:rPr lang="tr-TR" sz="2400" smtClean="0">
                <a:solidFill>
                  <a:schemeClr val="tx1"/>
                </a:solidFill>
                <a:latin typeface="Arial" charset="0"/>
                <a:cs typeface="Arial" charset="0"/>
              </a:rPr>
              <a:t>Sigorta Primi Desteği </a:t>
            </a:r>
            <a:r>
              <a:rPr lang="tr-TR" sz="2400" b="1" smtClean="0">
                <a:solidFill>
                  <a:schemeClr val="tx1"/>
                </a:solidFill>
                <a:latin typeface="Arial" charset="0"/>
                <a:cs typeface="Arial" charset="0"/>
              </a:rPr>
              <a:t>(6. Bölgede)</a:t>
            </a:r>
          </a:p>
          <a:p>
            <a:pPr marL="179388" lvl="1" indent="0" eaLnBrk="1" hangingPunct="1">
              <a:lnSpc>
                <a:spcPts val="3000"/>
              </a:lnSpc>
              <a:spcBef>
                <a:spcPct val="0"/>
              </a:spcBef>
              <a:buClr>
                <a:srgbClr val="CC0000"/>
              </a:buClr>
              <a:buSzTx/>
              <a:buFont typeface="Wingdings" pitchFamily="2" charset="2"/>
              <a:buChar char="Ø"/>
            </a:pPr>
            <a:r>
              <a:rPr lang="tr-TR" sz="2400" smtClean="0">
                <a:solidFill>
                  <a:schemeClr val="tx1"/>
                </a:solidFill>
                <a:latin typeface="Arial" charset="0"/>
                <a:cs typeface="Arial" charset="0"/>
              </a:rPr>
              <a:t>Gelir Vergisi Stopajı Desteği </a:t>
            </a:r>
            <a:r>
              <a:rPr lang="tr-TR" sz="2400" b="1" smtClean="0">
                <a:solidFill>
                  <a:schemeClr val="tx1"/>
                </a:solidFill>
                <a:latin typeface="Arial" charset="0"/>
                <a:cs typeface="Arial" charset="0"/>
              </a:rPr>
              <a:t>(6. Bölgede)</a:t>
            </a:r>
          </a:p>
        </p:txBody>
      </p:sp>
      <p:sp>
        <p:nvSpPr>
          <p:cNvPr id="5"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3200" b="1">
                <a:solidFill>
                  <a:schemeClr val="bg1"/>
                </a:solidFill>
              </a:rPr>
              <a:t>BÜYÜK ÖLÇEKLİ YATIRIMLARIN TEŞVİKİ</a:t>
            </a:r>
            <a:endParaRPr lang="en-US" sz="3200" b="1">
              <a:solidFill>
                <a:schemeClr val="bg1"/>
              </a:solidFill>
            </a:endParaRPr>
          </a:p>
        </p:txBody>
      </p:sp>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41991"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YENİ TEŞVİK SİSTEMİ</a:t>
            </a:r>
          </a:p>
        </p:txBody>
      </p:sp>
      <p:graphicFrame>
        <p:nvGraphicFramePr>
          <p:cNvPr id="129279" name="Group 255"/>
          <p:cNvGraphicFramePr>
            <a:graphicFrameLocks noGrp="1"/>
          </p:cNvGraphicFramePr>
          <p:nvPr/>
        </p:nvGraphicFramePr>
        <p:xfrm>
          <a:off x="179388" y="1412875"/>
          <a:ext cx="8785225" cy="5040313"/>
        </p:xfrm>
        <a:graphic>
          <a:graphicData uri="http://schemas.openxmlformats.org/drawingml/2006/table">
            <a:tbl>
              <a:tblPr/>
              <a:tblGrid>
                <a:gridCol w="576262"/>
                <a:gridCol w="6048375"/>
                <a:gridCol w="2160588"/>
              </a:tblGrid>
              <a:tr h="641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Sıra No</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000080"/>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Yatırım Konuları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Asgari Sabit Yatırım Tutarları (Milyon TL)</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solidFill>
                      <a:srgbClr val="000080"/>
                    </a:solidFill>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Rafine Edilmiş Petrol Ürünleri İmalatı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Kimyasal Madde ve Ürünlerin İmalatı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Liman ve Liman Hizmetleri Yatırımları </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a:noFill/>
                    </a:lnB>
                    <a:lnTlToBr>
                      <a:noFill/>
                    </a:lnTlToBr>
                    <a:lnBlToTr>
                      <a:noFill/>
                    </a:lnBlToTr>
                    <a:solidFill>
                      <a:srgbClr val="CCECFF"/>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Motorlu Kara Taşıtlarının İmalatı Yatırımları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a:noFill/>
                    </a:lnB>
                    <a:lnTlToBr>
                      <a:noFill/>
                    </a:lnTlToBr>
                    <a:lnBlToTr>
                      <a:noFill/>
                    </a:lnBlToTr>
                    <a:solidFill>
                      <a:srgbClr val="CCECFF"/>
                    </a:solidFill>
                  </a:tcPr>
                </a:tc>
                <a:tc>
                  <a:txBody>
                    <a:bodyPr/>
                    <a:lstStyle/>
                    <a:p>
                      <a:pPr marL="0" marR="0" lvl="0" indent="0" algn="l" defTabSz="914400" rtl="0" eaLnBrk="0" fontAlgn="base" latinLnBrk="0" hangingPunct="0">
                        <a:lnSpc>
                          <a:spcPct val="90000"/>
                        </a:lnSpc>
                        <a:spcBef>
                          <a:spcPct val="0"/>
                        </a:spcBef>
                        <a:spcAft>
                          <a:spcPct val="0"/>
                        </a:spcAft>
                        <a:buClr>
                          <a:srgbClr val="FF0000"/>
                        </a:buClr>
                        <a:buSzPct val="75000"/>
                        <a:buFont typeface="Wingdings" pitchFamily="2" charset="2"/>
                        <a:buNone/>
                        <a:tabLst/>
                      </a:pPr>
                      <a:endParaRPr kumimoji="0" lang="en-US" sz="1600" b="1" i="0" u="none" strike="noStrike" cap="none" normalizeH="0" baseline="0" smtClean="0">
                        <a:ln>
                          <a:noFill/>
                        </a:ln>
                        <a:solidFill>
                          <a:schemeClr val="accent2"/>
                        </a:solidFill>
                        <a:effectLst/>
                        <a:latin typeface="Times New Roman" pitchFamily="18" charset="0"/>
                        <a:cs typeface="Arial" charset="0"/>
                      </a:endParaRPr>
                    </a:p>
                  </a:txBody>
                  <a:tcPr marL="90000" marR="90000" marT="0" marB="0" anchor="ctr" horzOverflow="overflow">
                    <a:lnL w="12700" cap="flat" cmpd="sng" algn="ctr">
                      <a:solidFill>
                        <a:srgbClr val="00000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a:noFill/>
                    </a:lnB>
                    <a:lnTlToBr>
                      <a:noFill/>
                    </a:lnTlToBr>
                    <a:lnBlToTr>
                      <a:noFill/>
                    </a:lnBlToTr>
                    <a:solidFill>
                      <a:srgbClr val="CCECFF"/>
                    </a:solidFill>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4-a</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ECFF"/>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Motorlu Kara Taşıtları Ana Sanayi Yatırımları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ECF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00"/>
                      </a:solidFill>
                      <a:prstDash val="solid"/>
                      <a:round/>
                      <a:headEnd type="none" w="med" len="med"/>
                      <a:tailEnd type="none" w="med" len="med"/>
                    </a:lnL>
                    <a:lnR w="25400" cap="flat" cmpd="sng" algn="ctr">
                      <a:solidFill>
                        <a:srgbClr val="000080"/>
                      </a:solidFill>
                      <a:prstDash val="solid"/>
                      <a:round/>
                      <a:headEnd type="none" w="med" len="med"/>
                      <a:tailEnd type="none" w="med" len="med"/>
                    </a:lnR>
                    <a:lnT>
                      <a:noFill/>
                    </a:lnT>
                    <a:lnB>
                      <a:noFill/>
                    </a:lnB>
                    <a:lnTlToBr>
                      <a:noFill/>
                    </a:lnTlToBr>
                    <a:lnBlToTr>
                      <a:noFill/>
                    </a:lnBlToTr>
                    <a:solidFill>
                      <a:srgbClr val="CCECFF"/>
                    </a:solidFill>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4-b</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Motorlu Kara Taşıtları Yan Sanayi Yatırımları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00"/>
                      </a:solidFill>
                      <a:prstDash val="solid"/>
                      <a:round/>
                      <a:headEnd type="none" w="med" len="med"/>
                      <a:tailEnd type="none" w="med" len="med"/>
                    </a:lnL>
                    <a:lnR w="254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r>
              <a:tr h="488950">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Demiryolu ve Tramvay Lokomotifleri ve/veya Vagon İmalatı Yatırımları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rowSpan="8">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600" b="1"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Transit Boru Hattıyla Taşımacılık Hizmetleri Yatırımları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vMerge="1">
                  <a:txBody>
                    <a:bodyPr/>
                    <a:lstStyle/>
                    <a:p>
                      <a:endParaRPr lang="tr-TR"/>
                    </a:p>
                  </a:txBody>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Elektronik Sanayi Yatırımları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vMerge="1">
                  <a:txBody>
                    <a:bodyPr/>
                    <a:lstStyle/>
                    <a:p>
                      <a:endParaRPr lang="tr-TR"/>
                    </a:p>
                  </a:txBody>
                  <a:tcPr/>
                </a:tc>
              </a:tr>
              <a:tr h="242888">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Tıbbi Alet, Hassas ve Optik Aletler İmalatı Yatırımları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vMerge="1">
                  <a:txBody>
                    <a:bodyPr/>
                    <a:lstStyle/>
                    <a:p>
                      <a:endParaRPr lang="tr-TR"/>
                    </a:p>
                  </a:txBody>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İlaç Üretimi Yatırımları </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vMerge="1">
                  <a:txBody>
                    <a:bodyPr/>
                    <a:lstStyle/>
                    <a:p>
                      <a:endParaRPr lang="tr-TR"/>
                    </a:p>
                  </a:txBody>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Hava ve Uzay Taşıtları ve/veya Parçaları İmalatı Yatırımları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ECFF"/>
                    </a:solidFill>
                  </a:tcPr>
                </a:tc>
                <a:tc vMerge="1">
                  <a:txBody>
                    <a:bodyPr/>
                    <a:lstStyle/>
                    <a:p>
                      <a:endParaRPr lang="tr-TR"/>
                    </a:p>
                  </a:txBody>
                  <a:tcPr/>
                </a:tc>
              </a:tr>
              <a:tr h="24447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Makine (Elektrikli Makine ve Cihazlar Dahil) İmalatı Yatırımları</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vMerge="1">
                  <a:txBody>
                    <a:bodyPr/>
                    <a:lstStyle/>
                    <a:p>
                      <a:endParaRPr lang="tr-TR"/>
                    </a:p>
                  </a:txBody>
                  <a:tcPr/>
                </a:tc>
              </a:tr>
              <a:tr h="977900">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254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Metal Üretimine Yönelik Yatırımlar:</a:t>
                      </a:r>
                      <a:br>
                        <a:rPr kumimoji="0" lang="tr-TR" sz="1600" b="0" i="0" u="none" strike="noStrike" cap="none" normalizeH="0" baseline="0" smtClean="0">
                          <a:ln>
                            <a:noFill/>
                          </a:ln>
                          <a:solidFill>
                            <a:schemeClr val="tx1"/>
                          </a:solidFill>
                          <a:effectLst/>
                          <a:latin typeface="Times New Roman" pitchFamily="18" charset="0"/>
                          <a:cs typeface="Times New Roman" pitchFamily="18" charset="0"/>
                        </a:rPr>
                      </a:b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Maden Kanununda belirtilen IV/c grubu metalik madenlerin cevher ve/veya konsantresinden nihai metal üretimine yönelik yatırımlar (bu tesislere entegre madencilik yatırımları dahil)</a:t>
                      </a:r>
                      <a:endParaRPr kumimoji="0" lang="tr-TR" sz="1600" b="0" i="0" u="none" strike="noStrike" cap="none" normalizeH="0" baseline="0" smtClean="0">
                        <a:ln>
                          <a:noFill/>
                        </a:ln>
                        <a:solidFill>
                          <a:schemeClr val="tx1"/>
                        </a:solidFill>
                        <a:effectLst/>
                        <a:latin typeface="Times New Roman" pitchFamily="18" charset="0"/>
                        <a:cs typeface="Arial" charset="0"/>
                      </a:endParaRPr>
                    </a:p>
                  </a:txBody>
                  <a:tcPr marL="90000" marR="90000" marT="0" marB="0"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solidFill>
                      <a:srgbClr val="CCECFF"/>
                    </a:solidFill>
                  </a:tcPr>
                </a:tc>
                <a:tc vMerge="1">
                  <a:txBody>
                    <a:bodyPr/>
                    <a:lstStyle/>
                    <a:p>
                      <a:endParaRPr lang="tr-TR"/>
                    </a:p>
                  </a:txBody>
                  <a:tcPr/>
                </a:tc>
              </a:tr>
            </a:tbl>
          </a:graphicData>
        </a:graphic>
      </p:graphicFrame>
      <p:sp>
        <p:nvSpPr>
          <p:cNvPr id="43073" name="Rectangle 256"/>
          <p:cNvSpPr>
            <a:spLocks noChangeArrowheads="1"/>
          </p:cNvSpPr>
          <p:nvPr/>
        </p:nvSpPr>
        <p:spPr bwMode="auto">
          <a:xfrm>
            <a:off x="0" y="908050"/>
            <a:ext cx="9144000" cy="457200"/>
          </a:xfrm>
          <a:prstGeom prst="rect">
            <a:avLst/>
          </a:prstGeom>
          <a:noFill/>
          <a:ln w="9525">
            <a:noFill/>
            <a:miter lim="800000"/>
            <a:headEnd/>
            <a:tailEnd/>
          </a:ln>
        </p:spPr>
        <p:txBody>
          <a:bodyPr anchor="ctr">
            <a:spAutoFit/>
          </a:bodyPr>
          <a:lstStyle/>
          <a:p>
            <a:pPr algn="ctr" eaLnBrk="0" hangingPunct="0"/>
            <a:r>
              <a:rPr lang="tr-TR" b="1">
                <a:solidFill>
                  <a:srgbClr val="003399"/>
                </a:solidFill>
              </a:rPr>
              <a:t>BÜYÜK ÖLÇEKLİ YATIRIMLAR</a:t>
            </a:r>
            <a:r>
              <a:rPr lang="tr-TR">
                <a:solidFill>
                  <a:srgbClr val="003399"/>
                </a:solidFill>
              </a:rPr>
              <a:t> </a:t>
            </a:r>
          </a:p>
        </p:txBody>
      </p:sp>
      <p:sp>
        <p:nvSpPr>
          <p:cNvPr id="43074"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1 Altbilgi Yer Tutucusu"/>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graphicFrame>
        <p:nvGraphicFramePr>
          <p:cNvPr id="5" name="4 Tablo"/>
          <p:cNvGraphicFramePr>
            <a:graphicFrameLocks noGrp="1"/>
          </p:cNvGraphicFramePr>
          <p:nvPr/>
        </p:nvGraphicFramePr>
        <p:xfrm>
          <a:off x="179388" y="908050"/>
          <a:ext cx="8785225" cy="5402266"/>
        </p:xfrm>
        <a:graphic>
          <a:graphicData uri="http://schemas.openxmlformats.org/drawingml/2006/table">
            <a:tbl>
              <a:tblPr/>
              <a:tblGrid>
                <a:gridCol w="1609725"/>
                <a:gridCol w="1222375"/>
                <a:gridCol w="909637"/>
                <a:gridCol w="841375"/>
                <a:gridCol w="839788"/>
                <a:gridCol w="839787"/>
                <a:gridCol w="839788"/>
                <a:gridCol w="842962"/>
                <a:gridCol w="839788"/>
              </a:tblGrid>
              <a:tr h="460375">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333399"/>
                          </a:solidFill>
                          <a:effectLst/>
                          <a:latin typeface="Times New Roman" pitchFamily="18" charset="0"/>
                          <a:cs typeface="Times New Roman" pitchFamily="18" charset="0"/>
                        </a:rPr>
                        <a:t>BÜYÜK ÖLÇEKLİ YATIRIMLAR İÇİN SAĞLANAN DESTEK UNSURLARI</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a:noFill/>
                    </a:lnT>
                    <a:lnB w="19050" cap="flat" cmpd="sng" algn="ctr">
                      <a:solidFill>
                        <a:srgbClr val="000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013">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Destek Unsurları</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rowSpan="2" hMerge="1">
                  <a:txBody>
                    <a:bodyPr/>
                    <a:lstStyle/>
                    <a:p>
                      <a:endParaRPr lang="en-US"/>
                    </a:p>
                  </a:txBody>
                  <a:tcPr/>
                </a:tc>
                <a:tc rowSpan="2"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Times New Roman" pitchFamily="18" charset="0"/>
                          <a:cs typeface="Times New Roman" pitchFamily="18" charset="0"/>
                        </a:rPr>
                        <a:t>BÖLGELER</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000080"/>
                      </a:solidFill>
                      <a:prstDash val="solid"/>
                      <a:round/>
                      <a:headEnd type="none" w="med" len="med"/>
                      <a:tailEnd type="none" w="med" len="med"/>
                    </a:lnR>
                    <a:lnT w="19050" cap="flat" cmpd="sng" algn="ctr">
                      <a:solidFill>
                        <a:srgbClr val="00008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III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IV</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4683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KDV İstisnası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Gümrük Vergisi Muafiyeti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4730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4730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65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3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6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7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CCECFF"/>
                    </a:solidFill>
                  </a:tcPr>
                </a:tc>
              </a:tr>
              <a:tr h="473075">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3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6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7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12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4683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Yatırım Yeri Tahsisi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Sigorta Primi İşçi Hissesi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4683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Gelir Vergisi Stopajı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80"/>
                      </a:solidFill>
                      <a:prstDash val="solid"/>
                      <a:round/>
                      <a:headEnd type="none" w="med" len="med"/>
                      <a:tailEnd type="none" w="med" len="med"/>
                    </a:lnB>
                    <a:lnTlToBr>
                      <a:noFill/>
                    </a:lnTlToBr>
                    <a:lnBlToTr>
                      <a:noFill/>
                    </a:lnBlToTr>
                    <a:noFill/>
                  </a:tcPr>
                </a:tc>
              </a:tr>
            </a:tbl>
          </a:graphicData>
        </a:graphic>
      </p:graphicFrame>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YENİ TEŞVİK SİSTEMİ</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4294967295"/>
          </p:nvPr>
        </p:nvSpPr>
        <p:spPr>
          <a:xfrm>
            <a:off x="179388" y="981075"/>
            <a:ext cx="8589962" cy="5327650"/>
          </a:xfrm>
        </p:spPr>
        <p:txBody>
          <a:bodyPr/>
          <a:lstStyle/>
          <a:p>
            <a:pPr marL="444500" indent="-444500" algn="just">
              <a:lnSpc>
                <a:spcPct val="160000"/>
              </a:lnSpc>
              <a:buClr>
                <a:srgbClr val="CC0000"/>
              </a:buClr>
              <a:buSzTx/>
              <a:buFont typeface="Wingdings" pitchFamily="2" charset="2"/>
              <a:buChar char="Ø"/>
            </a:pPr>
            <a:r>
              <a:rPr lang="tr-TR" sz="2400" smtClean="0">
                <a:solidFill>
                  <a:schemeClr val="tx1"/>
                </a:solidFill>
                <a:latin typeface="Arial" charset="0"/>
                <a:cs typeface="Arial" charset="0"/>
              </a:rPr>
              <a:t>Ülkemizde, 1913 yılından beri sistemli bir şekilde uygulanan teşvik tedbirleri, ekonomik gelişmelere paralel olarak büyük değişikliklere uğramıştır. Bu dönem içinde ekonomik, sosyal ve siyasi yönde yaşanan değişimlerin kamu politikalarını büyük ölçüde etkilemesi sonucunda, teşvik uygulamaları hem içerik hem de şekil olarak büyük değişime uğramıştır.</a:t>
            </a:r>
            <a:r>
              <a:rPr lang="en-GB" sz="2400" smtClean="0">
                <a:solidFill>
                  <a:schemeClr val="tx1"/>
                </a:solidFill>
                <a:latin typeface="Arial" charset="0"/>
                <a:cs typeface="Arial" charset="0"/>
              </a:rPr>
              <a:t>		</a:t>
            </a:r>
          </a:p>
          <a:p>
            <a:pPr marL="444500" indent="-444500" algn="just">
              <a:lnSpc>
                <a:spcPct val="160000"/>
              </a:lnSpc>
              <a:buFont typeface="Wingdings" pitchFamily="2" charset="2"/>
              <a:buNone/>
            </a:pPr>
            <a:endParaRPr lang="en-GB" sz="2400" smtClean="0">
              <a:solidFill>
                <a:schemeClr val="tx1"/>
              </a:solidFill>
              <a:latin typeface="Arial" charset="0"/>
              <a:cs typeface="Arial" charset="0"/>
            </a:endParaRPr>
          </a:p>
        </p:txBody>
      </p:sp>
      <p:sp>
        <p:nvSpPr>
          <p:cNvPr id="6" name="Rectangle 2"/>
          <p:cNvSpPr>
            <a:spLocks/>
          </p:cNvSpPr>
          <p:nvPr/>
        </p:nvSpPr>
        <p:spPr bwMode="auto">
          <a:xfrm>
            <a:off x="4859338" y="188913"/>
            <a:ext cx="4284662" cy="503237"/>
          </a:xfrm>
          <a:prstGeom prst="rect">
            <a:avLst/>
          </a:prstGeom>
          <a:noFill/>
          <a:ln w="9525">
            <a:noFill/>
            <a:miter lim="800000"/>
            <a:headEnd/>
            <a:tailEnd/>
          </a:ln>
        </p:spPr>
        <p:txBody>
          <a:bodyPr anchor="ctr"/>
          <a:lstStyle/>
          <a:p>
            <a:pPr algn="r">
              <a:defRPr/>
            </a:pPr>
            <a:r>
              <a:rPr lang="tr-TR" sz="1800" b="1" u="sng">
                <a:solidFill>
                  <a:schemeClr val="bg1"/>
                </a:solidFill>
                <a:effectLst>
                  <a:outerShdw blurRad="38100" dist="38100" dir="2700000" algn="tl">
                    <a:srgbClr val="C0C0C0"/>
                  </a:outerShdw>
                </a:effectLst>
              </a:rPr>
              <a:t> GENEL BİLGİLER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rPr>
              <a:t>Teşvik Uygulama ve Yabancı Sermaye Genel Müdürlüğü</a:t>
            </a:r>
          </a:p>
        </p:txBody>
      </p:sp>
      <p:sp>
        <p:nvSpPr>
          <p:cNvPr id="3" name="Text Box 26"/>
          <p:cNvSpPr txBox="1">
            <a:spLocks noChangeArrowheads="1"/>
          </p:cNvSpPr>
          <p:nvPr/>
        </p:nvSpPr>
        <p:spPr bwMode="auto">
          <a:xfrm>
            <a:off x="13874" y="1760532"/>
            <a:ext cx="9069215" cy="615951"/>
          </a:xfrm>
          <a:prstGeom prst="rect">
            <a:avLst/>
          </a:prstGeom>
          <a:solidFill>
            <a:srgbClr val="C00000"/>
          </a:solidFill>
          <a:ln w="38100" cap="rnd">
            <a:noFill/>
            <a:miter lim="800000"/>
            <a:headEnd/>
            <a:tailEnd/>
          </a:ln>
          <a:effectLst>
            <a:outerShdw blurRad="190500" dist="228600" dir="2700000" algn="ctr">
              <a:srgbClr val="000000">
                <a:alpha val="30000"/>
              </a:srgbClr>
            </a:outerShdw>
          </a:effectLst>
          <a:scene3d>
            <a:camera prst="orthographicFront">
              <a:rot lat="0" lon="0" rev="0"/>
            </a:camera>
            <a:lightRig rig="sunset" dir="t"/>
          </a:scene3d>
          <a:sp3d prstMaterial="softEdge">
            <a:bevelT w="127000" h="63500"/>
          </a:sp3d>
        </p:spPr>
        <p:txBody>
          <a:bodyPr>
            <a:spAutoFit/>
          </a:bodyPr>
          <a:lstStyle/>
          <a:p>
            <a:pPr algn="ctr">
              <a:spcBef>
                <a:spcPct val="50000"/>
              </a:spcBef>
              <a:defRPr/>
            </a:pPr>
            <a:r>
              <a:rPr lang="tr-TR" sz="3400" b="1" dirty="0">
                <a:ln w="1905"/>
                <a:solidFill>
                  <a:schemeClr val="bg1"/>
                </a:solidFill>
                <a:effectLst>
                  <a:innerShdw blurRad="69850" dist="43180" dir="5400000">
                    <a:srgbClr val="000000">
                      <a:alpha val="65000"/>
                    </a:srgbClr>
                  </a:innerShdw>
                </a:effectLst>
                <a:latin typeface="+mn-lt"/>
              </a:rPr>
              <a:t>YENİ TEŞVİK SİSTEMİ</a:t>
            </a:r>
          </a:p>
        </p:txBody>
      </p:sp>
      <p:sp>
        <p:nvSpPr>
          <p:cNvPr id="4" name="Text Box 28"/>
          <p:cNvSpPr txBox="1">
            <a:spLocks noChangeArrowheads="1"/>
          </p:cNvSpPr>
          <p:nvPr/>
        </p:nvSpPr>
        <p:spPr bwMode="auto">
          <a:xfrm>
            <a:off x="3959849" y="2847544"/>
            <a:ext cx="1891376" cy="1045516"/>
          </a:xfrm>
          <a:prstGeom prst="rect">
            <a:avLst/>
          </a:prstGeom>
          <a:solidFill>
            <a:schemeClr val="bg1">
              <a:lumMod val="75000"/>
            </a:schemeClr>
          </a:solidFill>
          <a:ln w="381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1800" b="1">
                <a:solidFill>
                  <a:srgbClr val="FFFFFF"/>
                </a:solidFill>
              </a:rPr>
              <a:t>Büyük Ölçekli Yatırımların Teşviki</a:t>
            </a:r>
          </a:p>
        </p:txBody>
      </p:sp>
      <p:sp>
        <p:nvSpPr>
          <p:cNvPr id="5" name="Text Box 30"/>
          <p:cNvSpPr txBox="1">
            <a:spLocks noChangeArrowheads="1"/>
          </p:cNvSpPr>
          <p:nvPr/>
        </p:nvSpPr>
        <p:spPr bwMode="auto">
          <a:xfrm>
            <a:off x="2007506" y="2831254"/>
            <a:ext cx="1713770" cy="1051222"/>
          </a:xfrm>
          <a:prstGeom prst="rect">
            <a:avLst/>
          </a:prstGeom>
          <a:solidFill>
            <a:schemeClr val="bg1">
              <a:lumMod val="75000"/>
            </a:schemeClr>
          </a:solidFill>
          <a:ln w="38100" cap="rnd">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spAutoFit/>
          </a:bodyPr>
          <a:lstStyle/>
          <a:p>
            <a:pPr algn="ctr">
              <a:defRPr/>
            </a:pPr>
            <a:r>
              <a:rPr lang="tr-TR" sz="1800" b="1">
                <a:solidFill>
                  <a:srgbClr val="FFFFFF"/>
                </a:solidFill>
              </a:rPr>
              <a:t>Bölgesel  Teşvik Uygulamaları</a:t>
            </a:r>
          </a:p>
        </p:txBody>
      </p:sp>
      <p:sp>
        <p:nvSpPr>
          <p:cNvPr id="6" name="Text Box 28"/>
          <p:cNvSpPr txBox="1">
            <a:spLocks noChangeArrowheads="1"/>
          </p:cNvSpPr>
          <p:nvPr/>
        </p:nvSpPr>
        <p:spPr bwMode="auto">
          <a:xfrm>
            <a:off x="6076111" y="2714620"/>
            <a:ext cx="2923675" cy="1384995"/>
          </a:xfrm>
          <a:prstGeom prst="rect">
            <a:avLst/>
          </a:prstGeom>
          <a:solidFill>
            <a:srgbClr val="660066"/>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defRPr/>
            </a:pPr>
            <a:r>
              <a:rPr lang="tr-TR" b="1">
                <a:solidFill>
                  <a:srgbClr val="FFFFFF"/>
                </a:solidFill>
              </a:rPr>
              <a:t>STRATEJİK YATIRIMLARIN TEŞVİKİ</a:t>
            </a:r>
          </a:p>
        </p:txBody>
      </p:sp>
      <p:sp>
        <p:nvSpPr>
          <p:cNvPr id="7" name="Text Box 30"/>
          <p:cNvSpPr txBox="1">
            <a:spLocks noChangeArrowheads="1"/>
          </p:cNvSpPr>
          <p:nvPr/>
        </p:nvSpPr>
        <p:spPr bwMode="auto">
          <a:xfrm>
            <a:off x="64161" y="2782825"/>
            <a:ext cx="1708700" cy="1078273"/>
          </a:xfrm>
          <a:prstGeom prst="rect">
            <a:avLst/>
          </a:prstGeom>
          <a:solidFill>
            <a:schemeClr val="bg1">
              <a:lumMod val="85000"/>
            </a:schemeClr>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1800" b="1">
                <a:solidFill>
                  <a:srgbClr val="FFFFFF"/>
                </a:solidFill>
              </a:rPr>
              <a:t>Genel </a:t>
            </a:r>
          </a:p>
          <a:p>
            <a:pPr algn="ctr">
              <a:defRPr/>
            </a:pPr>
            <a:r>
              <a:rPr lang="tr-TR" sz="1800" b="1">
                <a:solidFill>
                  <a:srgbClr val="FFFFFF"/>
                </a:solidFill>
              </a:rPr>
              <a:t>Teşvik Uygulamaları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250825" y="1557338"/>
            <a:ext cx="8642350" cy="4608512"/>
          </a:xfrm>
        </p:spPr>
        <p:txBody>
          <a:bodyPr/>
          <a:lstStyle/>
          <a:p>
            <a:pPr marL="179388" lvl="1" indent="0" eaLnBrk="1" hangingPunct="1">
              <a:lnSpc>
                <a:spcPts val="3500"/>
              </a:lnSpc>
              <a:spcBef>
                <a:spcPct val="0"/>
              </a:spcBef>
              <a:buClr>
                <a:srgbClr val="CC0000"/>
              </a:buClr>
              <a:buSzTx/>
              <a:buFont typeface="Wingdings" pitchFamily="2" charset="2"/>
              <a:buNone/>
            </a:pPr>
            <a:r>
              <a:rPr lang="tr-TR" sz="2400" smtClean="0">
                <a:solidFill>
                  <a:schemeClr val="tx1"/>
                </a:solidFill>
                <a:latin typeface="Arial" charset="0"/>
                <a:cs typeface="Arial" charset="0"/>
              </a:rPr>
              <a:t>Cari açığın azaltılmasına katkı sağlayacak katma değeri yüksek yatırımların desteklenmesini hedefler.</a:t>
            </a:r>
          </a:p>
          <a:p>
            <a:pPr marL="179388" lvl="1" indent="0" eaLnBrk="1" hangingPunct="1">
              <a:lnSpc>
                <a:spcPts val="4500"/>
              </a:lnSpc>
              <a:spcBef>
                <a:spcPct val="0"/>
              </a:spcBef>
              <a:buClr>
                <a:srgbClr val="CC0000"/>
              </a:buClr>
              <a:buSzTx/>
              <a:buFont typeface="Wingdings" pitchFamily="2" charset="2"/>
              <a:buNone/>
            </a:pPr>
            <a:r>
              <a:rPr lang="tr-TR" sz="2400" b="1" u="sng" smtClean="0">
                <a:solidFill>
                  <a:srgbClr val="CC0000"/>
                </a:solidFill>
                <a:latin typeface="Arial" charset="0"/>
                <a:cs typeface="Arial" charset="0"/>
              </a:rPr>
              <a:t>STRATEJİK YATIRIM DEĞERLENDİRME KRİTERLERİ</a:t>
            </a:r>
          </a:p>
          <a:p>
            <a:pPr marL="179388" lvl="1" indent="0">
              <a:lnSpc>
                <a:spcPct val="150000"/>
              </a:lnSpc>
              <a:buClr>
                <a:srgbClr val="990000"/>
              </a:buClr>
              <a:buSzTx/>
              <a:buFont typeface="Wingdings" pitchFamily="2" charset="2"/>
              <a:buChar char="Ø"/>
            </a:pPr>
            <a:r>
              <a:rPr lang="tr-TR" sz="1800" smtClean="0"/>
              <a:t>  </a:t>
            </a:r>
            <a:r>
              <a:rPr lang="tr-TR" sz="2200" smtClean="0">
                <a:solidFill>
                  <a:schemeClr val="tx1"/>
                </a:solidFill>
                <a:latin typeface="Arial" charset="0"/>
              </a:rPr>
              <a:t>Asgari sabit yatırımın 50 milyon Türk Lirasının üzerinde olması,</a:t>
            </a:r>
          </a:p>
          <a:p>
            <a:pPr marL="179388" lvl="1" indent="0">
              <a:lnSpc>
                <a:spcPct val="150000"/>
              </a:lnSpc>
              <a:buClr>
                <a:srgbClr val="990000"/>
              </a:buClr>
              <a:buSzTx/>
              <a:buFont typeface="Wingdings" pitchFamily="2" charset="2"/>
              <a:buChar char="Ø"/>
            </a:pPr>
            <a:r>
              <a:rPr lang="tr-TR" sz="2200" smtClean="0">
                <a:solidFill>
                  <a:schemeClr val="tx1"/>
                </a:solidFill>
                <a:latin typeface="Arial" charset="0"/>
              </a:rPr>
              <a:t> Yurtiçi toplam üretim kapasitesinin ithalattan az olması,</a:t>
            </a:r>
          </a:p>
          <a:p>
            <a:pPr marL="179388" lvl="1" indent="0">
              <a:lnSpc>
                <a:spcPct val="150000"/>
              </a:lnSpc>
              <a:buClr>
                <a:srgbClr val="990000"/>
              </a:buClr>
              <a:buSzTx/>
              <a:buFont typeface="Wingdings" pitchFamily="2" charset="2"/>
              <a:buChar char="Ø"/>
            </a:pPr>
            <a:r>
              <a:rPr lang="tr-TR" sz="2200" smtClean="0">
                <a:solidFill>
                  <a:schemeClr val="tx1"/>
                </a:solidFill>
                <a:latin typeface="Arial" charset="0"/>
              </a:rPr>
              <a:t> Katma değerin asgari %40 olması,</a:t>
            </a:r>
          </a:p>
          <a:p>
            <a:pPr marL="179388" lvl="1" indent="0">
              <a:lnSpc>
                <a:spcPct val="150000"/>
              </a:lnSpc>
              <a:buClr>
                <a:srgbClr val="990000"/>
              </a:buClr>
              <a:buSzTx/>
              <a:buFont typeface="Wingdings" pitchFamily="2" charset="2"/>
              <a:buChar char="Ø"/>
            </a:pPr>
            <a:r>
              <a:rPr lang="tr-TR" sz="2200" smtClean="0">
                <a:solidFill>
                  <a:schemeClr val="tx1"/>
                </a:solidFill>
                <a:latin typeface="Arial" charset="0"/>
              </a:rPr>
              <a:t> Son bir yıl içerisinde gerçekleşen toplam ithalat tutarının 50 milyon ABD dolarının üzerinde olması. </a:t>
            </a:r>
          </a:p>
        </p:txBody>
      </p:sp>
      <p:sp>
        <p:nvSpPr>
          <p:cNvPr id="5"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3200" b="1">
                <a:solidFill>
                  <a:schemeClr val="bg1"/>
                </a:solidFill>
              </a:rPr>
              <a:t>STRATEJİK YATIRIMLARIN TEŞVİKİ</a:t>
            </a:r>
            <a:endParaRPr lang="en-US" sz="3200" b="1">
              <a:solidFill>
                <a:schemeClr val="bg1"/>
              </a:solidFill>
            </a:endParaRPr>
          </a:p>
        </p:txBody>
      </p:sp>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46087"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1 Altbilgi Yer Tutucusu"/>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graphicFrame>
        <p:nvGraphicFramePr>
          <p:cNvPr id="186371" name="Group 3"/>
          <p:cNvGraphicFramePr>
            <a:graphicFrameLocks noGrp="1"/>
          </p:cNvGraphicFramePr>
          <p:nvPr/>
        </p:nvGraphicFramePr>
        <p:xfrm>
          <a:off x="250825" y="981075"/>
          <a:ext cx="8713788" cy="5400678"/>
        </p:xfrm>
        <a:graphic>
          <a:graphicData uri="http://schemas.openxmlformats.org/drawingml/2006/table">
            <a:tbl>
              <a:tblPr/>
              <a:tblGrid>
                <a:gridCol w="1974850"/>
                <a:gridCol w="1681163"/>
                <a:gridCol w="809625"/>
                <a:gridCol w="863600"/>
                <a:gridCol w="936625"/>
                <a:gridCol w="935037"/>
                <a:gridCol w="792163"/>
                <a:gridCol w="720725"/>
              </a:tblGrid>
              <a:tr h="355600">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tr-TR" sz="1800" b="1" i="0" u="none" strike="noStrike" cap="none" normalizeH="0" baseline="0" smtClean="0">
                          <a:ln>
                            <a:noFill/>
                          </a:ln>
                          <a:solidFill>
                            <a:srgbClr val="800080"/>
                          </a:solidFill>
                          <a:effectLst/>
                          <a:latin typeface="Times New Roman" pitchFamily="18" charset="0"/>
                          <a:cs typeface="Times New Roman" pitchFamily="18" charset="0"/>
                        </a:rPr>
                        <a:t>STRATEJİK YATIRIMLAR İÇİN SAĞLANAN DESTEK UNSURLARI</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a:noFill/>
                    </a:lnT>
                    <a:lnB w="19050" cap="flat" cmpd="sng" algn="ctr">
                      <a:solidFill>
                        <a:srgbClr val="80008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0513">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Destek Unsurları</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800080"/>
                    </a:solidFill>
                  </a:tcPr>
                </a:tc>
                <a:tc rowSpan="2"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Times New Roman" pitchFamily="18" charset="0"/>
                          <a:cs typeface="Times New Roman" pitchFamily="18" charset="0"/>
                        </a:rPr>
                        <a:t>BÖLGELER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80008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09588">
                <a:tc gridSpan="2" vMerge="1">
                  <a:txBody>
                    <a:bodyPr/>
                    <a:lstStyle/>
                    <a:p>
                      <a:endParaRPr lang="tr-TR"/>
                    </a:p>
                  </a:txBody>
                  <a:tcPr/>
                </a:tc>
                <a:tc hMerge="1"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III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IV</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FFFFFF"/>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solidFill>
                      <a:srgbClr val="CC3399"/>
                    </a:solidFill>
                  </a:tcPr>
                </a:tc>
              </a:tr>
              <a:tr h="2555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KDV İstisnası</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11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Gümrük Vergisi Muafiyeti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09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42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7 yıl (6. Bölgede 10 Yıl)</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06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Yatırım Yeri Tahsisi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02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Faiz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İç Kredi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CCFF"/>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CC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79438">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Döviz / Dövize Endeksli Kredi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334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Sigorta Primi İşçi Hissesi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 yıl</a:t>
                      </a: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 (Sadece 6. Bölgede Gerçekleştirilecek Yatırımlar İçin)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334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Times New Roman" pitchFamily="18" charset="0"/>
                          <a:cs typeface="Times New Roman" pitchFamily="18" charset="0"/>
                        </a:rPr>
                        <a:t>Gelir Vergisi Stopajı Desteği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 yıl</a:t>
                      </a: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 (Sadece 6. Bölgede Gerçekleştirilecek Yatırımlar İçin)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86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KDV İadesi</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noFill/>
                  </a:tcPr>
                </a:tc>
                <a:tc hMerge="1">
                  <a:txBody>
                    <a:bodyPr/>
                    <a:lstStyle/>
                    <a:p>
                      <a:endParaRPr lang="tr-TR"/>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VAR </a:t>
                      </a: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(Sadece 500 Milyon TL ve üzeri yatırımlar için)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0008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rPr>
              <a:t>Teşvik Uygulama ve Yabancı Sermaye Genel Müdürlüğü</a:t>
            </a:r>
          </a:p>
        </p:txBody>
      </p:sp>
      <p:sp>
        <p:nvSpPr>
          <p:cNvPr id="4" name="Text Box 26"/>
          <p:cNvSpPr txBox="1">
            <a:spLocks noChangeArrowheads="1"/>
          </p:cNvSpPr>
          <p:nvPr/>
        </p:nvSpPr>
        <p:spPr bwMode="auto">
          <a:xfrm>
            <a:off x="84740" y="1777995"/>
            <a:ext cx="8966207" cy="615950"/>
          </a:xfrm>
          <a:prstGeom prst="rect">
            <a:avLst/>
          </a:prstGeom>
          <a:solidFill>
            <a:srgbClr val="C00000"/>
          </a:solidFill>
          <a:ln w="38100" cap="rnd">
            <a:noFill/>
            <a:miter lim="800000"/>
            <a:headEnd/>
            <a:tailEnd/>
          </a:ln>
          <a:effectLst>
            <a:outerShdw blurRad="190500" dist="228600" dir="2700000" algn="ctr">
              <a:srgbClr val="000000">
                <a:alpha val="30000"/>
              </a:srgbClr>
            </a:outerShdw>
          </a:effectLst>
          <a:scene3d>
            <a:camera prst="orthographicFront">
              <a:rot lat="0" lon="0" rev="0"/>
            </a:camera>
            <a:lightRig rig="sunset" dir="t"/>
          </a:scene3d>
          <a:sp3d prstMaterial="softEdge">
            <a:bevelT w="127000" h="63500"/>
          </a:sp3d>
        </p:spPr>
        <p:txBody>
          <a:bodyPr>
            <a:spAutoFit/>
          </a:bodyPr>
          <a:lstStyle/>
          <a:p>
            <a:pPr algn="ctr">
              <a:spcBef>
                <a:spcPct val="50000"/>
              </a:spcBef>
              <a:defRPr/>
            </a:pPr>
            <a:r>
              <a:rPr lang="tr-TR" sz="3400" b="1" dirty="0">
                <a:ln w="1905"/>
                <a:solidFill>
                  <a:schemeClr val="bg1"/>
                </a:solidFill>
                <a:effectLst>
                  <a:innerShdw blurRad="69850" dist="43180" dir="5400000">
                    <a:srgbClr val="000000">
                      <a:alpha val="65000"/>
                    </a:srgbClr>
                  </a:innerShdw>
                </a:effectLst>
                <a:latin typeface="+mn-lt"/>
              </a:rPr>
              <a:t>YENİ TEŞVİK SİSTEMİ</a:t>
            </a:r>
          </a:p>
        </p:txBody>
      </p:sp>
      <p:sp>
        <p:nvSpPr>
          <p:cNvPr id="5" name="Text Box 28"/>
          <p:cNvSpPr txBox="1">
            <a:spLocks noChangeArrowheads="1"/>
          </p:cNvSpPr>
          <p:nvPr/>
        </p:nvSpPr>
        <p:spPr bwMode="auto">
          <a:xfrm>
            <a:off x="4763279" y="2714620"/>
            <a:ext cx="2214577" cy="1015663"/>
          </a:xfrm>
          <a:prstGeom prst="rect">
            <a:avLst/>
          </a:prstGeom>
          <a:solidFill>
            <a:schemeClr val="bg1">
              <a:lumMod val="85000"/>
            </a:schemeClr>
          </a:solidFill>
          <a:ln w="381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1800" b="1" dirty="0">
                <a:solidFill>
                  <a:srgbClr val="FFFFFF"/>
                </a:solidFill>
              </a:rPr>
              <a:t>Büyük Ölçekli Yatırımların Teşviki</a:t>
            </a:r>
          </a:p>
        </p:txBody>
      </p:sp>
      <p:sp>
        <p:nvSpPr>
          <p:cNvPr id="6" name="Text Box 30"/>
          <p:cNvSpPr txBox="1">
            <a:spLocks noChangeArrowheads="1"/>
          </p:cNvSpPr>
          <p:nvPr/>
        </p:nvSpPr>
        <p:spPr bwMode="auto">
          <a:xfrm>
            <a:off x="2841146" y="2719382"/>
            <a:ext cx="1868111" cy="1015663"/>
          </a:xfrm>
          <a:prstGeom prst="rect">
            <a:avLst/>
          </a:prstGeom>
          <a:solidFill>
            <a:schemeClr val="bg1">
              <a:lumMod val="85000"/>
            </a:schemeClr>
          </a:solidFill>
          <a:ln w="38100" cap="rnd">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spAutoFit/>
          </a:bodyPr>
          <a:lstStyle/>
          <a:p>
            <a:pPr algn="ctr">
              <a:defRPr/>
            </a:pPr>
            <a:r>
              <a:rPr lang="tr-TR" sz="1800" b="1">
                <a:solidFill>
                  <a:srgbClr val="FFFFFF"/>
                </a:solidFill>
              </a:rPr>
              <a:t>Bölgesel  Teşvik Uygulamaları</a:t>
            </a:r>
          </a:p>
        </p:txBody>
      </p:sp>
      <p:sp>
        <p:nvSpPr>
          <p:cNvPr id="7" name="Text Box 28"/>
          <p:cNvSpPr txBox="1">
            <a:spLocks noChangeArrowheads="1"/>
          </p:cNvSpPr>
          <p:nvPr/>
        </p:nvSpPr>
        <p:spPr bwMode="auto">
          <a:xfrm>
            <a:off x="7088173" y="2793702"/>
            <a:ext cx="1944687" cy="923330"/>
          </a:xfrm>
          <a:prstGeom prst="rect">
            <a:avLst/>
          </a:prstGeom>
          <a:solidFill>
            <a:schemeClr val="bg1">
              <a:lumMod val="85000"/>
            </a:schemeClr>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defRPr/>
            </a:pPr>
            <a:r>
              <a:rPr lang="tr-TR" sz="1800" b="1" dirty="0">
                <a:solidFill>
                  <a:srgbClr val="FFFFFF"/>
                </a:solidFill>
              </a:rPr>
              <a:t>Stratejik Yatırımların Teşviki</a:t>
            </a:r>
          </a:p>
        </p:txBody>
      </p:sp>
      <p:sp>
        <p:nvSpPr>
          <p:cNvPr id="8" name="Text Box 30"/>
          <p:cNvSpPr txBox="1">
            <a:spLocks noChangeArrowheads="1"/>
          </p:cNvSpPr>
          <p:nvPr/>
        </p:nvSpPr>
        <p:spPr bwMode="auto">
          <a:xfrm>
            <a:off x="76200" y="2724145"/>
            <a:ext cx="2714612" cy="1384995"/>
          </a:xfrm>
          <a:prstGeom prst="rect">
            <a:avLst/>
          </a:prstGeom>
          <a:solidFill>
            <a:srgbClr val="00682F"/>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b="1">
                <a:solidFill>
                  <a:srgbClr val="FFFFFF"/>
                </a:solidFill>
              </a:rPr>
              <a:t>GENEL </a:t>
            </a:r>
          </a:p>
          <a:p>
            <a:pPr algn="ctr">
              <a:defRPr/>
            </a:pPr>
            <a:r>
              <a:rPr lang="tr-TR" b="1">
                <a:solidFill>
                  <a:srgbClr val="FFFFFF"/>
                </a:solidFill>
              </a:rPr>
              <a:t>TEŞVİK UYGULAMALARI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250825" y="1700213"/>
            <a:ext cx="8642350" cy="4465637"/>
          </a:xfrm>
        </p:spPr>
        <p:txBody>
          <a:bodyPr/>
          <a:lstStyle/>
          <a:p>
            <a:pPr marL="0" indent="0">
              <a:lnSpc>
                <a:spcPct val="90000"/>
              </a:lnSpc>
              <a:buFont typeface="Wingdings" pitchFamily="2" charset="2"/>
              <a:buNone/>
            </a:pPr>
            <a:r>
              <a:rPr lang="tr-TR" b="1" smtClean="0">
                <a:solidFill>
                  <a:schemeClr val="tx1"/>
                </a:solidFill>
                <a:latin typeface="Arial" charset="0"/>
              </a:rPr>
              <a:t>  Bölge ayrımı yapılmaksızın</a:t>
            </a:r>
            <a:r>
              <a:rPr lang="tr-TR" smtClean="0">
                <a:solidFill>
                  <a:schemeClr val="tx1"/>
                </a:solidFill>
                <a:latin typeface="Arial" charset="0"/>
              </a:rPr>
              <a:t>;</a:t>
            </a:r>
          </a:p>
          <a:p>
            <a:pPr marL="450850" lvl="1" indent="-271463">
              <a:lnSpc>
                <a:spcPct val="90000"/>
              </a:lnSpc>
              <a:buClr>
                <a:srgbClr val="CC0000"/>
              </a:buClr>
              <a:buSzTx/>
              <a:buFont typeface="Wingdings" pitchFamily="2" charset="2"/>
              <a:buChar char="Ø"/>
            </a:pPr>
            <a:r>
              <a:rPr lang="tr-TR" smtClean="0">
                <a:solidFill>
                  <a:schemeClr val="tx1"/>
                </a:solidFill>
                <a:latin typeface="Arial" charset="0"/>
              </a:rPr>
              <a:t>Teşvik edilmeyecek yatırım konuları ile diğer teşvik uygulamaları kapsamında yer almayan ve</a:t>
            </a:r>
          </a:p>
          <a:p>
            <a:pPr marL="450850" lvl="1" indent="-271463">
              <a:lnSpc>
                <a:spcPct val="90000"/>
              </a:lnSpc>
              <a:spcAft>
                <a:spcPct val="30000"/>
              </a:spcAft>
              <a:buClr>
                <a:srgbClr val="CC0000"/>
              </a:buClr>
              <a:buSzTx/>
              <a:buFont typeface="Wingdings" pitchFamily="2" charset="2"/>
              <a:buChar char="Ø"/>
            </a:pPr>
            <a:r>
              <a:rPr lang="tr-TR" smtClean="0">
                <a:solidFill>
                  <a:schemeClr val="tx1"/>
                </a:solidFill>
                <a:latin typeface="Arial" charset="0"/>
              </a:rPr>
              <a:t>Belirlenen asgari sabit yatırım tutarı şartını sağlayan yatırımlardır.</a:t>
            </a:r>
          </a:p>
          <a:p>
            <a:pPr marL="450850" lvl="1" indent="-271463">
              <a:lnSpc>
                <a:spcPct val="90000"/>
              </a:lnSpc>
              <a:buClr>
                <a:srgbClr val="CC0000"/>
              </a:buClr>
              <a:buSzTx/>
              <a:buFont typeface="Wingdings" pitchFamily="2" charset="2"/>
              <a:buNone/>
            </a:pPr>
            <a:r>
              <a:rPr lang="tr-TR" b="1" u="sng" smtClean="0">
                <a:solidFill>
                  <a:srgbClr val="CC0000"/>
                </a:solidFill>
                <a:latin typeface="Arial" charset="0"/>
              </a:rPr>
              <a:t>DESTEKLER:</a:t>
            </a:r>
          </a:p>
          <a:p>
            <a:pPr marL="450850" lvl="1" indent="-271463">
              <a:lnSpc>
                <a:spcPct val="90000"/>
              </a:lnSpc>
              <a:buClr>
                <a:srgbClr val="CC0000"/>
              </a:buClr>
              <a:buSzTx/>
              <a:buFontTx/>
              <a:buChar char="•"/>
            </a:pPr>
            <a:r>
              <a:rPr lang="tr-TR" smtClean="0">
                <a:solidFill>
                  <a:schemeClr val="tx1"/>
                </a:solidFill>
                <a:latin typeface="Arial" charset="0"/>
              </a:rPr>
              <a:t>KDV İstisnası</a:t>
            </a:r>
          </a:p>
          <a:p>
            <a:pPr marL="450850" lvl="1" indent="-271463">
              <a:lnSpc>
                <a:spcPct val="90000"/>
              </a:lnSpc>
              <a:buClr>
                <a:srgbClr val="CC0000"/>
              </a:buClr>
              <a:buSzTx/>
              <a:buFontTx/>
              <a:buChar char="•"/>
            </a:pPr>
            <a:r>
              <a:rPr lang="tr-TR" smtClean="0">
                <a:solidFill>
                  <a:schemeClr val="tx1"/>
                </a:solidFill>
                <a:latin typeface="Arial" charset="0"/>
              </a:rPr>
              <a:t>Gümrük Vergisi Muafiyeti</a:t>
            </a:r>
          </a:p>
          <a:p>
            <a:pPr marL="450850" lvl="1" indent="-271463">
              <a:lnSpc>
                <a:spcPct val="90000"/>
              </a:lnSpc>
              <a:buClr>
                <a:srgbClr val="CC0000"/>
              </a:buClr>
              <a:buSzTx/>
              <a:buFontTx/>
              <a:buChar char="•"/>
            </a:pPr>
            <a:r>
              <a:rPr lang="tr-TR" smtClean="0">
                <a:solidFill>
                  <a:schemeClr val="tx1"/>
                </a:solidFill>
                <a:latin typeface="Arial" charset="0"/>
              </a:rPr>
              <a:t>Gelir Vergisi Stopajı Desteği (6. Bölge)</a:t>
            </a:r>
          </a:p>
        </p:txBody>
      </p:sp>
      <p:sp>
        <p:nvSpPr>
          <p:cNvPr id="5"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3200" b="1">
                <a:solidFill>
                  <a:schemeClr val="bg1"/>
                </a:solidFill>
              </a:rPr>
              <a:t>GENEL TEŞVİK UYGULAMALARI</a:t>
            </a:r>
            <a:endParaRPr lang="en-US" sz="3200" b="1">
              <a:solidFill>
                <a:schemeClr val="bg1"/>
              </a:solidFill>
            </a:endParaRPr>
          </a:p>
        </p:txBody>
      </p:sp>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 descr="gold mine icon"/>
          <p:cNvPicPr>
            <a:picLocks noChangeAspect="1" noChangeArrowheads="1"/>
          </p:cNvPicPr>
          <p:nvPr/>
        </p:nvPicPr>
        <p:blipFill>
          <a:blip r:embed="rId3"/>
          <a:srcRect/>
          <a:stretch>
            <a:fillRect/>
          </a:stretch>
        </p:blipFill>
        <p:spPr bwMode="auto">
          <a:xfrm>
            <a:off x="2771775" y="2205038"/>
            <a:ext cx="1079500" cy="1079500"/>
          </a:xfrm>
          <a:prstGeom prst="rect">
            <a:avLst/>
          </a:prstGeom>
          <a:noFill/>
          <a:ln w="9525">
            <a:noFill/>
            <a:miter lim="800000"/>
            <a:headEnd/>
            <a:tailEnd/>
          </a:ln>
        </p:spPr>
      </p:pic>
      <p:sp>
        <p:nvSpPr>
          <p:cNvPr id="3" name="4 Yuvarlatılmış Dikdörtgen"/>
          <p:cNvSpPr>
            <a:spLocks noChangeArrowheads="1"/>
          </p:cNvSpPr>
          <p:nvPr/>
        </p:nvSpPr>
        <p:spPr bwMode="auto">
          <a:xfrm>
            <a:off x="155575" y="841357"/>
            <a:ext cx="8785225" cy="571419"/>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a:solidFill>
                  <a:schemeClr val="bg1"/>
                </a:solidFill>
              </a:rPr>
              <a:t>ÖNCELİKLİ YATIRIMLAR</a:t>
            </a:r>
            <a:endParaRPr lang="en-US" sz="2800" b="1">
              <a:solidFill>
                <a:schemeClr val="bg1"/>
              </a:solidFill>
            </a:endParaRPr>
          </a:p>
          <a:p>
            <a:pPr algn="ctr" eaLnBrk="0" hangingPunct="0">
              <a:defRPr/>
            </a:pPr>
            <a:endParaRPr lang="en-US" sz="2800" b="1">
              <a:solidFill>
                <a:schemeClr val="bg1"/>
              </a:solidFill>
            </a:endParaRPr>
          </a:p>
        </p:txBody>
      </p:sp>
      <p:sp>
        <p:nvSpPr>
          <p:cNvPr id="50182" name="3 Metin kutusu"/>
          <p:cNvSpPr txBox="1">
            <a:spLocks noChangeArrowheads="1"/>
          </p:cNvSpPr>
          <p:nvPr/>
        </p:nvSpPr>
        <p:spPr bwMode="auto">
          <a:xfrm>
            <a:off x="34925" y="1412875"/>
            <a:ext cx="9001125" cy="733425"/>
          </a:xfrm>
          <a:prstGeom prst="rect">
            <a:avLst/>
          </a:prstGeom>
          <a:noFill/>
          <a:ln w="9525">
            <a:noFill/>
            <a:miter lim="800000"/>
            <a:headEnd/>
            <a:tailEnd/>
          </a:ln>
        </p:spPr>
        <p:txBody>
          <a:bodyPr>
            <a:spAutoFit/>
          </a:bodyPr>
          <a:lstStyle/>
          <a:p>
            <a:pPr algn="ctr" eaLnBrk="0" hangingPunct="0">
              <a:lnSpc>
                <a:spcPct val="150000"/>
              </a:lnSpc>
            </a:pPr>
            <a:r>
              <a:rPr lang="tr-TR" sz="2800" b="1" u="sng">
                <a:solidFill>
                  <a:srgbClr val="FF0000"/>
                </a:solidFill>
              </a:rPr>
              <a:t>5. Bölge</a:t>
            </a:r>
            <a:r>
              <a:rPr lang="tr-TR" sz="2800" b="1" u="sng"/>
              <a:t> desteklerinden yararlanan yatırım konuları.  </a:t>
            </a:r>
          </a:p>
        </p:txBody>
      </p:sp>
      <p:sp>
        <p:nvSpPr>
          <p:cNvPr id="50183" name="5 Metin kutusu"/>
          <p:cNvSpPr txBox="1">
            <a:spLocks noChangeArrowheads="1"/>
          </p:cNvSpPr>
          <p:nvPr/>
        </p:nvSpPr>
        <p:spPr bwMode="auto">
          <a:xfrm>
            <a:off x="323850" y="5229225"/>
            <a:ext cx="5219700" cy="968375"/>
          </a:xfrm>
          <a:prstGeom prst="rect">
            <a:avLst/>
          </a:prstGeom>
          <a:noFill/>
          <a:ln w="9525">
            <a:noFill/>
            <a:miter lim="800000"/>
            <a:headEnd/>
            <a:tailEnd/>
          </a:ln>
        </p:spPr>
        <p:txBody>
          <a:bodyPr>
            <a:spAutoFit/>
          </a:bodyPr>
          <a:lstStyle/>
          <a:p>
            <a:pPr>
              <a:lnSpc>
                <a:spcPct val="120000"/>
              </a:lnSpc>
            </a:pPr>
            <a:r>
              <a:rPr lang="tr-TR" b="1">
                <a:solidFill>
                  <a:srgbClr val="006600"/>
                </a:solidFill>
              </a:rPr>
              <a:t>Test merkezleri, rüzgar tüneli ve benzeri nitelikteki yatırımlar,</a:t>
            </a:r>
          </a:p>
        </p:txBody>
      </p:sp>
      <p:pic>
        <p:nvPicPr>
          <p:cNvPr id="50184" name="Picture 12" descr="CargoShip icon"/>
          <p:cNvPicPr>
            <a:picLocks noChangeAspect="1" noChangeArrowheads="1"/>
          </p:cNvPicPr>
          <p:nvPr/>
        </p:nvPicPr>
        <p:blipFill>
          <a:blip r:embed="rId4"/>
          <a:srcRect/>
          <a:stretch>
            <a:fillRect/>
          </a:stretch>
        </p:blipFill>
        <p:spPr bwMode="auto">
          <a:xfrm>
            <a:off x="7173913" y="3078163"/>
            <a:ext cx="1646237" cy="1646237"/>
          </a:xfrm>
          <a:prstGeom prst="rect">
            <a:avLst/>
          </a:prstGeom>
          <a:noFill/>
          <a:ln w="9525">
            <a:noFill/>
            <a:miter lim="800000"/>
            <a:headEnd/>
            <a:tailEnd/>
          </a:ln>
        </p:spPr>
      </p:pic>
      <p:sp>
        <p:nvSpPr>
          <p:cNvPr id="50185" name="Text Box 13"/>
          <p:cNvSpPr txBox="1">
            <a:spLocks noChangeArrowheads="1"/>
          </p:cNvSpPr>
          <p:nvPr/>
        </p:nvSpPr>
        <p:spPr bwMode="auto">
          <a:xfrm>
            <a:off x="4043363" y="2405063"/>
            <a:ext cx="4865687" cy="738187"/>
          </a:xfrm>
          <a:prstGeom prst="rect">
            <a:avLst/>
          </a:prstGeom>
          <a:noFill/>
          <a:ln w="9525">
            <a:noFill/>
            <a:miter lim="800000"/>
            <a:headEnd/>
            <a:tailEnd/>
          </a:ln>
        </p:spPr>
        <p:txBody>
          <a:bodyPr wrap="none">
            <a:spAutoFit/>
          </a:bodyPr>
          <a:lstStyle/>
          <a:p>
            <a:r>
              <a:rPr lang="tr-TR" b="1">
                <a:solidFill>
                  <a:srgbClr val="953735"/>
                </a:solidFill>
              </a:rPr>
              <a:t>Madencilik Yatırımları</a:t>
            </a:r>
          </a:p>
          <a:p>
            <a:r>
              <a:rPr lang="tr-TR" sz="1800" b="1">
                <a:solidFill>
                  <a:srgbClr val="953735"/>
                </a:solidFill>
              </a:rPr>
              <a:t>(Kömür İstihracına yönelik yatırımlar dahil)</a:t>
            </a:r>
          </a:p>
        </p:txBody>
      </p:sp>
      <p:sp>
        <p:nvSpPr>
          <p:cNvPr id="50186" name="Text Box 14"/>
          <p:cNvSpPr txBox="1">
            <a:spLocks noChangeArrowheads="1"/>
          </p:cNvSpPr>
          <p:nvPr/>
        </p:nvSpPr>
        <p:spPr bwMode="auto">
          <a:xfrm>
            <a:off x="2032000" y="3429000"/>
            <a:ext cx="4987925" cy="1406525"/>
          </a:xfrm>
          <a:prstGeom prst="rect">
            <a:avLst/>
          </a:prstGeom>
          <a:noFill/>
          <a:ln w="9525">
            <a:noFill/>
            <a:miter lim="800000"/>
            <a:headEnd/>
            <a:tailEnd/>
          </a:ln>
        </p:spPr>
        <p:txBody>
          <a:bodyPr>
            <a:spAutoFit/>
          </a:bodyPr>
          <a:lstStyle/>
          <a:p>
            <a:pPr>
              <a:lnSpc>
                <a:spcPct val="120000"/>
              </a:lnSpc>
            </a:pPr>
            <a:r>
              <a:rPr lang="tr-TR">
                <a:solidFill>
                  <a:schemeClr val="accent2"/>
                </a:solidFill>
              </a:rPr>
              <a:t>Demiryolu ve denizyolu ile yük veya yolcu taşımacılığına yönelik yatırımlar,</a:t>
            </a:r>
          </a:p>
        </p:txBody>
      </p:sp>
      <p:pic>
        <p:nvPicPr>
          <p:cNvPr id="50187" name="Picture 16" descr="Rail Simulator 2 icon"/>
          <p:cNvPicPr>
            <a:picLocks noChangeAspect="1" noChangeArrowheads="1"/>
          </p:cNvPicPr>
          <p:nvPr/>
        </p:nvPicPr>
        <p:blipFill>
          <a:blip r:embed="rId5"/>
          <a:srcRect/>
          <a:stretch>
            <a:fillRect/>
          </a:stretch>
        </p:blipFill>
        <p:spPr bwMode="auto">
          <a:xfrm>
            <a:off x="179388" y="3433763"/>
            <a:ext cx="1435100" cy="1435100"/>
          </a:xfrm>
          <a:prstGeom prst="rect">
            <a:avLst/>
          </a:prstGeom>
          <a:noFill/>
          <a:ln w="9525">
            <a:noFill/>
            <a:miter lim="800000"/>
            <a:headEnd/>
            <a:tailEnd/>
          </a:ln>
        </p:spPr>
      </p:pic>
      <p:pic>
        <p:nvPicPr>
          <p:cNvPr id="50188" name="Picture 18" descr="tester icon"/>
          <p:cNvPicPr>
            <a:picLocks noChangeAspect="1" noChangeArrowheads="1"/>
          </p:cNvPicPr>
          <p:nvPr/>
        </p:nvPicPr>
        <p:blipFill>
          <a:blip r:embed="rId6"/>
          <a:srcRect/>
          <a:stretch>
            <a:fillRect/>
          </a:stretch>
        </p:blipFill>
        <p:spPr bwMode="auto">
          <a:xfrm>
            <a:off x="5008563" y="5084763"/>
            <a:ext cx="1435100" cy="1435100"/>
          </a:xfrm>
          <a:prstGeom prst="rect">
            <a:avLst/>
          </a:prstGeom>
          <a:noFill/>
          <a:ln w="9525">
            <a:noFill/>
            <a:miter lim="800000"/>
            <a:headEnd/>
            <a:tailEnd/>
          </a:ln>
        </p:spPr>
      </p:pic>
      <p:sp>
        <p:nvSpPr>
          <p:cNvPr id="12"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Yuvarlatılmış Dikdörtgen"/>
          <p:cNvSpPr>
            <a:spLocks noChangeArrowheads="1"/>
          </p:cNvSpPr>
          <p:nvPr/>
        </p:nvSpPr>
        <p:spPr bwMode="auto">
          <a:xfrm>
            <a:off x="155575" y="841357"/>
            <a:ext cx="8785225" cy="571419"/>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a:solidFill>
                  <a:schemeClr val="bg1"/>
                </a:solidFill>
              </a:rPr>
              <a:t>ÖNCELİKLİ YATIRIMLAR</a:t>
            </a:r>
            <a:endParaRPr lang="en-US" sz="2800" b="1">
              <a:solidFill>
                <a:schemeClr val="bg1"/>
              </a:solidFill>
            </a:endParaRPr>
          </a:p>
          <a:p>
            <a:pPr algn="ctr" eaLnBrk="0" hangingPunct="0">
              <a:defRPr/>
            </a:pPr>
            <a:endParaRPr lang="en-US" sz="2800" b="1">
              <a:solidFill>
                <a:schemeClr val="bg1"/>
              </a:solidFill>
            </a:endParaRPr>
          </a:p>
        </p:txBody>
      </p:sp>
      <p:sp>
        <p:nvSpPr>
          <p:cNvPr id="51205" name="5 Metin kutusu"/>
          <p:cNvSpPr txBox="1">
            <a:spLocks noChangeArrowheads="1"/>
          </p:cNvSpPr>
          <p:nvPr/>
        </p:nvSpPr>
        <p:spPr bwMode="auto">
          <a:xfrm>
            <a:off x="2124075" y="1773238"/>
            <a:ext cx="6446838" cy="1114425"/>
          </a:xfrm>
          <a:prstGeom prst="rect">
            <a:avLst/>
          </a:prstGeom>
          <a:noFill/>
          <a:ln w="9525">
            <a:noFill/>
            <a:miter lim="800000"/>
            <a:headEnd/>
            <a:tailEnd/>
          </a:ln>
        </p:spPr>
        <p:txBody>
          <a:bodyPr>
            <a:spAutoFit/>
          </a:bodyPr>
          <a:lstStyle/>
          <a:p>
            <a:pPr eaLnBrk="0" hangingPunct="0">
              <a:lnSpc>
                <a:spcPct val="140000"/>
              </a:lnSpc>
              <a:buClr>
                <a:srgbClr val="CC0000"/>
              </a:buClr>
              <a:buFont typeface="Wingdings" pitchFamily="2" charset="2"/>
              <a:buNone/>
            </a:pPr>
            <a:r>
              <a:rPr lang="tr-TR" b="1">
                <a:solidFill>
                  <a:srgbClr val="006600"/>
                </a:solidFill>
              </a:rPr>
              <a:t>Asgari 50.000 m2 kapalı alana sahip uluslararası fuar yatırımları</a:t>
            </a:r>
          </a:p>
        </p:txBody>
      </p:sp>
      <p:pic>
        <p:nvPicPr>
          <p:cNvPr id="51206" name="Picture 14" descr="price tag icon"/>
          <p:cNvPicPr>
            <a:picLocks noChangeAspect="1" noChangeArrowheads="1"/>
          </p:cNvPicPr>
          <p:nvPr/>
        </p:nvPicPr>
        <p:blipFill>
          <a:blip r:embed="rId3"/>
          <a:srcRect/>
          <a:stretch>
            <a:fillRect/>
          </a:stretch>
        </p:blipFill>
        <p:spPr bwMode="auto">
          <a:xfrm>
            <a:off x="179388" y="1628775"/>
            <a:ext cx="1476375" cy="1476375"/>
          </a:xfrm>
          <a:prstGeom prst="rect">
            <a:avLst/>
          </a:prstGeom>
          <a:noFill/>
          <a:ln w="9525">
            <a:noFill/>
            <a:miter lim="800000"/>
            <a:headEnd/>
            <a:tailEnd/>
          </a:ln>
        </p:spPr>
      </p:pic>
      <p:sp>
        <p:nvSpPr>
          <p:cNvPr id="51207" name="5 Metin kutusu"/>
          <p:cNvSpPr txBox="1">
            <a:spLocks noChangeArrowheads="1"/>
          </p:cNvSpPr>
          <p:nvPr/>
        </p:nvSpPr>
        <p:spPr bwMode="auto">
          <a:xfrm>
            <a:off x="179388" y="3357563"/>
            <a:ext cx="6446837" cy="1516062"/>
          </a:xfrm>
          <a:prstGeom prst="rect">
            <a:avLst/>
          </a:prstGeom>
          <a:noFill/>
          <a:ln w="9525">
            <a:noFill/>
            <a:miter lim="800000"/>
            <a:headEnd/>
            <a:tailEnd/>
          </a:ln>
        </p:spPr>
        <p:txBody>
          <a:bodyPr>
            <a:spAutoFit/>
          </a:bodyPr>
          <a:lstStyle/>
          <a:p>
            <a:pPr algn="just" eaLnBrk="0" hangingPunct="0">
              <a:lnSpc>
                <a:spcPct val="130000"/>
              </a:lnSpc>
              <a:spcBef>
                <a:spcPct val="20000"/>
              </a:spcBef>
              <a:buClr>
                <a:srgbClr val="CC0000"/>
              </a:buClr>
              <a:buFont typeface="Wingdings" pitchFamily="2" charset="2"/>
              <a:buNone/>
            </a:pPr>
            <a:r>
              <a:rPr lang="tr-TR" b="1">
                <a:solidFill>
                  <a:srgbClr val="FF0000"/>
                </a:solidFill>
              </a:rPr>
              <a:t>Kültür ve Turizm Koruma ve Gelişim Bölgelerinde yapılacak turizm konaklama yatırımları</a:t>
            </a:r>
          </a:p>
        </p:txBody>
      </p:sp>
      <p:pic>
        <p:nvPicPr>
          <p:cNvPr id="51208" name="Picture 17" descr="resort icon"/>
          <p:cNvPicPr>
            <a:picLocks noChangeAspect="1" noChangeArrowheads="1"/>
          </p:cNvPicPr>
          <p:nvPr/>
        </p:nvPicPr>
        <p:blipFill>
          <a:blip r:embed="rId4"/>
          <a:srcRect/>
          <a:stretch>
            <a:fillRect/>
          </a:stretch>
        </p:blipFill>
        <p:spPr bwMode="auto">
          <a:xfrm>
            <a:off x="6659563" y="2924175"/>
            <a:ext cx="2078037" cy="2078038"/>
          </a:xfrm>
          <a:prstGeom prst="rect">
            <a:avLst/>
          </a:prstGeom>
          <a:noFill/>
          <a:ln w="9525">
            <a:noFill/>
            <a:miter lim="800000"/>
            <a:headEnd/>
            <a:tailEnd/>
          </a:ln>
        </p:spPr>
      </p:pic>
      <p:sp>
        <p:nvSpPr>
          <p:cNvPr id="51209" name="5 Metin kutusu"/>
          <p:cNvSpPr txBox="1">
            <a:spLocks noChangeArrowheads="1"/>
          </p:cNvSpPr>
          <p:nvPr/>
        </p:nvSpPr>
        <p:spPr bwMode="auto">
          <a:xfrm>
            <a:off x="2411413" y="5084763"/>
            <a:ext cx="6446837" cy="1516062"/>
          </a:xfrm>
          <a:prstGeom prst="rect">
            <a:avLst/>
          </a:prstGeom>
          <a:noFill/>
          <a:ln w="9525">
            <a:noFill/>
            <a:miter lim="800000"/>
            <a:headEnd/>
            <a:tailEnd/>
          </a:ln>
        </p:spPr>
        <p:txBody>
          <a:bodyPr>
            <a:spAutoFit/>
          </a:bodyPr>
          <a:lstStyle/>
          <a:p>
            <a:pPr algn="just" eaLnBrk="0" hangingPunct="0">
              <a:lnSpc>
                <a:spcPct val="130000"/>
              </a:lnSpc>
              <a:spcBef>
                <a:spcPct val="20000"/>
              </a:spcBef>
              <a:buClr>
                <a:srgbClr val="CC0000"/>
              </a:buClr>
              <a:buFont typeface="Wingdings" pitchFamily="2" charset="2"/>
              <a:buNone/>
            </a:pPr>
            <a:r>
              <a:rPr lang="tr-TR" b="1">
                <a:solidFill>
                  <a:srgbClr val="660066"/>
                </a:solidFill>
              </a:rPr>
              <a:t>Özel sektör tarafından gerçekleştirilecek okul öncesi, ilk, orta ve lise eğitim yatırımları</a:t>
            </a:r>
          </a:p>
        </p:txBody>
      </p:sp>
      <p:pic>
        <p:nvPicPr>
          <p:cNvPr id="51210" name="Picture 20" descr="Categories applications education school icon"/>
          <p:cNvPicPr>
            <a:picLocks noChangeAspect="1" noChangeArrowheads="1"/>
          </p:cNvPicPr>
          <p:nvPr/>
        </p:nvPicPr>
        <p:blipFill>
          <a:blip r:embed="rId5"/>
          <a:srcRect/>
          <a:stretch>
            <a:fillRect/>
          </a:stretch>
        </p:blipFill>
        <p:spPr bwMode="auto">
          <a:xfrm>
            <a:off x="395288" y="5013325"/>
            <a:ext cx="1511300" cy="1511300"/>
          </a:xfrm>
          <a:prstGeom prst="rect">
            <a:avLst/>
          </a:prstGeom>
          <a:noFill/>
          <a:ln w="9525">
            <a:noFill/>
            <a:miter lim="800000"/>
            <a:headEnd/>
            <a:tailEnd/>
          </a:ln>
        </p:spPr>
      </p:pic>
      <p:sp>
        <p:nvSpPr>
          <p:cNvPr id="10"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p:cNvSpPr txBox="1">
            <a:spLocks noChangeArrowheads="1"/>
          </p:cNvSpPr>
          <p:nvPr/>
        </p:nvSpPr>
        <p:spPr bwMode="auto">
          <a:xfrm>
            <a:off x="6156325" y="1700213"/>
            <a:ext cx="2160588" cy="641350"/>
          </a:xfrm>
          <a:prstGeom prst="rect">
            <a:avLst/>
          </a:prstGeom>
          <a:noFill/>
          <a:ln w="9525">
            <a:noFill/>
            <a:miter lim="800000"/>
            <a:headEnd/>
            <a:tailEnd/>
          </a:ln>
        </p:spPr>
        <p:txBody>
          <a:bodyPr>
            <a:spAutoFit/>
          </a:bodyPr>
          <a:lstStyle/>
          <a:p>
            <a:pPr eaLnBrk="0" hangingPunct="0">
              <a:spcBef>
                <a:spcPct val="50000"/>
              </a:spcBef>
            </a:pPr>
            <a:endParaRPr lang="en-US" sz="3600">
              <a:latin typeface="Tahoma" pitchFamily="34" charset="0"/>
            </a:endParaRPr>
          </a:p>
        </p:txBody>
      </p:sp>
      <p:sp>
        <p:nvSpPr>
          <p:cNvPr id="8" name="4 Yuvarlatılmış Dikdörtgen"/>
          <p:cNvSpPr>
            <a:spLocks noChangeArrowheads="1"/>
          </p:cNvSpPr>
          <p:nvPr/>
        </p:nvSpPr>
        <p:spPr bwMode="auto">
          <a:xfrm>
            <a:off x="155575" y="841357"/>
            <a:ext cx="8785225" cy="571419"/>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a:solidFill>
                  <a:schemeClr val="bg1"/>
                </a:solidFill>
              </a:rPr>
              <a:t>ÖNCELİKLİ YATIRIMLAR</a:t>
            </a:r>
            <a:endParaRPr lang="en-US" sz="2800" b="1">
              <a:solidFill>
                <a:schemeClr val="bg1"/>
              </a:solidFill>
            </a:endParaRPr>
          </a:p>
          <a:p>
            <a:pPr algn="ctr" eaLnBrk="0" hangingPunct="0">
              <a:defRPr/>
            </a:pPr>
            <a:endParaRPr lang="en-US" sz="2800" b="1">
              <a:solidFill>
                <a:schemeClr val="bg1"/>
              </a:solidFill>
            </a:endParaRPr>
          </a:p>
        </p:txBody>
      </p:sp>
      <p:sp>
        <p:nvSpPr>
          <p:cNvPr id="52230" name="9 Metin kutusu"/>
          <p:cNvSpPr txBox="1">
            <a:spLocks noChangeArrowheads="1"/>
          </p:cNvSpPr>
          <p:nvPr/>
        </p:nvSpPr>
        <p:spPr bwMode="auto">
          <a:xfrm>
            <a:off x="250825" y="1341438"/>
            <a:ext cx="6911975" cy="2136775"/>
          </a:xfrm>
          <a:prstGeom prst="rect">
            <a:avLst/>
          </a:prstGeom>
          <a:noFill/>
          <a:ln w="9525">
            <a:noFill/>
            <a:miter lim="800000"/>
            <a:headEnd/>
            <a:tailEnd/>
          </a:ln>
        </p:spPr>
        <p:txBody>
          <a:bodyPr>
            <a:spAutoFit/>
          </a:bodyPr>
          <a:lstStyle/>
          <a:p>
            <a:pPr eaLnBrk="0" hangingPunct="0">
              <a:lnSpc>
                <a:spcPct val="140000"/>
              </a:lnSpc>
              <a:spcBef>
                <a:spcPct val="20000"/>
              </a:spcBef>
              <a:buClr>
                <a:srgbClr val="CC0000"/>
              </a:buClr>
              <a:buFont typeface="Wingdings" pitchFamily="2" charset="2"/>
              <a:buNone/>
            </a:pPr>
            <a:r>
              <a:rPr lang="tr-TR">
                <a:solidFill>
                  <a:srgbClr val="000099"/>
                </a:solidFill>
              </a:rPr>
              <a:t>Bilim, Sanayi ve Teknoloji Bakanlığı, KOSGEB veya TÜBİTAK tarafından desteklenen AR-GE projeleri neticesinde elde edilen ürünlerin üretilmesine yönelik yatırımlar,</a:t>
            </a:r>
          </a:p>
        </p:txBody>
      </p:sp>
      <p:pic>
        <p:nvPicPr>
          <p:cNvPr id="52231" name="Picture 10" descr="utilites icon"/>
          <p:cNvPicPr>
            <a:picLocks noChangeAspect="1" noChangeArrowheads="1"/>
          </p:cNvPicPr>
          <p:nvPr/>
        </p:nvPicPr>
        <p:blipFill>
          <a:blip r:embed="rId3"/>
          <a:srcRect/>
          <a:stretch>
            <a:fillRect/>
          </a:stretch>
        </p:blipFill>
        <p:spPr bwMode="auto">
          <a:xfrm rot="1083852">
            <a:off x="6870700" y="1671638"/>
            <a:ext cx="1782763" cy="1655762"/>
          </a:xfrm>
          <a:prstGeom prst="rect">
            <a:avLst/>
          </a:prstGeom>
          <a:noFill/>
          <a:ln w="9525">
            <a:noFill/>
            <a:miter lim="800000"/>
            <a:headEnd/>
            <a:tailEnd/>
          </a:ln>
        </p:spPr>
      </p:pic>
      <p:sp>
        <p:nvSpPr>
          <p:cNvPr id="52232" name="9 Metin kutusu"/>
          <p:cNvSpPr txBox="1">
            <a:spLocks noChangeArrowheads="1"/>
          </p:cNvSpPr>
          <p:nvPr/>
        </p:nvSpPr>
        <p:spPr bwMode="auto">
          <a:xfrm>
            <a:off x="2628900" y="3284538"/>
            <a:ext cx="6264275" cy="1625600"/>
          </a:xfrm>
          <a:prstGeom prst="rect">
            <a:avLst/>
          </a:prstGeom>
          <a:noFill/>
          <a:ln w="9525">
            <a:noFill/>
            <a:miter lim="800000"/>
            <a:headEnd/>
            <a:tailEnd/>
          </a:ln>
        </p:spPr>
        <p:txBody>
          <a:bodyPr>
            <a:spAutoFit/>
          </a:bodyPr>
          <a:lstStyle/>
          <a:p>
            <a:pPr algn="just" eaLnBrk="0" hangingPunct="0">
              <a:lnSpc>
                <a:spcPct val="140000"/>
              </a:lnSpc>
              <a:spcBef>
                <a:spcPct val="20000"/>
              </a:spcBef>
              <a:buClr>
                <a:srgbClr val="CC0000"/>
              </a:buClr>
              <a:buFont typeface="Wingdings" pitchFamily="2" charset="2"/>
              <a:buNone/>
            </a:pPr>
            <a:r>
              <a:rPr lang="tr-TR" b="1">
                <a:solidFill>
                  <a:srgbClr val="006600"/>
                </a:solidFill>
              </a:rPr>
              <a:t>Yatırım tutarı 20 Milyon TL üzerinde olan biyoteknolojik ilaç, onkoloji ilaçları ve kan ürünleri üretimine yönelik yatırımlar</a:t>
            </a:r>
          </a:p>
        </p:txBody>
      </p:sp>
      <p:pic>
        <p:nvPicPr>
          <p:cNvPr id="52233" name="Picture 13" descr="pills 3 icon"/>
          <p:cNvPicPr>
            <a:picLocks noChangeAspect="1" noChangeArrowheads="1"/>
          </p:cNvPicPr>
          <p:nvPr/>
        </p:nvPicPr>
        <p:blipFill>
          <a:blip r:embed="rId4"/>
          <a:srcRect/>
          <a:stretch>
            <a:fillRect/>
          </a:stretch>
        </p:blipFill>
        <p:spPr bwMode="auto">
          <a:xfrm>
            <a:off x="395288" y="3357563"/>
            <a:ext cx="1584325" cy="1584325"/>
          </a:xfrm>
          <a:prstGeom prst="rect">
            <a:avLst/>
          </a:prstGeom>
          <a:noFill/>
          <a:ln w="9525">
            <a:noFill/>
            <a:miter lim="800000"/>
            <a:headEnd/>
            <a:tailEnd/>
          </a:ln>
        </p:spPr>
      </p:pic>
      <p:sp>
        <p:nvSpPr>
          <p:cNvPr id="52234" name="9 Metin kutusu"/>
          <p:cNvSpPr txBox="1">
            <a:spLocks noChangeArrowheads="1"/>
          </p:cNvSpPr>
          <p:nvPr/>
        </p:nvSpPr>
        <p:spPr bwMode="auto">
          <a:xfrm>
            <a:off x="0" y="5084763"/>
            <a:ext cx="5795963" cy="1406525"/>
          </a:xfrm>
          <a:prstGeom prst="rect">
            <a:avLst/>
          </a:prstGeom>
          <a:noFill/>
          <a:ln w="9525">
            <a:noFill/>
            <a:miter lim="800000"/>
            <a:headEnd/>
            <a:tailEnd/>
          </a:ln>
        </p:spPr>
        <p:txBody>
          <a:bodyPr>
            <a:spAutoFit/>
          </a:bodyPr>
          <a:lstStyle/>
          <a:p>
            <a:pPr algn="just" eaLnBrk="0" hangingPunct="0">
              <a:lnSpc>
                <a:spcPct val="120000"/>
              </a:lnSpc>
              <a:spcBef>
                <a:spcPct val="20000"/>
              </a:spcBef>
              <a:buClr>
                <a:srgbClr val="CC0000"/>
              </a:buClr>
              <a:buFont typeface="Wingdings" pitchFamily="2" charset="2"/>
              <a:buNone/>
            </a:pPr>
            <a:r>
              <a:rPr lang="tr-TR" b="1">
                <a:solidFill>
                  <a:srgbClr val="800000"/>
                </a:solidFill>
              </a:rPr>
              <a:t>Yatırım tutarı 20 Milyon TL üzerinde olan savunma, havacılık ve uzay alanındaki yatırımlar.</a:t>
            </a:r>
          </a:p>
        </p:txBody>
      </p:sp>
      <p:pic>
        <p:nvPicPr>
          <p:cNvPr id="52235" name="Picture 20" descr="Tank icon"/>
          <p:cNvPicPr>
            <a:picLocks noChangeAspect="1" noChangeArrowheads="1"/>
          </p:cNvPicPr>
          <p:nvPr/>
        </p:nvPicPr>
        <p:blipFill>
          <a:blip r:embed="rId5"/>
          <a:srcRect/>
          <a:stretch>
            <a:fillRect/>
          </a:stretch>
        </p:blipFill>
        <p:spPr bwMode="auto">
          <a:xfrm>
            <a:off x="6516688" y="5013325"/>
            <a:ext cx="1368425" cy="1368425"/>
          </a:xfrm>
          <a:prstGeom prst="rect">
            <a:avLst/>
          </a:prstGeom>
          <a:noFill/>
          <a:ln w="9525">
            <a:noFill/>
            <a:miter lim="800000"/>
            <a:headEnd/>
            <a:tailEnd/>
          </a:ln>
        </p:spPr>
      </p:pic>
      <p:sp>
        <p:nvSpPr>
          <p:cNvPr id="12"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6"/>
          <p:cNvSpPr txBox="1">
            <a:spLocks noChangeArrowheads="1"/>
          </p:cNvSpPr>
          <p:nvPr/>
        </p:nvSpPr>
        <p:spPr bwMode="auto">
          <a:xfrm>
            <a:off x="6156325" y="1700213"/>
            <a:ext cx="2160588" cy="641350"/>
          </a:xfrm>
          <a:prstGeom prst="rect">
            <a:avLst/>
          </a:prstGeom>
          <a:noFill/>
          <a:ln w="9525">
            <a:noFill/>
            <a:miter lim="800000"/>
            <a:headEnd/>
            <a:tailEnd/>
          </a:ln>
        </p:spPr>
        <p:txBody>
          <a:bodyPr>
            <a:spAutoFit/>
          </a:bodyPr>
          <a:lstStyle/>
          <a:p>
            <a:pPr eaLnBrk="0" hangingPunct="0">
              <a:spcBef>
                <a:spcPct val="50000"/>
              </a:spcBef>
            </a:pPr>
            <a:endParaRPr lang="en-US" sz="3600">
              <a:latin typeface="Tahoma" pitchFamily="34" charset="0"/>
            </a:endParaRPr>
          </a:p>
        </p:txBody>
      </p:sp>
      <p:sp>
        <p:nvSpPr>
          <p:cNvPr id="8" name="4 Yuvarlatılmış Dikdörtgen"/>
          <p:cNvSpPr>
            <a:spLocks noChangeArrowheads="1"/>
          </p:cNvSpPr>
          <p:nvPr/>
        </p:nvSpPr>
        <p:spPr bwMode="auto">
          <a:xfrm>
            <a:off x="155575" y="841357"/>
            <a:ext cx="8785225" cy="571419"/>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a:solidFill>
                  <a:schemeClr val="bg1"/>
                </a:solidFill>
              </a:rPr>
              <a:t>ÖNCELİKLİ YATIRIMLAR</a:t>
            </a:r>
            <a:endParaRPr lang="en-US" sz="2800" b="1">
              <a:solidFill>
                <a:schemeClr val="bg1"/>
              </a:solidFill>
            </a:endParaRPr>
          </a:p>
          <a:p>
            <a:pPr algn="ctr" eaLnBrk="0" hangingPunct="0">
              <a:defRPr/>
            </a:pPr>
            <a:endParaRPr lang="en-US" sz="2800" b="1">
              <a:solidFill>
                <a:schemeClr val="bg1"/>
              </a:solidFill>
            </a:endParaRPr>
          </a:p>
        </p:txBody>
      </p:sp>
      <p:sp>
        <p:nvSpPr>
          <p:cNvPr id="12"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sp>
        <p:nvSpPr>
          <p:cNvPr id="53255" name="Rectangle 7"/>
          <p:cNvSpPr>
            <a:spLocks noChangeArrowheads="1"/>
          </p:cNvSpPr>
          <p:nvPr/>
        </p:nvSpPr>
        <p:spPr bwMode="auto">
          <a:xfrm>
            <a:off x="179388" y="1555750"/>
            <a:ext cx="6121400" cy="2378075"/>
          </a:xfrm>
          <a:prstGeom prst="rect">
            <a:avLst/>
          </a:prstGeom>
          <a:noFill/>
          <a:ln w="9525">
            <a:noFill/>
            <a:miter lim="800000"/>
            <a:headEnd/>
            <a:tailEnd/>
          </a:ln>
        </p:spPr>
        <p:txBody>
          <a:bodyPr>
            <a:spAutoFit/>
          </a:bodyPr>
          <a:lstStyle/>
          <a:p>
            <a:pPr eaLnBrk="0" hangingPunct="0">
              <a:lnSpc>
                <a:spcPct val="150000"/>
              </a:lnSpc>
              <a:buFont typeface="Wingdings" pitchFamily="2" charset="2"/>
              <a:buNone/>
            </a:pPr>
            <a:r>
              <a:rPr lang="tr-TR" sz="2000">
                <a:solidFill>
                  <a:srgbClr val="006600"/>
                </a:solidFill>
              </a:rPr>
              <a:t>Asgari 300 milyon TL tutarındaki otomotiv ana sanayi yatırımları, asgari 75 milyon TL tutarındaki motor yatırımları ile asgari 20 milyon TL tutarındaki motor aksamları,  aktarma organları/aksamları ve otomotiv elektroniği yatırımları,</a:t>
            </a:r>
          </a:p>
        </p:txBody>
      </p:sp>
      <p:sp>
        <p:nvSpPr>
          <p:cNvPr id="53256" name="Rectangle 8"/>
          <p:cNvSpPr>
            <a:spLocks noChangeArrowheads="1"/>
          </p:cNvSpPr>
          <p:nvPr/>
        </p:nvSpPr>
        <p:spPr bwMode="auto">
          <a:xfrm>
            <a:off x="3402013" y="4508500"/>
            <a:ext cx="5634037" cy="1601788"/>
          </a:xfrm>
          <a:prstGeom prst="rect">
            <a:avLst/>
          </a:prstGeom>
          <a:noFill/>
          <a:ln w="9525">
            <a:noFill/>
            <a:miter lim="800000"/>
            <a:headEnd/>
            <a:tailEnd/>
          </a:ln>
        </p:spPr>
        <p:txBody>
          <a:bodyPr>
            <a:spAutoFit/>
          </a:bodyPr>
          <a:lstStyle/>
          <a:p>
            <a:pPr eaLnBrk="0" hangingPunct="0">
              <a:lnSpc>
                <a:spcPct val="150000"/>
              </a:lnSpc>
              <a:buFont typeface="Wingdings" pitchFamily="2" charset="2"/>
              <a:buNone/>
            </a:pPr>
            <a:r>
              <a:rPr lang="tr-TR" sz="2200">
                <a:solidFill>
                  <a:schemeClr val="accent2"/>
                </a:solidFill>
              </a:rPr>
              <a:t>4-b grubunda yer alan madenlerin girdi olarak kullanıldığı elektrik üretimi yatırımları.</a:t>
            </a:r>
          </a:p>
        </p:txBody>
      </p:sp>
      <p:pic>
        <p:nvPicPr>
          <p:cNvPr id="53257" name="Picture 9" descr="Madencilik"/>
          <p:cNvPicPr>
            <a:picLocks noChangeAspect="1" noChangeArrowheads="1"/>
          </p:cNvPicPr>
          <p:nvPr/>
        </p:nvPicPr>
        <p:blipFill>
          <a:blip r:embed="rId3"/>
          <a:srcRect/>
          <a:stretch>
            <a:fillRect/>
          </a:stretch>
        </p:blipFill>
        <p:spPr bwMode="auto">
          <a:xfrm>
            <a:off x="468313" y="4437063"/>
            <a:ext cx="2590800" cy="1800225"/>
          </a:xfrm>
          <a:prstGeom prst="rect">
            <a:avLst/>
          </a:prstGeom>
          <a:noFill/>
          <a:ln w="9525">
            <a:noFill/>
            <a:miter lim="800000"/>
            <a:headEnd/>
            <a:tailEnd/>
          </a:ln>
        </p:spPr>
      </p:pic>
      <p:pic>
        <p:nvPicPr>
          <p:cNvPr id="53258" name="Picture 10" descr="1249068789"/>
          <p:cNvPicPr>
            <a:picLocks noChangeAspect="1" noChangeArrowheads="1"/>
          </p:cNvPicPr>
          <p:nvPr/>
        </p:nvPicPr>
        <p:blipFill>
          <a:blip r:embed="rId4"/>
          <a:srcRect/>
          <a:stretch>
            <a:fillRect/>
          </a:stretch>
        </p:blipFill>
        <p:spPr bwMode="auto">
          <a:xfrm>
            <a:off x="6153150" y="1700213"/>
            <a:ext cx="2811463" cy="191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sp>
        <p:nvSpPr>
          <p:cNvPr id="54275" name="Rectangle 2"/>
          <p:cNvSpPr txBox="1">
            <a:spLocks/>
          </p:cNvSpPr>
          <p:nvPr/>
        </p:nvSpPr>
        <p:spPr bwMode="auto">
          <a:xfrm>
            <a:off x="250825" y="4652963"/>
            <a:ext cx="8640763" cy="1944687"/>
          </a:xfrm>
          <a:prstGeom prst="rect">
            <a:avLst/>
          </a:prstGeom>
          <a:noFill/>
          <a:ln w="9525">
            <a:noFill/>
            <a:miter lim="800000"/>
            <a:headEnd/>
            <a:tailEnd/>
          </a:ln>
        </p:spPr>
        <p:txBody>
          <a:bodyPr anchor="ctr"/>
          <a:lstStyle/>
          <a:p>
            <a:pPr algn="just" eaLnBrk="0" hangingPunct="0">
              <a:lnSpc>
                <a:spcPct val="130000"/>
              </a:lnSpc>
            </a:pPr>
            <a:r>
              <a:rPr lang="tr-TR" sz="2600">
                <a:solidFill>
                  <a:srgbClr val="C00000"/>
                </a:solidFill>
              </a:rPr>
              <a:t>Vergi İndirimi</a:t>
            </a:r>
            <a:r>
              <a:rPr lang="tr-TR" sz="2600"/>
              <a:t> ve </a:t>
            </a:r>
            <a:r>
              <a:rPr lang="tr-TR" sz="2600">
                <a:solidFill>
                  <a:srgbClr val="C00000"/>
                </a:solidFill>
              </a:rPr>
              <a:t>Sigorta Primi İşveren Hissesi </a:t>
            </a:r>
            <a:r>
              <a:rPr lang="tr-TR" sz="2600"/>
              <a:t>Destekleri Açısından Bir Alt Bölgede Uygulanan Desteklerden Yararlanırlar.</a:t>
            </a:r>
          </a:p>
        </p:txBody>
      </p:sp>
      <p:sp>
        <p:nvSpPr>
          <p:cNvPr id="8" name="Rectangle 2"/>
          <p:cNvSpPr txBox="1">
            <a:spLocks/>
          </p:cNvSpPr>
          <p:nvPr/>
        </p:nvSpPr>
        <p:spPr>
          <a:xfrm>
            <a:off x="4500563" y="260350"/>
            <a:ext cx="46085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KÜMELENME YATIRIMLAR</a:t>
            </a:r>
          </a:p>
        </p:txBody>
      </p:sp>
      <p:sp>
        <p:nvSpPr>
          <p:cNvPr id="54277" name="Rectangle 3"/>
          <p:cNvSpPr txBox="1">
            <a:spLocks noChangeArrowheads="1"/>
          </p:cNvSpPr>
          <p:nvPr/>
        </p:nvSpPr>
        <p:spPr bwMode="auto">
          <a:xfrm>
            <a:off x="214313" y="1484313"/>
            <a:ext cx="8642350" cy="3722687"/>
          </a:xfrm>
          <a:prstGeom prst="rect">
            <a:avLst/>
          </a:prstGeom>
          <a:noFill/>
          <a:ln w="9525">
            <a:noFill/>
            <a:miter lim="800000"/>
            <a:headEnd/>
            <a:tailEnd/>
          </a:ln>
        </p:spPr>
        <p:txBody>
          <a:bodyPr/>
          <a:lstStyle/>
          <a:p>
            <a:pPr algn="just" eaLnBrk="0" hangingPunct="0">
              <a:lnSpc>
                <a:spcPct val="150000"/>
              </a:lnSpc>
              <a:spcBef>
                <a:spcPct val="20000"/>
              </a:spcBef>
              <a:buClr>
                <a:srgbClr val="FF0000"/>
              </a:buClr>
              <a:buFont typeface="Wingdings" pitchFamily="2" charset="2"/>
              <a:buNone/>
            </a:pPr>
            <a:r>
              <a:rPr lang="tr-TR" sz="2600"/>
              <a:t>Bölgesel Teşvik Uygulamalarının yatırım havzalarının oluşturulması ve kümelenmenin desteklenmesi hedefleri çerçevesinde;</a:t>
            </a:r>
          </a:p>
          <a:p>
            <a:pPr marL="531813" lvl="1" indent="-352425" algn="just" eaLnBrk="0" hangingPunct="0">
              <a:lnSpc>
                <a:spcPct val="150000"/>
              </a:lnSpc>
              <a:spcBef>
                <a:spcPct val="20000"/>
              </a:spcBef>
              <a:buClr>
                <a:srgbClr val="CC0000"/>
              </a:buClr>
              <a:buFont typeface="Wingdings" pitchFamily="2" charset="2"/>
              <a:buChar char="Ø"/>
            </a:pPr>
            <a:r>
              <a:rPr lang="tr-TR" sz="2600" b="1"/>
              <a:t>OSB’lerde yapılacak yatırımlar</a:t>
            </a:r>
            <a:r>
              <a:rPr lang="tr-TR" sz="2600"/>
              <a:t>,</a:t>
            </a:r>
          </a:p>
          <a:p>
            <a:pPr marL="531813" lvl="1" indent="-352425" algn="just" eaLnBrk="0" hangingPunct="0">
              <a:lnSpc>
                <a:spcPct val="150000"/>
              </a:lnSpc>
              <a:spcBef>
                <a:spcPct val="20000"/>
              </a:spcBef>
              <a:buClr>
                <a:srgbClr val="CC0000"/>
              </a:buClr>
              <a:buFont typeface="Wingdings" pitchFamily="2" charset="2"/>
              <a:buChar char="Ø"/>
            </a:pPr>
            <a:r>
              <a:rPr lang="tr-TR" sz="2600" b="1"/>
              <a:t>Sektörel işbirliğine dayalı yatırımlar</a:t>
            </a:r>
          </a:p>
        </p:txBody>
      </p:sp>
      <p:sp>
        <p:nvSpPr>
          <p:cNvPr id="2" name="4 Yuvarlatılmış Dikdörtgen"/>
          <p:cNvSpPr>
            <a:spLocks noChangeArrowheads="1"/>
          </p:cNvSpPr>
          <p:nvPr/>
        </p:nvSpPr>
        <p:spPr bwMode="auto">
          <a:xfrm>
            <a:off x="155575" y="841357"/>
            <a:ext cx="8785225" cy="571419"/>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a:solidFill>
                  <a:schemeClr val="bg1"/>
                </a:solidFill>
              </a:rPr>
              <a:t>KÜMELENME YATIRIMLARI</a:t>
            </a:r>
            <a:endParaRPr lang="en-US" sz="28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4294967295"/>
          </p:nvPr>
        </p:nvSpPr>
        <p:spPr>
          <a:xfrm>
            <a:off x="179388" y="1595438"/>
            <a:ext cx="8569325" cy="4929187"/>
          </a:xfrm>
        </p:spPr>
        <p:txBody>
          <a:bodyPr/>
          <a:lstStyle/>
          <a:p>
            <a:pPr marL="609600" indent="-609600" eaLnBrk="1" hangingPunct="1">
              <a:lnSpc>
                <a:spcPts val="5000"/>
              </a:lnSpc>
              <a:spcBef>
                <a:spcPct val="0"/>
              </a:spcBef>
              <a:buClr>
                <a:srgbClr val="CC0000"/>
              </a:buClr>
              <a:buSzTx/>
              <a:buFont typeface="Wingdings" pitchFamily="2" charset="2"/>
              <a:buChar char="Ø"/>
            </a:pPr>
            <a:endParaRPr lang="tr-TR" smtClean="0">
              <a:solidFill>
                <a:schemeClr val="tx1"/>
              </a:solidFill>
              <a:latin typeface="Arial" charset="0"/>
              <a:cs typeface="Arial" charset="0"/>
            </a:endParaRPr>
          </a:p>
          <a:p>
            <a:pPr marL="609600" indent="-609600" eaLnBrk="1" hangingPunct="1">
              <a:lnSpc>
                <a:spcPts val="5000"/>
              </a:lnSpc>
              <a:spcBef>
                <a:spcPct val="0"/>
              </a:spcBef>
              <a:buClr>
                <a:srgbClr val="CC0000"/>
              </a:buClr>
              <a:buSzTx/>
              <a:buFont typeface="Wingdings" pitchFamily="2" charset="2"/>
              <a:buChar char="Ø"/>
            </a:pPr>
            <a:r>
              <a:rPr lang="tr-TR" smtClean="0">
                <a:solidFill>
                  <a:schemeClr val="tx1"/>
                </a:solidFill>
                <a:latin typeface="Arial" charset="0"/>
                <a:cs typeface="Arial" charset="0"/>
              </a:rPr>
              <a:t>19.06.2012 tarihli Resmi Gazetede </a:t>
            </a:r>
          </a:p>
          <a:p>
            <a:pPr marL="609600" indent="-609600" eaLnBrk="1" hangingPunct="1">
              <a:lnSpc>
                <a:spcPts val="5000"/>
              </a:lnSpc>
              <a:spcBef>
                <a:spcPct val="0"/>
              </a:spcBef>
              <a:buClr>
                <a:srgbClr val="CC0000"/>
              </a:buClr>
              <a:buSzTx/>
              <a:buFont typeface="Wingdings" pitchFamily="2" charset="2"/>
              <a:buNone/>
            </a:pPr>
            <a:r>
              <a:rPr lang="tr-TR" smtClean="0">
                <a:solidFill>
                  <a:schemeClr val="tx1"/>
                </a:solidFill>
                <a:latin typeface="Arial" charset="0"/>
                <a:cs typeface="Arial" charset="0"/>
              </a:rPr>
              <a:t>      yayımlanan 2012/3305 sayılı Karar,</a:t>
            </a:r>
          </a:p>
          <a:p>
            <a:pPr marL="609600" indent="-609600" eaLnBrk="1" hangingPunct="1">
              <a:lnSpc>
                <a:spcPts val="5000"/>
              </a:lnSpc>
              <a:spcBef>
                <a:spcPct val="0"/>
              </a:spcBef>
              <a:buClr>
                <a:srgbClr val="CC0000"/>
              </a:buClr>
              <a:buSzTx/>
              <a:buFont typeface="Wingdings" pitchFamily="2" charset="2"/>
              <a:buChar char="Ø"/>
            </a:pPr>
            <a:endParaRPr lang="tr-TR" smtClean="0">
              <a:solidFill>
                <a:schemeClr val="tx1"/>
              </a:solidFill>
              <a:latin typeface="Arial" charset="0"/>
              <a:cs typeface="Arial" charset="0"/>
            </a:endParaRPr>
          </a:p>
          <a:p>
            <a:pPr marL="609600" indent="-609600" eaLnBrk="1" hangingPunct="1">
              <a:lnSpc>
                <a:spcPts val="5000"/>
              </a:lnSpc>
              <a:spcBef>
                <a:spcPct val="0"/>
              </a:spcBef>
              <a:buClr>
                <a:srgbClr val="CC0000"/>
              </a:buClr>
              <a:buSzTx/>
              <a:buFont typeface="Wingdings" pitchFamily="2" charset="2"/>
              <a:buChar char="Ø"/>
            </a:pPr>
            <a:r>
              <a:rPr lang="tr-TR" smtClean="0">
                <a:solidFill>
                  <a:schemeClr val="tx1"/>
                </a:solidFill>
                <a:latin typeface="Arial" charset="0"/>
                <a:cs typeface="Arial" charset="0"/>
              </a:rPr>
              <a:t>20.06.2012 tarihli Resmi Gazetede </a:t>
            </a:r>
          </a:p>
          <a:p>
            <a:pPr marL="609600" indent="-609600" eaLnBrk="1" hangingPunct="1">
              <a:lnSpc>
                <a:spcPts val="5000"/>
              </a:lnSpc>
              <a:spcBef>
                <a:spcPct val="0"/>
              </a:spcBef>
              <a:buClr>
                <a:srgbClr val="CC0000"/>
              </a:buClr>
              <a:buSzTx/>
              <a:buFont typeface="Wingdings" pitchFamily="2" charset="2"/>
              <a:buNone/>
            </a:pPr>
            <a:r>
              <a:rPr lang="tr-TR" smtClean="0">
                <a:solidFill>
                  <a:schemeClr val="tx1"/>
                </a:solidFill>
                <a:latin typeface="Arial" charset="0"/>
                <a:cs typeface="Arial" charset="0"/>
              </a:rPr>
              <a:t>      yayımlanan 2012/1 sayılı Tebliğ.</a:t>
            </a:r>
          </a:p>
          <a:p>
            <a:pPr marL="609600" indent="-609600" eaLnBrk="1" hangingPunct="1">
              <a:lnSpc>
                <a:spcPts val="5000"/>
              </a:lnSpc>
              <a:spcBef>
                <a:spcPct val="0"/>
              </a:spcBef>
              <a:buClr>
                <a:schemeClr val="accent2"/>
              </a:buClr>
              <a:buSzPct val="60000"/>
              <a:buFont typeface="Wingdings" pitchFamily="2" charset="2"/>
              <a:buNone/>
            </a:pPr>
            <a:endParaRPr lang="tr-TR" smtClean="0">
              <a:solidFill>
                <a:srgbClr val="C00000"/>
              </a:solidFill>
              <a:latin typeface="Arial" charset="0"/>
              <a:cs typeface="Arial" charset="0"/>
            </a:endParaRP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a:solidFill>
                  <a:schemeClr val="bg1"/>
                </a:solidFill>
              </a:rPr>
              <a:t>MEVZUAT BİLGİLERİ</a:t>
            </a:r>
            <a:endParaRPr lang="en-US" sz="2800" b="1">
              <a:solidFill>
                <a:schemeClr val="bg1"/>
              </a:solidFill>
            </a:endParaRPr>
          </a:p>
        </p:txBody>
      </p:sp>
      <p:sp>
        <p:nvSpPr>
          <p:cNvPr id="19462"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323850" y="1052513"/>
            <a:ext cx="2735263" cy="641350"/>
          </a:xfrm>
          <a:prstGeom prst="rect">
            <a:avLst/>
          </a:prstGeom>
          <a:noFill/>
          <a:ln w="9525">
            <a:noFill/>
            <a:miter lim="800000"/>
            <a:headEnd/>
            <a:tailEnd/>
          </a:ln>
        </p:spPr>
        <p:txBody>
          <a:bodyPr>
            <a:spAutoFit/>
          </a:bodyPr>
          <a:lstStyle/>
          <a:p>
            <a:pPr eaLnBrk="0" hangingPunct="0">
              <a:spcBef>
                <a:spcPct val="50000"/>
              </a:spcBef>
            </a:pPr>
            <a:endParaRPr lang="en-US" sz="3600">
              <a:latin typeface="Tahoma" pitchFamily="34" charset="0"/>
            </a:endParaRPr>
          </a:p>
        </p:txBody>
      </p:sp>
      <p:sp>
        <p:nvSpPr>
          <p:cNvPr id="55299" name="Text Box 13"/>
          <p:cNvSpPr txBox="1">
            <a:spLocks noChangeArrowheads="1"/>
          </p:cNvSpPr>
          <p:nvPr/>
        </p:nvSpPr>
        <p:spPr bwMode="auto">
          <a:xfrm>
            <a:off x="323850" y="3992563"/>
            <a:ext cx="8497888" cy="2100262"/>
          </a:xfrm>
          <a:prstGeom prst="rect">
            <a:avLst/>
          </a:prstGeom>
          <a:noFill/>
          <a:ln w="9525">
            <a:noFill/>
            <a:miter lim="800000"/>
            <a:headEnd/>
            <a:tailEnd/>
          </a:ln>
        </p:spPr>
        <p:txBody>
          <a:bodyPr>
            <a:spAutoFit/>
          </a:bodyPr>
          <a:lstStyle/>
          <a:p>
            <a:pPr eaLnBrk="0" hangingPunct="0">
              <a:spcBef>
                <a:spcPct val="50000"/>
              </a:spcBef>
            </a:pPr>
            <a:r>
              <a:rPr lang="tr-TR" b="1">
                <a:solidFill>
                  <a:schemeClr val="accent2"/>
                </a:solidFill>
              </a:rPr>
              <a:t>6. Bölge için 3 Temel Yaklaşım:</a:t>
            </a:r>
          </a:p>
          <a:p>
            <a:pPr eaLnBrk="0" hangingPunct="0">
              <a:spcBef>
                <a:spcPct val="50000"/>
              </a:spcBef>
              <a:buClr>
                <a:srgbClr val="CC0000"/>
              </a:buClr>
              <a:buFont typeface="Wingdings" pitchFamily="2" charset="2"/>
              <a:buChar char="ü"/>
            </a:pPr>
            <a:r>
              <a:rPr lang="tr-TR"/>
              <a:t>Genişleyen Sektörel Kapsam</a:t>
            </a:r>
          </a:p>
          <a:p>
            <a:pPr eaLnBrk="0" hangingPunct="0">
              <a:spcBef>
                <a:spcPct val="50000"/>
              </a:spcBef>
              <a:buClr>
                <a:srgbClr val="CC0000"/>
              </a:buClr>
              <a:buFont typeface="Wingdings" pitchFamily="2" charset="2"/>
              <a:buChar char="ü"/>
            </a:pPr>
            <a:r>
              <a:rPr lang="tr-TR"/>
              <a:t>İşgücü Maliyetlerinin Azaltılmasına Yönelik Destekler</a:t>
            </a:r>
          </a:p>
          <a:p>
            <a:pPr eaLnBrk="0" hangingPunct="0">
              <a:spcBef>
                <a:spcPct val="50000"/>
              </a:spcBef>
              <a:buClr>
                <a:srgbClr val="CC0000"/>
              </a:buClr>
              <a:buFont typeface="Wingdings" pitchFamily="2" charset="2"/>
              <a:buChar char="ü"/>
            </a:pPr>
            <a:r>
              <a:rPr lang="tr-TR"/>
              <a:t>Finansman İmkanlarının Genişletilmesi</a:t>
            </a:r>
          </a:p>
        </p:txBody>
      </p:sp>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VI. BÖLGE DESTEKLERİ</a:t>
            </a:r>
          </a:p>
        </p:txBody>
      </p:sp>
      <p:pic>
        <p:nvPicPr>
          <p:cNvPr id="55301" name="Resim 1" descr="C:\Users\Cengiz\Desktop\6.png"/>
          <p:cNvPicPr>
            <a:picLocks noChangeAspect="1" noChangeArrowheads="1"/>
          </p:cNvPicPr>
          <p:nvPr/>
        </p:nvPicPr>
        <p:blipFill>
          <a:blip r:embed="rId2"/>
          <a:srcRect/>
          <a:stretch>
            <a:fillRect/>
          </a:stretch>
        </p:blipFill>
        <p:spPr bwMode="auto">
          <a:xfrm>
            <a:off x="2195513" y="836613"/>
            <a:ext cx="4249737"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rPr>
              <a:t>Teşvik Uygulama ve Yabancı Sermaye Genel Müdürlüğü</a:t>
            </a:r>
          </a:p>
        </p:txBody>
      </p:sp>
      <p:graphicFrame>
        <p:nvGraphicFramePr>
          <p:cNvPr id="5" name="Diyagram 4"/>
          <p:cNvGraphicFramePr/>
          <p:nvPr/>
        </p:nvGraphicFramePr>
        <p:xfrm>
          <a:off x="107504" y="1412776"/>
          <a:ext cx="86570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1476375" y="3933825"/>
            <a:ext cx="225425" cy="225425"/>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7"/>
          <p:cNvSpPr/>
          <p:nvPr/>
        </p:nvSpPr>
        <p:spPr>
          <a:xfrm>
            <a:off x="2268538" y="3949700"/>
            <a:ext cx="225425" cy="227013"/>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 name="Diagram group"/>
          <p:cNvGrpSpPr/>
          <p:nvPr/>
        </p:nvGrpSpPr>
        <p:grpSpPr>
          <a:xfrm>
            <a:off x="1857356" y="4000504"/>
            <a:ext cx="223013" cy="223013"/>
            <a:chOff x="3396484" y="1753946"/>
            <a:chExt cx="223013" cy="223013"/>
          </a:xfrm>
          <a:scene3d>
            <a:camera prst="orthographicFront">
              <a:rot lat="0" lon="0" rev="0"/>
            </a:camera>
            <a:lightRig rig="freezing" dir="t"/>
          </a:scene3d>
        </p:grpSpPr>
        <p:sp>
          <p:nvSpPr>
            <p:cNvPr id="10" name="9 Oval"/>
            <p:cNvSpPr/>
            <p:nvPr/>
          </p:nvSpPr>
          <p:spPr>
            <a:xfrm>
              <a:off x="3396484" y="1753946"/>
              <a:ext cx="223013" cy="223013"/>
            </a:xfrm>
            <a:prstGeom prst="ellipse">
              <a:avLst/>
            </a:prstGeom>
            <a:solidFill>
              <a:srgbClr val="92D050"/>
            </a:solid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grpSp>
      <p:sp>
        <p:nvSpPr>
          <p:cNvPr id="11" name="Oval 7"/>
          <p:cNvSpPr/>
          <p:nvPr/>
        </p:nvSpPr>
        <p:spPr>
          <a:xfrm>
            <a:off x="2571736" y="2786058"/>
            <a:ext cx="225425" cy="227013"/>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VI. BÖLGE DESTEKLERİ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4294967295"/>
          </p:nvPr>
        </p:nvGraphicFramePr>
        <p:xfrm>
          <a:off x="0" y="908720"/>
          <a:ext cx="91440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rPr>
              <a:t>Teşvik Uygulama ve Yabancı Sermaye Genel Müdürlüğü</a:t>
            </a:r>
          </a:p>
        </p:txBody>
      </p:sp>
      <p:sp>
        <p:nvSpPr>
          <p:cNvPr id="6"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VI. BÖLGE DESTEKLERİ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ltbilgi Yer Tutucusu 4"/>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graphicFrame>
        <p:nvGraphicFramePr>
          <p:cNvPr id="90172" name="Group 60"/>
          <p:cNvGraphicFramePr>
            <a:graphicFrameLocks noGrp="1"/>
          </p:cNvGraphicFramePr>
          <p:nvPr/>
        </p:nvGraphicFramePr>
        <p:xfrm>
          <a:off x="287338" y="925513"/>
          <a:ext cx="8605837" cy="5382578"/>
        </p:xfrm>
        <a:graphic>
          <a:graphicData uri="http://schemas.openxmlformats.org/drawingml/2006/table">
            <a:tbl>
              <a:tblPr/>
              <a:tblGrid>
                <a:gridCol w="4237037"/>
                <a:gridCol w="2208213"/>
                <a:gridCol w="2160587"/>
              </a:tblGrid>
              <a:tr h="379413">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FFFF"/>
                          </a:solidFill>
                          <a:effectLst>
                            <a:outerShdw blurRad="38100" dist="38100" dir="2700000" algn="tl">
                              <a:srgbClr val="000000"/>
                            </a:outerShdw>
                          </a:effectLst>
                          <a:latin typeface="Calibri" pitchFamily="34" charset="0"/>
                          <a:cs typeface="Arial" charset="0"/>
                        </a:rPr>
                        <a:t>ASGARi ÜCRET VE YASAL KESİNTİLER   (01.01.2013-30.06.2013 Dönemi)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hMerge="1">
                  <a:txBody>
                    <a:bodyPr/>
                    <a:lstStyle/>
                    <a:p>
                      <a:endParaRPr lang="tr-TR"/>
                    </a:p>
                  </a:txBody>
                  <a:tcPr/>
                </a:tc>
                <a:tc hMerge="1">
                  <a:txBody>
                    <a:bodyPr/>
                    <a:lstStyle/>
                    <a:p>
                      <a:endParaRPr lang="tr-TR"/>
                    </a:p>
                  </a:txBody>
                  <a:tcPr/>
                </a:tc>
              </a:tr>
              <a:tr h="61118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Arial" charset="0"/>
                        </a:rPr>
                        <a:t>Normal Uygulama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Arial" charset="0"/>
                        </a:rPr>
                        <a:t>İndirilecek Tutar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Brüt Ücret</a:t>
                      </a:r>
                      <a:endParaRPr kumimoji="0" lang="tr-TR" sz="1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978,75 TL</a:t>
                      </a:r>
                      <a:endParaRPr kumimoji="0" lang="tr-TR" sz="2000" b="0" i="0" u="none" strike="noStrike" cap="none" normalizeH="0" baseline="0" smtClean="0">
                        <a:ln>
                          <a:noFill/>
                        </a:ln>
                        <a:solidFill>
                          <a:schemeClr val="tx1"/>
                        </a:solidFill>
                        <a:effectLst/>
                        <a:latin typeface="AbakuTLSymSans"/>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AbakuTLSymSans"/>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Arial" charset="0"/>
                          <a:cs typeface="Arial" charset="0"/>
                        </a:rPr>
                        <a:t>Sigorta Primi İşçi Payı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137,03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137,03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İşsizlik Sigortası Primi İşçi Payı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Times New Roman" pitchFamily="18" charset="0"/>
                        </a:rPr>
                        <a:t>9,79 </a:t>
                      </a:r>
                      <a:r>
                        <a:rPr kumimoji="0" lang="tr-TR" sz="2000" b="1" i="0" u="none" strike="noStrike" cap="none" normalizeH="0" baseline="0" smtClean="0">
                          <a:ln>
                            <a:noFill/>
                          </a:ln>
                          <a:solidFill>
                            <a:schemeClr val="tx1"/>
                          </a:solidFill>
                          <a:effectLst/>
                          <a:latin typeface="Calibri" pitchFamily="34" charset="0"/>
                          <a:cs typeface="Times New Roman" pitchFamily="18" charset="0"/>
                        </a:rPr>
                        <a:t>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Arial" charset="0"/>
                          <a:cs typeface="Arial" charset="0"/>
                        </a:rPr>
                        <a:t>Gelir Vergisi Stopajı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124,79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124,79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Damga Vergisi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Times New Roman" pitchFamily="18" charset="0"/>
                        </a:rPr>
                        <a:t>6,46 </a:t>
                      </a:r>
                      <a:r>
                        <a:rPr kumimoji="0" lang="tr-TR" sz="2000" b="1" i="0" u="none" strike="noStrike" cap="none" normalizeH="0" baseline="0" smtClean="0">
                          <a:ln>
                            <a:noFill/>
                          </a:ln>
                          <a:solidFill>
                            <a:schemeClr val="tx1"/>
                          </a:solidFill>
                          <a:effectLst/>
                          <a:latin typeface="Calibri" pitchFamily="34" charset="0"/>
                          <a:cs typeface="Times New Roman" pitchFamily="18" charset="0"/>
                        </a:rPr>
                        <a:t>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Kesintiler Toplamı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278,07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Net Ücret</a:t>
                      </a:r>
                      <a:endParaRPr kumimoji="0" lang="tr-TR" sz="1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195"/>
                      </a:schemeClr>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700,69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195"/>
                      </a:schemeClr>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alpha val="50195"/>
                      </a:schemeClr>
                    </a:solidFill>
                  </a:tcPr>
                </a:tc>
              </a:tr>
              <a:tr h="412750">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FFFF"/>
                          </a:solidFill>
                          <a:effectLst>
                            <a:outerShdw blurRad="38100" dist="38100" dir="2700000" algn="tl">
                              <a:srgbClr val="000000"/>
                            </a:outerShdw>
                          </a:effectLst>
                          <a:latin typeface="Calibri" pitchFamily="34" charset="0"/>
                          <a:cs typeface="Arial" charset="0"/>
                        </a:rPr>
                        <a:t>ASGARİ ÜCRETTE İŞVEREN KATKISI   (01.01.2013-30.06.2013 Dönemi)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hMerge="1">
                  <a:txBody>
                    <a:bodyPr/>
                    <a:lstStyle/>
                    <a:p>
                      <a:endParaRPr lang="tr-TR"/>
                    </a:p>
                  </a:txBody>
                  <a:tcPr/>
                </a:tc>
                <a:tc hMerge="1">
                  <a:txBody>
                    <a:bodyPr/>
                    <a:lstStyle/>
                    <a:p>
                      <a:endParaRPr lang="tr-TR"/>
                    </a:p>
                  </a:txBody>
                  <a:tcPr/>
                </a:tc>
              </a:tr>
              <a:tr h="3492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Arial" charset="0"/>
                          <a:cs typeface="Arial" charset="0"/>
                        </a:rPr>
                        <a:t>Sigorta Primi İşveren Payı (% 19.5)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190,86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190,86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İşsizlik Sigortası Primi İşveren Payı (% 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Times New Roman" pitchFamily="18" charset="0"/>
                        </a:rPr>
                        <a:t>19,58 </a:t>
                      </a:r>
                      <a:r>
                        <a:rPr kumimoji="0" lang="tr-TR" sz="2000" b="1" i="0" u="none" strike="noStrike" cap="none" normalizeH="0" baseline="0" smtClean="0">
                          <a:ln>
                            <a:noFill/>
                          </a:ln>
                          <a:solidFill>
                            <a:schemeClr val="tx1"/>
                          </a:solidFill>
                          <a:effectLst/>
                          <a:latin typeface="Calibri" pitchFamily="34" charset="0"/>
                          <a:cs typeface="Times New Roman" pitchFamily="18" charset="0"/>
                        </a:rPr>
                        <a:t>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endParaRPr kumimoji="0" lang="tr-TR"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cs typeface="Arial" charset="0"/>
                        </a:rPr>
                        <a:t>İŞVEREN YÜKÜ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2268"/>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bg1"/>
                          </a:solidFill>
                          <a:effectLst/>
                          <a:latin typeface="Calibri" pitchFamily="34" charset="0"/>
                          <a:cs typeface="Times New Roman" pitchFamily="18" charset="0"/>
                        </a:rPr>
                        <a:t>1.189,18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2268"/>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bg1"/>
                          </a:solidFill>
                          <a:effectLst/>
                          <a:latin typeface="Calibri" pitchFamily="34" charset="0"/>
                          <a:cs typeface="Times New Roman" pitchFamily="18" charset="0"/>
                        </a:rPr>
                        <a:t>452,68 TL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2268"/>
                    </a:solidFill>
                  </a:tcPr>
                </a:tc>
              </a:tr>
            </a:tbl>
          </a:graphicData>
        </a:graphic>
      </p:graphicFrame>
      <p:sp>
        <p:nvSpPr>
          <p:cNvPr id="5"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VI. BÖLGE DESTEKLERİ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ltbilgi Yer Tutucusu 4"/>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sp>
        <p:nvSpPr>
          <p:cNvPr id="24645" name="Rectangle 2"/>
          <p:cNvSpPr txBox="1">
            <a:spLocks/>
          </p:cNvSpPr>
          <p:nvPr/>
        </p:nvSpPr>
        <p:spPr bwMode="auto">
          <a:xfrm>
            <a:off x="4859338" y="260350"/>
            <a:ext cx="4321175" cy="431800"/>
          </a:xfrm>
          <a:prstGeom prst="rect">
            <a:avLst/>
          </a:prstGeom>
          <a:noFill/>
          <a:ln w="9525">
            <a:noFill/>
            <a:miter lim="800000"/>
            <a:headEnd/>
            <a:tailEnd/>
          </a:ln>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lgn="r">
              <a:defRPr/>
            </a:pPr>
            <a:r>
              <a:rPr lang="tr-TR" sz="2000" b="1" u="sng" dirty="0" smtClean="0">
                <a:solidFill>
                  <a:schemeClr val="bg1"/>
                </a:solidFill>
                <a:effectLst>
                  <a:outerShdw blurRad="38100" dist="38100" dir="2700000" algn="tl">
                    <a:srgbClr val="C0C0C0"/>
                  </a:outerShdw>
                </a:effectLst>
                <a:latin typeface="Arial" charset="0"/>
                <a:cs typeface="+mn-cs"/>
              </a:rPr>
              <a:t>VERGİ İNDİRİMİ</a:t>
            </a:r>
          </a:p>
        </p:txBody>
      </p:sp>
      <p:graphicFrame>
        <p:nvGraphicFramePr>
          <p:cNvPr id="59451" name="Group 59"/>
          <p:cNvGraphicFramePr>
            <a:graphicFrameLocks noGrp="1"/>
          </p:cNvGraphicFramePr>
          <p:nvPr/>
        </p:nvGraphicFramePr>
        <p:xfrm>
          <a:off x="82550" y="901700"/>
          <a:ext cx="8993188" cy="5526092"/>
        </p:xfrm>
        <a:graphic>
          <a:graphicData uri="http://schemas.openxmlformats.org/drawingml/2006/table">
            <a:tbl>
              <a:tblPr/>
              <a:tblGrid>
                <a:gridCol w="1390650"/>
                <a:gridCol w="1898650"/>
                <a:gridCol w="1901825"/>
                <a:gridCol w="1900238"/>
                <a:gridCol w="1901825"/>
              </a:tblGrid>
              <a:tr h="823913">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FFFF"/>
                          </a:solidFill>
                          <a:effectLst/>
                          <a:latin typeface="Arial" charset="0"/>
                          <a:cs typeface="Arial" charset="0"/>
                        </a:rPr>
                        <a:t>Bölgeler</a:t>
                      </a:r>
                      <a:endParaRPr kumimoji="0" lang="tr-TR" sz="2000" b="1" i="0" u="none" strike="noStrike" cap="none" normalizeH="0" baseline="0" smtClean="0">
                        <a:ln>
                          <a:noFill/>
                        </a:ln>
                        <a:solidFill>
                          <a:schemeClr val="bg1"/>
                        </a:solidFill>
                        <a:effectLst/>
                        <a:latin typeface="Arial" charset="0"/>
                        <a:cs typeface="Arial" charset="0"/>
                      </a:endParaRPr>
                    </a:p>
                  </a:txBody>
                  <a:tcPr marL="9389" marR="9389" marT="9388"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D2D8A"/>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FFFF"/>
                          </a:solidFill>
                          <a:effectLst/>
                          <a:latin typeface="Arial" charset="0"/>
                          <a:cs typeface="Arial" charset="0"/>
                        </a:rPr>
                        <a:t>Yatırıma Katkı Oranı (%)</a:t>
                      </a:r>
                      <a:endParaRPr kumimoji="0" lang="tr-TR" sz="2000" b="1" i="0" u="none" strike="noStrike" cap="none" normalizeH="0" baseline="0" smtClean="0">
                        <a:ln>
                          <a:noFill/>
                        </a:ln>
                        <a:solidFill>
                          <a:schemeClr val="bg1"/>
                        </a:solidFill>
                        <a:effectLst/>
                        <a:latin typeface="Arial" charset="0"/>
                        <a:cs typeface="Arial" charset="0"/>
                      </a:endParaRPr>
                    </a:p>
                  </a:txBody>
                  <a:tcPr marL="9389" marR="9389" marT="9388"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709613">
                <a:tc v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Bölgesel Teşvik Uygulamaları</a:t>
                      </a:r>
                    </a:p>
                  </a:txBody>
                  <a:tcPr marL="9389" marR="9389" marT="9388"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EF4"/>
                    </a:solidFill>
                  </a:tcPr>
                </a:tc>
                <a:tc hMerge="1">
                  <a:txBody>
                    <a:bodyPr/>
                    <a:lstStyle/>
                    <a:p>
                      <a:endParaRPr lang="tr-TR"/>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Büyük Ölçekli Yatırımların Teşviki</a:t>
                      </a:r>
                    </a:p>
                  </a:txBody>
                  <a:tcPr marL="9389" marR="9389" marT="9388"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EF4"/>
                    </a:solidFill>
                  </a:tcPr>
                </a:tc>
                <a:tc hMerge="1">
                  <a:txBody>
                    <a:bodyPr/>
                    <a:lstStyle/>
                    <a:p>
                      <a:endParaRPr lang="tr-TR"/>
                    </a:p>
                  </a:txBody>
                  <a:tcPr/>
                </a:tc>
              </a:tr>
              <a:tr h="1030288">
                <a:tc v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cs typeface="Arial" charset="0"/>
                        </a:rPr>
                        <a:t>31.12.2013 tarihine kadar başlanılan yatırımlar</a:t>
                      </a:r>
                    </a:p>
                  </a:txBody>
                  <a:tcPr marL="9389" marR="9389" marT="9388"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Arial" charset="0"/>
                          <a:cs typeface="Arial" charset="0"/>
                        </a:rPr>
                        <a:t>01.01.2014 tarihinden sonra başlanılan yatırımlar</a:t>
                      </a:r>
                    </a:p>
                  </a:txBody>
                  <a:tcPr marL="9389" marR="9389" marT="9388"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BA0BB"/>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cs typeface="Arial" charset="0"/>
                        </a:rPr>
                        <a:t>31.12.2013 tarihine kadar başlanılan yatırımlar</a:t>
                      </a:r>
                    </a:p>
                  </a:txBody>
                  <a:tcPr marL="9389" marR="9389" marT="9388"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Arial" charset="0"/>
                          <a:cs typeface="Arial" charset="0"/>
                        </a:rPr>
                        <a:t>01.01.2014 tarihinden sonra başlanılan yatırımlar</a:t>
                      </a:r>
                    </a:p>
                  </a:txBody>
                  <a:tcPr marL="9389" marR="9389" marT="9388"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BA0BB"/>
                    </a:solidFill>
                  </a:tcPr>
                </a:tc>
              </a:tr>
              <a:tr h="493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000000"/>
                          </a:solidFill>
                          <a:effectLst/>
                          <a:latin typeface="Arial" charset="0"/>
                          <a:cs typeface="Arial" charset="0"/>
                        </a:rPr>
                        <a:t>I</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15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10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25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20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r h="493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000000"/>
                          </a:solidFill>
                          <a:effectLst/>
                          <a:latin typeface="Arial" charset="0"/>
                          <a:cs typeface="Arial" charset="0"/>
                        </a:rPr>
                        <a:t>II</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20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15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30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25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r>
              <a:tr h="493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000000"/>
                          </a:solidFill>
                          <a:effectLst/>
                          <a:latin typeface="Arial" charset="0"/>
                          <a:cs typeface="Arial" charset="0"/>
                        </a:rPr>
                        <a:t>III</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25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20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35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30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r h="493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000000"/>
                          </a:solidFill>
                          <a:effectLst/>
                          <a:latin typeface="Arial" charset="0"/>
                          <a:cs typeface="Arial" charset="0"/>
                        </a:rPr>
                        <a:t>IV</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30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25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40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35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r>
              <a:tr h="493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000000"/>
                          </a:solidFill>
                          <a:effectLst/>
                          <a:latin typeface="Arial" charset="0"/>
                          <a:cs typeface="Arial" charset="0"/>
                        </a:rPr>
                        <a:t>V</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40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 30 </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50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 40 </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r h="493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rgbClr val="000000"/>
                          </a:solidFill>
                          <a:effectLst/>
                          <a:latin typeface="Arial" charset="0"/>
                          <a:cs typeface="Arial" charset="0"/>
                        </a:rPr>
                        <a:t>VI</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50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35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60</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Arial" charset="0"/>
                          <a:cs typeface="Arial" charset="0"/>
                        </a:rPr>
                        <a:t>45</a:t>
                      </a:r>
                    </a:p>
                  </a:txBody>
                  <a:tcPr marL="10800" marR="10800" marT="10801"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ltbilgi Yer Tutucusu 4"/>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sp>
        <p:nvSpPr>
          <p:cNvPr id="60419" name="Rectangle 3"/>
          <p:cNvSpPr>
            <a:spLocks noGrp="1" noChangeArrowheads="1"/>
          </p:cNvSpPr>
          <p:nvPr>
            <p:ph type="body" sz="half" idx="4294967295"/>
          </p:nvPr>
        </p:nvSpPr>
        <p:spPr>
          <a:xfrm>
            <a:off x="368300" y="1546225"/>
            <a:ext cx="8534400" cy="4824413"/>
          </a:xfrm>
        </p:spPr>
        <p:txBody>
          <a:bodyPr/>
          <a:lstStyle/>
          <a:p>
            <a:pPr marL="273050" lvl="1" indent="-273050" algn="just" eaLnBrk="1" hangingPunct="1">
              <a:lnSpc>
                <a:spcPct val="200000"/>
              </a:lnSpc>
              <a:buClrTx/>
              <a:buSzTx/>
              <a:buFont typeface="Wingdings" pitchFamily="2" charset="2"/>
              <a:buChar char="Ø"/>
            </a:pPr>
            <a:r>
              <a:rPr lang="tr-TR" sz="2400" smtClean="0">
                <a:solidFill>
                  <a:schemeClr val="tx1"/>
                </a:solidFill>
                <a:latin typeface="Arial" charset="0"/>
                <a:cs typeface="Arial" charset="0"/>
              </a:rPr>
              <a:t>Vergi indirimi desteği münhasıran teşvik belgesine konu yatırımdan elde edilecek kazançlara uygulanmakla birlikte, 2., 3., 4., 5. ve 6. bölgelerde yatırım yapan firmalar için, </a:t>
            </a:r>
            <a:r>
              <a:rPr lang="tr-TR" sz="2400" b="1" smtClean="0">
                <a:solidFill>
                  <a:schemeClr val="tx1"/>
                </a:solidFill>
                <a:latin typeface="Arial" charset="0"/>
                <a:cs typeface="Arial" charset="0"/>
              </a:rPr>
              <a:t>yatırıma katkı tutarının belirli bir kısmı yatırım döneminde tüm faaliyetlerinden elde ettiği kazançlar üzerinden  uygulanabilecektir.</a:t>
            </a:r>
          </a:p>
          <a:p>
            <a:pPr marL="273050" lvl="1" indent="-273050" algn="just" eaLnBrk="1" hangingPunct="1">
              <a:lnSpc>
                <a:spcPct val="200000"/>
              </a:lnSpc>
              <a:buClrTx/>
              <a:buSzTx/>
              <a:buFont typeface="Wingdings" pitchFamily="2" charset="2"/>
              <a:buChar char="Ø"/>
            </a:pPr>
            <a:endParaRPr lang="tr-TR" sz="2400" b="1" smtClean="0">
              <a:solidFill>
                <a:schemeClr val="tx1"/>
              </a:solidFill>
              <a:latin typeface="Arial" charset="0"/>
              <a:cs typeface="Arial" charset="0"/>
            </a:endParaRPr>
          </a:p>
        </p:txBody>
      </p:sp>
      <p:sp>
        <p:nvSpPr>
          <p:cNvPr id="6" name="4 Yuvarlatılmış Dikdörtgen"/>
          <p:cNvSpPr>
            <a:spLocks noChangeArrowheads="1"/>
          </p:cNvSpPr>
          <p:nvPr/>
        </p:nvSpPr>
        <p:spPr bwMode="auto">
          <a:xfrm>
            <a:off x="272255" y="836712"/>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3200" b="1">
                <a:solidFill>
                  <a:schemeClr val="bg1"/>
                </a:solidFill>
              </a:rPr>
              <a:t>VERGİ İNDİRİMİ</a:t>
            </a:r>
            <a:endParaRPr lang="en-US" sz="3200" b="1">
              <a:solidFill>
                <a:schemeClr val="bg1"/>
              </a:solidFill>
            </a:endParaRPr>
          </a:p>
        </p:txBody>
      </p:sp>
      <p:sp>
        <p:nvSpPr>
          <p:cNvPr id="11"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DESTEK ORAN VE SÜRELERİ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ltbilgi Yer Tutucusu 4"/>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graphicFrame>
        <p:nvGraphicFramePr>
          <p:cNvPr id="63550" name="Group 62"/>
          <p:cNvGraphicFramePr>
            <a:graphicFrameLocks noGrp="1"/>
          </p:cNvGraphicFramePr>
          <p:nvPr/>
        </p:nvGraphicFramePr>
        <p:xfrm>
          <a:off x="214313" y="857250"/>
          <a:ext cx="8786812" cy="5356228"/>
        </p:xfrm>
        <a:graphic>
          <a:graphicData uri="http://schemas.openxmlformats.org/drawingml/2006/table">
            <a:tbl>
              <a:tblPr/>
              <a:tblGrid>
                <a:gridCol w="1381125"/>
                <a:gridCol w="1741487"/>
                <a:gridCol w="1741488"/>
                <a:gridCol w="2014537"/>
                <a:gridCol w="1908175"/>
              </a:tblGrid>
              <a:tr h="62706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cs typeface="Arial" charset="0"/>
                        </a:rPr>
                        <a:t>BÖLGESEL TEŞVİK UYGULAMALARINDA VERGİ İNDİRİMİ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6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477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Bölgeler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Yatırıma Katkı Oranı (%)</a:t>
                      </a:r>
                      <a:endParaRPr kumimoji="0" lang="en-US" sz="1800" b="1" i="0" u="none" strike="noStrike" cap="none" normalizeH="0" baseline="0" smtClean="0">
                        <a:ln>
                          <a:noFill/>
                        </a:ln>
                        <a:solidFill>
                          <a:srgbClr val="F2F2F2"/>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Vergi İndirim Oranı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a:t>
                      </a:r>
                      <a:endParaRPr kumimoji="0" lang="en-US" sz="1800" b="1" i="0" u="none" strike="noStrike" cap="none" normalizeH="0" baseline="0" smtClean="0">
                        <a:ln>
                          <a:noFill/>
                        </a:ln>
                        <a:solidFill>
                          <a:srgbClr val="F2F2F2"/>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İşletme / Yatırım Döneminde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Uygulanacak Yatırıma Katkı Oranı (%)</a:t>
                      </a:r>
                      <a:endParaRPr kumimoji="0" lang="en-US" sz="1800" b="1" i="0" u="none" strike="noStrike" cap="none" normalizeH="0" baseline="0" smtClean="0">
                        <a:ln>
                          <a:noFill/>
                        </a:ln>
                        <a:solidFill>
                          <a:srgbClr val="F2F2F2"/>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hMerge="1">
                  <a:txBody>
                    <a:bodyPr/>
                    <a:lstStyle/>
                    <a:p>
                      <a:endParaRPr lang="tr-TR"/>
                    </a:p>
                  </a:txBody>
                  <a:tcPr/>
                </a:tc>
              </a:tr>
              <a:tr h="4968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cs typeface="Arial" charset="0"/>
                        </a:rPr>
                        <a:t>Yatırım Dönemi</a:t>
                      </a:r>
                      <a:endParaRPr kumimoji="0" lang="en-US" sz="1800" b="1" i="0" u="none" strike="noStrike" cap="none" normalizeH="0" baseline="0" smtClean="0">
                        <a:ln>
                          <a:noFill/>
                        </a:ln>
                        <a:solidFill>
                          <a:schemeClr val="bg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75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İşletme Dönemi</a:t>
                      </a:r>
                      <a:endParaRPr kumimoji="0" lang="en-US" sz="1800" b="1" i="0" u="none" strike="noStrike" cap="none" normalizeH="0" baseline="0" smtClean="0">
                        <a:ln>
                          <a:noFill/>
                        </a:ln>
                        <a:solidFill>
                          <a:srgbClr val="00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BA0BB"/>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 </a:t>
                      </a:r>
                      <a:r>
                        <a:rPr kumimoji="0" lang="en-US" sz="1800" b="1" i="0" u="none" strike="noStrike" cap="none" normalizeH="0" baseline="0" smtClean="0">
                          <a:ln>
                            <a:noFill/>
                          </a:ln>
                          <a:solidFill>
                            <a:srgbClr val="000000"/>
                          </a:solidFill>
                          <a:effectLst/>
                          <a:latin typeface="Arial" charset="0"/>
                          <a:cs typeface="Arial" charset="0"/>
                        </a:rPr>
                        <a:t>   </a:t>
                      </a:r>
                      <a:r>
                        <a:rPr kumimoji="0" lang="tr-TR" sz="1800" b="1" i="0" u="none" strike="noStrike" cap="none" normalizeH="0" baseline="0" smtClean="0">
                          <a:ln>
                            <a:noFill/>
                          </a:ln>
                          <a:solidFill>
                            <a:srgbClr val="000000"/>
                          </a:solidFill>
                          <a:effectLst/>
                          <a:latin typeface="Arial" charset="0"/>
                          <a:cs typeface="Arial" charset="0"/>
                        </a:rPr>
                        <a:t>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15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100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II. </a:t>
                      </a:r>
                      <a:r>
                        <a:rPr kumimoji="0" lang="en-US" sz="1800" b="1" i="0" u="none" strike="noStrike" cap="none" normalizeH="0" baseline="0" smtClean="0">
                          <a:ln>
                            <a:noFill/>
                          </a:ln>
                          <a:solidFill>
                            <a:srgbClr val="000000"/>
                          </a:solidFill>
                          <a:effectLst/>
                          <a:latin typeface="Arial" charset="0"/>
                          <a:cs typeface="Arial" charset="0"/>
                        </a:rPr>
                        <a:t>  </a:t>
                      </a:r>
                      <a:r>
                        <a:rPr kumimoji="0" lang="tr-TR" sz="1800" b="1" i="0" u="none" strike="noStrike" cap="none" normalizeH="0" baseline="0" smtClean="0">
                          <a:ln>
                            <a:noFill/>
                          </a:ln>
                          <a:solidFill>
                            <a:srgbClr val="000000"/>
                          </a:solidFill>
                          <a:effectLst/>
                          <a:latin typeface="Arial" charset="0"/>
                          <a:cs typeface="Arial" charset="0"/>
                        </a:rPr>
                        <a:t>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20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10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90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r h="512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III.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25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60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20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80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IV.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30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70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30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70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273050" marR="0" lvl="0" indent="-273050" algn="ctr" defTabSz="914400" rtl="0" eaLnBrk="1" fontAlgn="base" latinLnBrk="0" hangingPunct="1">
                        <a:lnSpc>
                          <a:spcPct val="100000"/>
                        </a:lnSpc>
                        <a:spcBef>
                          <a:spcPct val="0"/>
                        </a:spcBef>
                        <a:spcAft>
                          <a:spcPct val="0"/>
                        </a:spcAft>
                        <a:buClrTx/>
                        <a:buSzTx/>
                        <a:buFontTx/>
                        <a:buAutoNum type="romanUcPeriod" startAt="5"/>
                        <a:tabLst/>
                      </a:pPr>
                      <a:r>
                        <a:rPr kumimoji="0" lang="tr-TR" sz="1800" b="1" i="0" u="none" strike="noStrike" cap="none" normalizeH="0" baseline="0" smtClean="0">
                          <a:ln>
                            <a:noFill/>
                          </a:ln>
                          <a:solidFill>
                            <a:srgbClr val="000000"/>
                          </a:solidFill>
                          <a:effectLst/>
                          <a:latin typeface="Arial" charset="0"/>
                          <a:cs typeface="Arial" charset="0"/>
                        </a:rPr>
                        <a:t>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40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80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r>
              <a:tr h="515938">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VI.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90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80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20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1"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DESTEK ORAN VE SÜRELERİ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ltbilgi Yer Tutucusu 4"/>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graphicFrame>
        <p:nvGraphicFramePr>
          <p:cNvPr id="65595" name="Group 59"/>
          <p:cNvGraphicFramePr>
            <a:graphicFrameLocks noGrp="1"/>
          </p:cNvGraphicFramePr>
          <p:nvPr/>
        </p:nvGraphicFramePr>
        <p:xfrm>
          <a:off x="214313" y="857250"/>
          <a:ext cx="8786812" cy="5527678"/>
        </p:xfrm>
        <a:graphic>
          <a:graphicData uri="http://schemas.openxmlformats.org/drawingml/2006/table">
            <a:tbl>
              <a:tblPr/>
              <a:tblGrid>
                <a:gridCol w="1381125"/>
                <a:gridCol w="1741487"/>
                <a:gridCol w="1741488"/>
                <a:gridCol w="2014537"/>
                <a:gridCol w="1908175"/>
              </a:tblGrid>
              <a:tr h="79851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cs typeface="Arial" charset="0"/>
                        </a:rPr>
                        <a:t>BÜYÜK ÖLÇEKLİ YATIRIMLARIN TEŞVİKİ UYGULAMALARINDA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cs typeface="Arial" charset="0"/>
                        </a:rPr>
                        <a:t>VERGİ İNDİRİMİ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477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Bölgeler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Yatırıma Katkı Oranı (%)</a:t>
                      </a:r>
                      <a:endParaRPr kumimoji="0" lang="en-US" sz="1800" b="1" i="0" u="none" strike="noStrike" cap="none" normalizeH="0" baseline="0" smtClean="0">
                        <a:ln>
                          <a:noFill/>
                        </a:ln>
                        <a:solidFill>
                          <a:srgbClr val="F2F2F2"/>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Vergi İndirim Oranı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a:t>
                      </a:r>
                      <a:endParaRPr kumimoji="0" lang="en-US" sz="1800" b="1" i="0" u="none" strike="noStrike" cap="none" normalizeH="0" baseline="0" smtClean="0">
                        <a:ln>
                          <a:noFill/>
                        </a:ln>
                        <a:solidFill>
                          <a:srgbClr val="F2F2F2"/>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İşletme / Yatırım Döneminde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Uygulanacak Yatırıma Katkı Oranı (%)</a:t>
                      </a:r>
                      <a:endParaRPr kumimoji="0" lang="en-US" sz="1800" b="1" i="0" u="none" strike="noStrike" cap="none" normalizeH="0" baseline="0" smtClean="0">
                        <a:ln>
                          <a:noFill/>
                        </a:ln>
                        <a:solidFill>
                          <a:srgbClr val="F2F2F2"/>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hMerge="1">
                  <a:txBody>
                    <a:bodyPr/>
                    <a:lstStyle/>
                    <a:p>
                      <a:endParaRPr lang="tr-TR"/>
                    </a:p>
                  </a:txBody>
                  <a:tcPr/>
                </a:tc>
              </a:tr>
              <a:tr h="4968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cs typeface="Arial" charset="0"/>
                        </a:rPr>
                        <a:t>Yatırım Dönemi</a:t>
                      </a:r>
                      <a:endParaRPr kumimoji="0" lang="en-US" sz="1800" b="1" i="0" u="none" strike="noStrike" cap="none" normalizeH="0" baseline="0" smtClean="0">
                        <a:ln>
                          <a:noFill/>
                        </a:ln>
                        <a:solidFill>
                          <a:schemeClr val="bg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75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İşletme Dönemi</a:t>
                      </a:r>
                      <a:endParaRPr kumimoji="0" lang="en-US" sz="1800" b="1" i="0" u="none" strike="noStrike" cap="none" normalizeH="0" baseline="0" smtClean="0">
                        <a:ln>
                          <a:noFill/>
                        </a:ln>
                        <a:solidFill>
                          <a:srgbClr val="00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BA0BB"/>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 </a:t>
                      </a:r>
                      <a:r>
                        <a:rPr kumimoji="0" lang="en-US" sz="1800" b="1" i="0" u="none" strike="noStrike" cap="none" normalizeH="0" baseline="0" smtClean="0">
                          <a:ln>
                            <a:noFill/>
                          </a:ln>
                          <a:solidFill>
                            <a:srgbClr val="000000"/>
                          </a:solidFill>
                          <a:effectLst/>
                          <a:latin typeface="Arial" charset="0"/>
                          <a:cs typeface="Arial" charset="0"/>
                        </a:rPr>
                        <a:t>   </a:t>
                      </a:r>
                      <a:r>
                        <a:rPr kumimoji="0" lang="tr-TR" sz="1800" b="1" i="0" u="none" strike="noStrike" cap="none" normalizeH="0" baseline="0" smtClean="0">
                          <a:ln>
                            <a:noFill/>
                          </a:ln>
                          <a:solidFill>
                            <a:srgbClr val="000000"/>
                          </a:solidFill>
                          <a:effectLst/>
                          <a:latin typeface="Arial" charset="0"/>
                          <a:cs typeface="Arial" charset="0"/>
                        </a:rPr>
                        <a:t>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25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100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II. </a:t>
                      </a:r>
                      <a:r>
                        <a:rPr kumimoji="0" lang="en-US" sz="1800" b="1" i="0" u="none" strike="noStrike" cap="none" normalizeH="0" baseline="0" smtClean="0">
                          <a:ln>
                            <a:noFill/>
                          </a:ln>
                          <a:solidFill>
                            <a:srgbClr val="000000"/>
                          </a:solidFill>
                          <a:effectLst/>
                          <a:latin typeface="Arial" charset="0"/>
                          <a:cs typeface="Arial" charset="0"/>
                        </a:rPr>
                        <a:t>  </a:t>
                      </a:r>
                      <a:r>
                        <a:rPr kumimoji="0" lang="tr-TR" sz="1800" b="1" i="0" u="none" strike="noStrike" cap="none" normalizeH="0" baseline="0" smtClean="0">
                          <a:ln>
                            <a:noFill/>
                          </a:ln>
                          <a:solidFill>
                            <a:srgbClr val="000000"/>
                          </a:solidFill>
                          <a:effectLst/>
                          <a:latin typeface="Arial" charset="0"/>
                          <a:cs typeface="Arial" charset="0"/>
                        </a:rPr>
                        <a:t>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30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10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90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r h="512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III.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35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60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20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80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IV.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40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70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30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70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273050" marR="0" lvl="0" indent="-273050" algn="ctr" defTabSz="914400" rtl="0" eaLnBrk="1" fontAlgn="base" latinLnBrk="0" hangingPunct="1">
                        <a:lnSpc>
                          <a:spcPct val="100000"/>
                        </a:lnSpc>
                        <a:spcBef>
                          <a:spcPct val="0"/>
                        </a:spcBef>
                        <a:spcAft>
                          <a:spcPct val="0"/>
                        </a:spcAft>
                        <a:buClrTx/>
                        <a:buSzTx/>
                        <a:buFontTx/>
                        <a:buAutoNum type="romanUcPeriod" startAt="5"/>
                        <a:tabLst/>
                      </a:pPr>
                      <a:r>
                        <a:rPr kumimoji="0" lang="tr-TR" sz="1800" b="1" i="0" u="none" strike="noStrike" cap="none" normalizeH="0" baseline="0" smtClean="0">
                          <a:ln>
                            <a:noFill/>
                          </a:ln>
                          <a:solidFill>
                            <a:srgbClr val="000000"/>
                          </a:solidFill>
                          <a:effectLst/>
                          <a:latin typeface="Arial" charset="0"/>
                          <a:cs typeface="Arial" charset="0"/>
                        </a:rPr>
                        <a:t>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80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r>
              <a:tr h="515938">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VI.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60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90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80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20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1"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DESTEK ORAN VE SÜRELERİ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ltbilgi Yer Tutucusu 4"/>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graphicFrame>
        <p:nvGraphicFramePr>
          <p:cNvPr id="65595" name="Group 59"/>
          <p:cNvGraphicFramePr>
            <a:graphicFrameLocks noGrp="1"/>
          </p:cNvGraphicFramePr>
          <p:nvPr/>
        </p:nvGraphicFramePr>
        <p:xfrm>
          <a:off x="214313" y="857250"/>
          <a:ext cx="8786812" cy="5527678"/>
        </p:xfrm>
        <a:graphic>
          <a:graphicData uri="http://schemas.openxmlformats.org/drawingml/2006/table">
            <a:tbl>
              <a:tblPr/>
              <a:tblGrid>
                <a:gridCol w="1381125"/>
                <a:gridCol w="1741487"/>
                <a:gridCol w="1741488"/>
                <a:gridCol w="2014537"/>
                <a:gridCol w="1908175"/>
              </a:tblGrid>
              <a:tr h="79851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cs typeface="Arial" charset="0"/>
                        </a:rPr>
                        <a:t>STRATEJİK YATIRIMLARIN TEŞVİKİ UYGULAMALARINDA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cs typeface="Arial" charset="0"/>
                        </a:rPr>
                        <a:t>VERGİ İNDİRİMİ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477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Bölgeler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Yatırıma Katkı Oranı (%)</a:t>
                      </a:r>
                      <a:endParaRPr kumimoji="0" lang="en-US" sz="1800" b="1" i="0" u="none" strike="noStrike" cap="none" normalizeH="0" baseline="0" smtClean="0">
                        <a:ln>
                          <a:noFill/>
                        </a:ln>
                        <a:solidFill>
                          <a:srgbClr val="F2F2F2"/>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Vergi İndirim Oranı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a:t>
                      </a:r>
                      <a:endParaRPr kumimoji="0" lang="en-US" sz="1800" b="1" i="0" u="none" strike="noStrike" cap="none" normalizeH="0" baseline="0" smtClean="0">
                        <a:ln>
                          <a:noFill/>
                        </a:ln>
                        <a:solidFill>
                          <a:srgbClr val="F2F2F2"/>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İşletme / Yatırım Döneminde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2F2F2"/>
                          </a:solidFill>
                          <a:effectLst/>
                          <a:latin typeface="Arial" charset="0"/>
                          <a:cs typeface="Arial" charset="0"/>
                        </a:rPr>
                        <a:t>Uygulanacak Yatırıma Katkı Oranı (%)</a:t>
                      </a:r>
                      <a:endParaRPr kumimoji="0" lang="en-US" sz="1800" b="1" i="0" u="none" strike="noStrike" cap="none" normalizeH="0" baseline="0" smtClean="0">
                        <a:ln>
                          <a:noFill/>
                        </a:ln>
                        <a:solidFill>
                          <a:srgbClr val="F2F2F2"/>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97A0"/>
                    </a:solidFill>
                  </a:tcPr>
                </a:tc>
                <a:tc hMerge="1">
                  <a:txBody>
                    <a:bodyPr/>
                    <a:lstStyle/>
                    <a:p>
                      <a:endParaRPr lang="tr-TR"/>
                    </a:p>
                  </a:txBody>
                  <a:tcPr/>
                </a:tc>
              </a:tr>
              <a:tr h="4968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cs typeface="Arial" charset="0"/>
                        </a:rPr>
                        <a:t>Yatırım Dönemi</a:t>
                      </a:r>
                      <a:endParaRPr kumimoji="0" lang="en-US" sz="1800" b="1" i="0" u="none" strike="noStrike" cap="none" normalizeH="0" baseline="0" smtClean="0">
                        <a:ln>
                          <a:noFill/>
                        </a:ln>
                        <a:solidFill>
                          <a:schemeClr val="bg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575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İşletme Dönemi</a:t>
                      </a:r>
                      <a:endParaRPr kumimoji="0" lang="en-US" sz="1800" b="1" i="0" u="none" strike="noStrike" cap="none" normalizeH="0" baseline="0" smtClean="0">
                        <a:ln>
                          <a:noFill/>
                        </a:ln>
                        <a:solidFill>
                          <a:srgbClr val="00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BA0BB"/>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 </a:t>
                      </a:r>
                      <a:r>
                        <a:rPr kumimoji="0" lang="en-US" sz="1800" b="1" i="0" u="none" strike="noStrike" cap="none" normalizeH="0" baseline="0" smtClean="0">
                          <a:ln>
                            <a:noFill/>
                          </a:ln>
                          <a:solidFill>
                            <a:srgbClr val="000000"/>
                          </a:solidFill>
                          <a:effectLst/>
                          <a:latin typeface="Arial" charset="0"/>
                          <a:cs typeface="Arial" charset="0"/>
                        </a:rPr>
                        <a:t>   </a:t>
                      </a:r>
                      <a:r>
                        <a:rPr kumimoji="0" lang="tr-TR" sz="1800" b="1" i="0" u="none" strike="noStrike" cap="none" normalizeH="0" baseline="0" smtClean="0">
                          <a:ln>
                            <a:noFill/>
                          </a:ln>
                          <a:solidFill>
                            <a:srgbClr val="000000"/>
                          </a:solidFill>
                          <a:effectLst/>
                          <a:latin typeface="Arial" charset="0"/>
                          <a:cs typeface="Arial" charset="0"/>
                        </a:rPr>
                        <a:t>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90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endParaRPr kumimoji="0" lang="en-US" sz="18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endParaRPr kumimoji="0" lang="en-US" sz="18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II. </a:t>
                      </a:r>
                      <a:r>
                        <a:rPr kumimoji="0" lang="en-US" sz="1800" b="1" i="0" u="none" strike="noStrike" cap="none" normalizeH="0" baseline="0" smtClean="0">
                          <a:ln>
                            <a:noFill/>
                          </a:ln>
                          <a:solidFill>
                            <a:srgbClr val="000000"/>
                          </a:solidFill>
                          <a:effectLst/>
                          <a:latin typeface="Arial" charset="0"/>
                          <a:cs typeface="Arial" charset="0"/>
                        </a:rPr>
                        <a:t>  </a:t>
                      </a:r>
                      <a:r>
                        <a:rPr kumimoji="0" lang="tr-TR" sz="1800" b="1" i="0" u="none" strike="noStrike" cap="none" normalizeH="0" baseline="0" smtClean="0">
                          <a:ln>
                            <a:noFill/>
                          </a:ln>
                          <a:solidFill>
                            <a:srgbClr val="000000"/>
                          </a:solidFill>
                          <a:effectLst/>
                          <a:latin typeface="Arial" charset="0"/>
                          <a:cs typeface="Arial" charset="0"/>
                        </a:rPr>
                        <a:t>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90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endParaRPr kumimoji="0" lang="en-US" sz="18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endParaRPr kumimoji="0" lang="en-US" sz="18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r h="512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III.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90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endParaRPr kumimoji="0" lang="en-US" sz="18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endParaRPr kumimoji="0" lang="en-US" sz="18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IV.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90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endParaRPr kumimoji="0" lang="en-US" sz="18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endParaRPr kumimoji="0" lang="en-US" sz="18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273050" marR="0" lvl="0" indent="-273050" algn="ctr" defTabSz="914400" rtl="0" eaLnBrk="1" fontAlgn="base" latinLnBrk="0" hangingPunct="1">
                        <a:lnSpc>
                          <a:spcPct val="100000"/>
                        </a:lnSpc>
                        <a:spcBef>
                          <a:spcPct val="0"/>
                        </a:spcBef>
                        <a:spcAft>
                          <a:spcPct val="0"/>
                        </a:spcAft>
                        <a:buClrTx/>
                        <a:buSzTx/>
                        <a:buFontTx/>
                        <a:buAutoNum type="romanUcPeriod" startAt="5"/>
                        <a:tabLst/>
                      </a:pPr>
                      <a:r>
                        <a:rPr kumimoji="0" lang="tr-TR" sz="1800" b="1" i="0" u="none" strike="noStrike" cap="none" normalizeH="0" baseline="0" smtClean="0">
                          <a:ln>
                            <a:noFill/>
                          </a:ln>
                          <a:solidFill>
                            <a:srgbClr val="000000"/>
                          </a:solidFill>
                          <a:effectLst/>
                          <a:latin typeface="Arial" charset="0"/>
                          <a:cs typeface="Arial" charset="0"/>
                        </a:rPr>
                        <a:t>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90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50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8ED"/>
                    </a:solidFill>
                  </a:tcPr>
                </a:tc>
              </a:tr>
              <a:tr h="515938">
                <a:tc>
                  <a:txBody>
                    <a:bodyPr/>
                    <a:lstStyle/>
                    <a:p>
                      <a:pPr marL="273050" marR="0" lvl="0" indent="-27305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VI. Bölge</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50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90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80</a:t>
                      </a:r>
                      <a:endParaRPr kumimoji="0" lang="en-US" sz="1800" b="1" i="0" u="none" strike="noStrike" cap="none" normalizeH="0" baseline="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20</a:t>
                      </a:r>
                      <a:endParaRPr kumimoji="0" lang="en-US" sz="1800" b="1"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1"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DESTEK ORAN VE SÜRELERİ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1 Altbilgi Yer Tutucusu"/>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sp>
        <p:nvSpPr>
          <p:cNvPr id="32843" name="Rectangle 2"/>
          <p:cNvSpPr txBox="1">
            <a:spLocks/>
          </p:cNvSpPr>
          <p:nvPr/>
        </p:nvSpPr>
        <p:spPr bwMode="auto">
          <a:xfrm>
            <a:off x="4700588" y="247650"/>
            <a:ext cx="4321175" cy="431800"/>
          </a:xfrm>
          <a:prstGeom prst="rect">
            <a:avLst/>
          </a:prstGeom>
          <a:noFill/>
          <a:ln w="9525">
            <a:noFill/>
            <a:miter lim="800000"/>
            <a:headEnd/>
            <a:tailEnd/>
          </a:ln>
        </p:spPr>
        <p:txBody>
          <a:bodyPr/>
          <a:lstStyle/>
          <a:p>
            <a:pPr algn="r">
              <a:defRPr/>
            </a:pPr>
            <a:r>
              <a:rPr lang="tr-TR" sz="2000" b="1" u="sng">
                <a:solidFill>
                  <a:schemeClr val="bg1"/>
                </a:solidFill>
                <a:effectLst>
                  <a:outerShdw blurRad="38100" dist="38100" dir="2700000" algn="tl">
                    <a:srgbClr val="C0C0C0"/>
                  </a:outerShdw>
                </a:effectLst>
              </a:rPr>
              <a:t>Örnek Hesaplamalar</a:t>
            </a:r>
          </a:p>
        </p:txBody>
      </p:sp>
      <p:sp>
        <p:nvSpPr>
          <p:cNvPr id="71" name="4 Yuvarlatılmış Dikdörtgen"/>
          <p:cNvSpPr>
            <a:spLocks noChangeArrowheads="1"/>
          </p:cNvSpPr>
          <p:nvPr/>
        </p:nvSpPr>
        <p:spPr bwMode="auto">
          <a:xfrm>
            <a:off x="86912" y="829117"/>
            <a:ext cx="8968440" cy="430564"/>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200" b="1">
                <a:solidFill>
                  <a:schemeClr val="bg1"/>
                </a:solidFill>
              </a:rPr>
              <a:t>VERGİ İNDİRİMİ UYGULAMASI</a:t>
            </a:r>
            <a:endParaRPr lang="en-US" sz="2200" b="1">
              <a:solidFill>
                <a:schemeClr val="bg1"/>
              </a:solidFill>
            </a:endParaRPr>
          </a:p>
        </p:txBody>
      </p:sp>
      <p:graphicFrame>
        <p:nvGraphicFramePr>
          <p:cNvPr id="68680" name="Group 72"/>
          <p:cNvGraphicFramePr>
            <a:graphicFrameLocks noGrp="1"/>
          </p:cNvGraphicFramePr>
          <p:nvPr/>
        </p:nvGraphicFramePr>
        <p:xfrm>
          <a:off x="84138" y="1341438"/>
          <a:ext cx="8964612" cy="5038727"/>
        </p:xfrm>
        <a:graphic>
          <a:graphicData uri="http://schemas.openxmlformats.org/drawingml/2006/table">
            <a:tbl>
              <a:tblPr/>
              <a:tblGrid>
                <a:gridCol w="2201862"/>
                <a:gridCol w="1285875"/>
                <a:gridCol w="1357313"/>
                <a:gridCol w="1428750"/>
                <a:gridCol w="1357312"/>
                <a:gridCol w="1333500"/>
              </a:tblGrid>
              <a:tr h="373063">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tr-TR" sz="1400" b="1" i="0" u="none" strike="noStrike" cap="none" normalizeH="0" baseline="0" smtClean="0">
                        <a:ln>
                          <a:noFill/>
                        </a:ln>
                        <a:solidFill>
                          <a:schemeClr val="tx1"/>
                        </a:solidFill>
                        <a:effectLst/>
                        <a:latin typeface="Arial" charset="0"/>
                        <a:cs typeface="Arial" charset="0"/>
                      </a:endParaRP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bg1"/>
                          </a:solidFill>
                          <a:effectLst/>
                          <a:latin typeface="Arial" charset="0"/>
                          <a:cs typeface="Arial" charset="0"/>
                        </a:rPr>
                        <a:t>2. BÖLGE</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bg1"/>
                          </a:solidFill>
                          <a:effectLst/>
                          <a:latin typeface="Arial" charset="0"/>
                          <a:cs typeface="Arial" charset="0"/>
                        </a:rPr>
                        <a:t>3. BÖLGE</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bg1"/>
                          </a:solidFill>
                          <a:effectLst/>
                          <a:latin typeface="Arial" charset="0"/>
                          <a:cs typeface="Arial" charset="0"/>
                        </a:rPr>
                        <a:t>4. BÖLGE</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bg1"/>
                          </a:solidFill>
                          <a:effectLst/>
                          <a:latin typeface="Arial" charset="0"/>
                          <a:cs typeface="Arial" charset="0"/>
                        </a:rPr>
                        <a:t>5. BÖLGE</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bg1"/>
                          </a:solidFill>
                          <a:effectLst/>
                          <a:latin typeface="Arial" charset="0"/>
                          <a:cs typeface="Arial" charset="0"/>
                        </a:rPr>
                        <a:t>6. BÖLGE</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chemeClr val="hlink"/>
                    </a:solidFill>
                  </a:tcPr>
                </a:tc>
              </a:tr>
              <a:tr h="493713">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Yatırım Tutarı (Bin TL)</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5.000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5.000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5.000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5.000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5.000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r>
              <a:tr h="492125">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Vergi İndirimi (%):</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55</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60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70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80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90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r>
              <a:tr h="57150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Yatırıma Katkı Oranı (%):</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20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25</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30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40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50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r>
              <a:tr h="652463">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İndirilebilecek Vergi </a:t>
                      </a:r>
                    </a:p>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Tutarı (Bin TL):</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1.000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1.250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1.500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2.000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2.500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r>
              <a:tr h="587375">
                <a:tc>
                  <a:txBody>
                    <a:bodyPr/>
                    <a:lstStyle/>
                    <a:p>
                      <a:pPr marL="273050" marR="0" lvl="0" indent="-27305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  - Yatırım Döneminde:  (Bin TL)</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(%10)    100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(%20)   250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(%30)      450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(%50)  1.000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(%80) 2.000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r>
              <a:tr h="639763">
                <a:tc>
                  <a:txBody>
                    <a:bodyPr/>
                    <a:lstStyle/>
                    <a:p>
                      <a:pPr marL="273050" marR="0" lvl="0" indent="-17780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 İşletme Döneminde:</a:t>
                      </a:r>
                    </a:p>
                    <a:p>
                      <a:pPr marL="273050" marR="0" lvl="0" indent="-17780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   (Bin TL)</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(%90)    900      </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(%80) 1.000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(%70)  1.050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(%50) 1.000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(%20)    500</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r>
              <a:tr h="1228725">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cs typeface="Arial" charset="0"/>
                        </a:rPr>
                        <a:t>Yatırıma katkı tutarına ulaşıncaya kadar uygulanacak kurumlar /gelir vergisi oranı: </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%9 (indirilecek vergi oranı: %11)</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%8 </a:t>
                      </a:r>
                    </a:p>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(indirilecek vergi oranı: %12)</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%6 </a:t>
                      </a:r>
                    </a:p>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(indirilecek vergi oranı: %14)</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%4 </a:t>
                      </a:r>
                    </a:p>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(indirilecek vergi oranı: %16)</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1400" b="0" i="0" u="none" strike="noStrike" cap="none" normalizeH="0" baseline="0" smtClean="0">
                          <a:ln>
                            <a:noFill/>
                          </a:ln>
                          <a:solidFill>
                            <a:schemeClr val="tx1"/>
                          </a:solidFill>
                          <a:effectLst/>
                          <a:latin typeface="Arial" charset="0"/>
                          <a:cs typeface="Arial" charset="0"/>
                        </a:rPr>
                        <a:t>%2 (indirilecek vergi oranı: %18)</a:t>
                      </a:r>
                    </a:p>
                  </a:txBody>
                  <a:tcPr marL="90000" marR="90000" marT="46804" marB="46804" anchor="ctr" horzOverflow="overflow">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lnTlToBr>
                      <a:noFill/>
                    </a:lnTlToBr>
                    <a:lnBlToTr>
                      <a:noFill/>
                    </a:lnBlToTr>
                    <a:solidFill>
                      <a:srgbClr val="CCFFCC"/>
                    </a:solid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5"/>
          <p:cNvSpPr>
            <a:spLocks noChangeShapeType="1"/>
          </p:cNvSpPr>
          <p:nvPr/>
        </p:nvSpPr>
        <p:spPr bwMode="auto">
          <a:xfrm>
            <a:off x="7956550" y="1268413"/>
            <a:ext cx="0" cy="504825"/>
          </a:xfrm>
          <a:prstGeom prst="line">
            <a:avLst/>
          </a:prstGeom>
          <a:noFill/>
          <a:ln w="76200">
            <a:solidFill>
              <a:srgbClr val="FF0000"/>
            </a:solidFill>
            <a:round/>
            <a:headEnd/>
            <a:tailEnd type="triangle" w="med" len="med"/>
          </a:ln>
          <a:extLst/>
        </p:spPr>
        <p:txBody>
          <a:bodyPr>
            <a:spAutoFit/>
          </a:bodyPr>
          <a:lstStyle/>
          <a:p>
            <a:pPr eaLnBrk="0" hangingPunct="0">
              <a:defRPr/>
            </a:pPr>
            <a:endParaRPr lang="tr-TR" sz="3600">
              <a:latin typeface="+mn-lt"/>
              <a:cs typeface="+mn-cs"/>
            </a:endParaRPr>
          </a:p>
        </p:txBody>
      </p:sp>
      <p:sp>
        <p:nvSpPr>
          <p:cNvPr id="10243" name="Line 35"/>
          <p:cNvSpPr>
            <a:spLocks noChangeShapeType="1"/>
          </p:cNvSpPr>
          <p:nvPr/>
        </p:nvSpPr>
        <p:spPr bwMode="auto">
          <a:xfrm>
            <a:off x="5651500" y="1268413"/>
            <a:ext cx="0" cy="504825"/>
          </a:xfrm>
          <a:prstGeom prst="line">
            <a:avLst/>
          </a:prstGeom>
          <a:noFill/>
          <a:ln w="76200">
            <a:solidFill>
              <a:srgbClr val="FF0000"/>
            </a:solidFill>
            <a:round/>
            <a:headEnd/>
            <a:tailEnd type="triangle" w="med" len="med"/>
          </a:ln>
          <a:extLst/>
        </p:spPr>
        <p:txBody>
          <a:bodyPr>
            <a:spAutoFit/>
          </a:bodyPr>
          <a:lstStyle/>
          <a:p>
            <a:pPr eaLnBrk="0" hangingPunct="0">
              <a:defRPr/>
            </a:pPr>
            <a:endParaRPr lang="tr-TR" sz="3600">
              <a:latin typeface="+mn-lt"/>
              <a:cs typeface="+mn-cs"/>
            </a:endParaRPr>
          </a:p>
        </p:txBody>
      </p:sp>
      <p:sp>
        <p:nvSpPr>
          <p:cNvPr id="10244" name="Line 35"/>
          <p:cNvSpPr>
            <a:spLocks noChangeShapeType="1"/>
          </p:cNvSpPr>
          <p:nvPr/>
        </p:nvSpPr>
        <p:spPr bwMode="auto">
          <a:xfrm>
            <a:off x="3419475" y="1268413"/>
            <a:ext cx="0" cy="504825"/>
          </a:xfrm>
          <a:prstGeom prst="line">
            <a:avLst/>
          </a:prstGeom>
          <a:noFill/>
          <a:ln w="76200">
            <a:solidFill>
              <a:srgbClr val="FF0000"/>
            </a:solidFill>
            <a:round/>
            <a:headEnd/>
            <a:tailEnd type="triangle" w="med" len="med"/>
          </a:ln>
          <a:extLst/>
        </p:spPr>
        <p:txBody>
          <a:bodyPr>
            <a:spAutoFit/>
          </a:bodyPr>
          <a:lstStyle/>
          <a:p>
            <a:pPr eaLnBrk="0" hangingPunct="0">
              <a:defRPr/>
            </a:pPr>
            <a:endParaRPr lang="tr-TR" sz="3600">
              <a:latin typeface="+mn-lt"/>
              <a:cs typeface="+mn-cs"/>
            </a:endParaRPr>
          </a:p>
        </p:txBody>
      </p:sp>
      <p:sp>
        <p:nvSpPr>
          <p:cNvPr id="10245" name="Line 35"/>
          <p:cNvSpPr>
            <a:spLocks noChangeShapeType="1"/>
          </p:cNvSpPr>
          <p:nvPr/>
        </p:nvSpPr>
        <p:spPr bwMode="auto">
          <a:xfrm>
            <a:off x="1331913" y="1268413"/>
            <a:ext cx="0" cy="504825"/>
          </a:xfrm>
          <a:prstGeom prst="line">
            <a:avLst/>
          </a:prstGeom>
          <a:noFill/>
          <a:ln w="76200">
            <a:solidFill>
              <a:srgbClr val="FF0000"/>
            </a:solidFill>
            <a:round/>
            <a:headEnd/>
            <a:tailEnd type="triangle" w="med" len="med"/>
          </a:ln>
          <a:extLst/>
        </p:spPr>
        <p:txBody>
          <a:bodyPr>
            <a:spAutoFit/>
          </a:bodyPr>
          <a:lstStyle/>
          <a:p>
            <a:pPr eaLnBrk="0" hangingPunct="0">
              <a:defRPr/>
            </a:pPr>
            <a:endParaRPr lang="tr-TR" sz="3600">
              <a:latin typeface="+mn-lt"/>
              <a:cs typeface="+mn-cs"/>
            </a:endParaRPr>
          </a:p>
        </p:txBody>
      </p:sp>
      <p:sp>
        <p:nvSpPr>
          <p:cNvPr id="10246" name="Line 39"/>
          <p:cNvSpPr>
            <a:spLocks noChangeShapeType="1"/>
          </p:cNvSpPr>
          <p:nvPr/>
        </p:nvSpPr>
        <p:spPr bwMode="auto">
          <a:xfrm>
            <a:off x="7956550" y="2795588"/>
            <a:ext cx="0" cy="288925"/>
          </a:xfrm>
          <a:prstGeom prst="line">
            <a:avLst/>
          </a:prstGeom>
          <a:noFill/>
          <a:ln w="63500">
            <a:solidFill>
              <a:srgbClr val="FF0000"/>
            </a:solidFill>
            <a:round/>
            <a:headEnd/>
            <a:tailEnd/>
          </a:ln>
          <a:extLst/>
        </p:spPr>
        <p:txBody>
          <a:bodyPr>
            <a:spAutoFit/>
          </a:bodyPr>
          <a:lstStyle/>
          <a:p>
            <a:pPr eaLnBrk="0" hangingPunct="0">
              <a:defRPr/>
            </a:pPr>
            <a:endParaRPr lang="tr-TR" sz="3600">
              <a:latin typeface="+mn-lt"/>
              <a:cs typeface="+mn-cs"/>
            </a:endParaRPr>
          </a:p>
        </p:txBody>
      </p:sp>
      <p:sp>
        <p:nvSpPr>
          <p:cNvPr id="10247" name="Line 39"/>
          <p:cNvSpPr>
            <a:spLocks noChangeShapeType="1"/>
          </p:cNvSpPr>
          <p:nvPr/>
        </p:nvSpPr>
        <p:spPr bwMode="auto">
          <a:xfrm>
            <a:off x="5651500" y="2795588"/>
            <a:ext cx="0" cy="360362"/>
          </a:xfrm>
          <a:prstGeom prst="line">
            <a:avLst/>
          </a:prstGeom>
          <a:noFill/>
          <a:ln w="63500">
            <a:solidFill>
              <a:srgbClr val="FF0000"/>
            </a:solidFill>
            <a:round/>
            <a:headEnd/>
            <a:tailEnd/>
          </a:ln>
          <a:extLst/>
        </p:spPr>
        <p:txBody>
          <a:bodyPr>
            <a:spAutoFit/>
          </a:bodyPr>
          <a:lstStyle/>
          <a:p>
            <a:pPr eaLnBrk="0" hangingPunct="0">
              <a:defRPr/>
            </a:pPr>
            <a:endParaRPr lang="tr-TR" sz="3600">
              <a:latin typeface="+mn-lt"/>
              <a:cs typeface="+mn-cs"/>
            </a:endParaRPr>
          </a:p>
        </p:txBody>
      </p:sp>
      <p:sp>
        <p:nvSpPr>
          <p:cNvPr id="10248" name="Line 39"/>
          <p:cNvSpPr>
            <a:spLocks noChangeShapeType="1"/>
          </p:cNvSpPr>
          <p:nvPr/>
        </p:nvSpPr>
        <p:spPr bwMode="auto">
          <a:xfrm>
            <a:off x="3413125" y="2794000"/>
            <a:ext cx="0" cy="360363"/>
          </a:xfrm>
          <a:prstGeom prst="line">
            <a:avLst/>
          </a:prstGeom>
          <a:noFill/>
          <a:ln w="63500">
            <a:solidFill>
              <a:srgbClr val="FF0000"/>
            </a:solidFill>
            <a:round/>
            <a:headEnd/>
            <a:tailEnd/>
          </a:ln>
          <a:extLst/>
        </p:spPr>
        <p:txBody>
          <a:bodyPr>
            <a:spAutoFit/>
          </a:bodyPr>
          <a:lstStyle/>
          <a:p>
            <a:pPr eaLnBrk="0" hangingPunct="0">
              <a:defRPr/>
            </a:pPr>
            <a:endParaRPr lang="tr-TR" sz="3600">
              <a:latin typeface="+mn-lt"/>
              <a:cs typeface="+mn-cs"/>
            </a:endParaRPr>
          </a:p>
        </p:txBody>
      </p:sp>
      <p:sp>
        <p:nvSpPr>
          <p:cNvPr id="10249" name="Line 39"/>
          <p:cNvSpPr>
            <a:spLocks noChangeShapeType="1"/>
          </p:cNvSpPr>
          <p:nvPr/>
        </p:nvSpPr>
        <p:spPr bwMode="auto">
          <a:xfrm>
            <a:off x="1331913" y="2798763"/>
            <a:ext cx="0" cy="360362"/>
          </a:xfrm>
          <a:prstGeom prst="line">
            <a:avLst/>
          </a:prstGeom>
          <a:noFill/>
          <a:ln w="63500">
            <a:solidFill>
              <a:srgbClr val="FF0000"/>
            </a:solidFill>
            <a:round/>
            <a:headEnd/>
            <a:tailEnd/>
          </a:ln>
          <a:extLst/>
        </p:spPr>
        <p:txBody>
          <a:bodyPr>
            <a:spAutoFit/>
          </a:bodyPr>
          <a:lstStyle/>
          <a:p>
            <a:pPr eaLnBrk="0" hangingPunct="0">
              <a:defRPr/>
            </a:pPr>
            <a:endParaRPr lang="tr-TR" sz="3600">
              <a:latin typeface="+mn-lt"/>
              <a:cs typeface="+mn-cs"/>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defRPr/>
            </a:pPr>
            <a:endParaRPr lang="en-US" sz="1600">
              <a:solidFill>
                <a:srgbClr val="D9D9D9"/>
              </a:solidFill>
              <a:effectLst>
                <a:outerShdw blurRad="38100" dist="38100" dir="2700000" algn="tl">
                  <a:srgbClr val="C0C0C0"/>
                </a:outerShdw>
              </a:effectLst>
              <a:latin typeface="Calibri" pitchFamily="34" charset="0"/>
            </a:endParaRPr>
          </a:p>
        </p:txBody>
      </p:sp>
      <p:sp>
        <p:nvSpPr>
          <p:cNvPr id="7" name="Slayt Numarası Yer Tutucusu 6"/>
          <p:cNvSpPr txBox="1">
            <a:spLocks noGrp="1"/>
          </p:cNvSpPr>
          <p:nvPr/>
        </p:nvSpPr>
        <p:spPr>
          <a:xfrm>
            <a:off x="8429625" y="6553200"/>
            <a:ext cx="571500" cy="252413"/>
          </a:xfrm>
          <a:prstGeom prst="rect">
            <a:avLst/>
          </a:prstGeom>
          <a:noFill/>
        </p:spPr>
        <p:txBody>
          <a:bodyPr anchor="ctr"/>
          <a:lstStyle/>
          <a:p>
            <a:pPr algn="ctr">
              <a:defRPr/>
            </a:pPr>
            <a:endParaRPr lang="en-US" sz="1600">
              <a:solidFill>
                <a:srgbClr val="D9D9D9"/>
              </a:solidFill>
              <a:effectLst>
                <a:outerShdw blurRad="38100" dist="38100" dir="2700000" algn="tl">
                  <a:srgbClr val="C0C0C0"/>
                </a:outerShdw>
              </a:effectLst>
              <a:latin typeface="Calibri" pitchFamily="34" charset="0"/>
            </a:endParaRPr>
          </a:p>
        </p:txBody>
      </p:sp>
      <p:sp>
        <p:nvSpPr>
          <p:cNvPr id="204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a:p>
        </p:txBody>
      </p:sp>
      <p:sp>
        <p:nvSpPr>
          <p:cNvPr id="17414" name="Text Box 26"/>
          <p:cNvSpPr txBox="1">
            <a:spLocks noChangeArrowheads="1"/>
          </p:cNvSpPr>
          <p:nvPr/>
        </p:nvSpPr>
        <p:spPr bwMode="auto">
          <a:xfrm>
            <a:off x="323850" y="836613"/>
            <a:ext cx="8569325" cy="615950"/>
          </a:xfrm>
          <a:prstGeom prst="rect">
            <a:avLst/>
          </a:prstGeom>
          <a:solidFill>
            <a:srgbClr val="C00000"/>
          </a:solidFill>
          <a:ln w="38100" cap="rnd">
            <a:noFill/>
            <a:miter lim="800000"/>
            <a:headEnd/>
            <a:tailEnd/>
          </a:ln>
          <a:effectLst>
            <a:outerShdw blurRad="190500" dist="228600" dir="2700000" algn="ctr">
              <a:srgbClr val="000000">
                <a:alpha val="30000"/>
              </a:srgbClr>
            </a:outerShdw>
          </a:effectLst>
          <a:scene3d>
            <a:camera prst="orthographicFront">
              <a:rot lat="0" lon="0" rev="0"/>
            </a:camera>
            <a:lightRig rig="sunset" dir="t"/>
          </a:scene3d>
          <a:sp3d prstMaterial="softEdge">
            <a:bevelT w="127000" h="63500"/>
          </a:sp3d>
        </p:spPr>
        <p:txBody>
          <a:bodyPr>
            <a:spAutoFit/>
          </a:bodyPr>
          <a:lstStyle/>
          <a:p>
            <a:pPr algn="ctr">
              <a:spcBef>
                <a:spcPct val="50000"/>
              </a:spcBef>
              <a:defRPr/>
            </a:pPr>
            <a:r>
              <a:rPr lang="tr-TR" sz="3400" b="1" dirty="0">
                <a:ln w="1905"/>
                <a:solidFill>
                  <a:schemeClr val="bg1"/>
                </a:solidFill>
                <a:effectLst>
                  <a:innerShdw blurRad="69850" dist="43180" dir="5400000">
                    <a:srgbClr val="000000">
                      <a:alpha val="65000"/>
                    </a:srgbClr>
                  </a:innerShdw>
                </a:effectLst>
                <a:latin typeface="+mn-lt"/>
              </a:rPr>
              <a:t>YENİ TEŞVİK SİSTEMİ</a:t>
            </a:r>
          </a:p>
        </p:txBody>
      </p:sp>
      <p:sp>
        <p:nvSpPr>
          <p:cNvPr id="11279" name="Text Box 28"/>
          <p:cNvSpPr txBox="1">
            <a:spLocks noChangeArrowheads="1"/>
          </p:cNvSpPr>
          <p:nvPr/>
        </p:nvSpPr>
        <p:spPr bwMode="auto">
          <a:xfrm>
            <a:off x="4572000" y="1773238"/>
            <a:ext cx="2214577" cy="1015663"/>
          </a:xfrm>
          <a:prstGeom prst="rect">
            <a:avLst/>
          </a:prstGeom>
          <a:solidFill>
            <a:srgbClr val="953735"/>
          </a:solidFill>
          <a:ln w="381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1800" b="1">
                <a:solidFill>
                  <a:srgbClr val="FFFFFF"/>
                </a:solidFill>
              </a:rPr>
              <a:t>Büyük Ölçekli Yatırımların Teşviki</a:t>
            </a:r>
          </a:p>
        </p:txBody>
      </p:sp>
      <p:sp>
        <p:nvSpPr>
          <p:cNvPr id="17416" name="Text Box 30"/>
          <p:cNvSpPr txBox="1">
            <a:spLocks noChangeArrowheads="1"/>
          </p:cNvSpPr>
          <p:nvPr/>
        </p:nvSpPr>
        <p:spPr bwMode="auto">
          <a:xfrm>
            <a:off x="2484438" y="1778000"/>
            <a:ext cx="1908000" cy="972000"/>
          </a:xfrm>
          <a:prstGeom prst="rect">
            <a:avLst/>
          </a:prstGeom>
          <a:solidFill>
            <a:schemeClr val="accent6">
              <a:lumMod val="75000"/>
            </a:schemeClr>
          </a:solidFill>
          <a:ln w="38100" cap="rnd">
            <a:solidFill>
              <a:schemeClr val="accent2"/>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spAutoFit/>
          </a:bodyPr>
          <a:lstStyle/>
          <a:p>
            <a:pPr algn="ctr">
              <a:defRPr/>
            </a:pPr>
            <a:r>
              <a:rPr lang="tr-TR" sz="1800" b="1">
                <a:solidFill>
                  <a:srgbClr val="FFFFFF"/>
                </a:solidFill>
              </a:rPr>
              <a:t>Bölgesel  Teşvik Uygulamaları</a:t>
            </a:r>
          </a:p>
        </p:txBody>
      </p:sp>
      <p:sp>
        <p:nvSpPr>
          <p:cNvPr id="11281" name="Text Box 32"/>
          <p:cNvSpPr txBox="1">
            <a:spLocks noChangeArrowheads="1"/>
          </p:cNvSpPr>
          <p:nvPr/>
        </p:nvSpPr>
        <p:spPr bwMode="auto">
          <a:xfrm>
            <a:off x="4608512" y="2924944"/>
            <a:ext cx="2178065" cy="2680322"/>
          </a:xfrm>
          <a:prstGeom prst="rect">
            <a:avLst/>
          </a:prstGeom>
          <a:solidFill>
            <a:srgbClr val="C0504D"/>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08000" tIns="108000" rIns="108000" bIns="108000">
            <a:spAutoFit/>
          </a:bodyPr>
          <a:lstStyle/>
          <a:p>
            <a:pPr marL="273050" indent="-273050">
              <a:lnSpc>
                <a:spcPct val="90000"/>
              </a:lnSpc>
              <a:spcBef>
                <a:spcPct val="50000"/>
              </a:spcBef>
              <a:buFont typeface="Wingdings" pitchFamily="2" charset="2"/>
              <a:buChar char="ü"/>
              <a:defRPr/>
            </a:pPr>
            <a:r>
              <a:rPr lang="tr-TR" sz="1600" b="1">
                <a:solidFill>
                  <a:schemeClr val="bg1"/>
                </a:solidFill>
              </a:rPr>
              <a:t>KDV İstisnası</a:t>
            </a:r>
          </a:p>
          <a:p>
            <a:pPr marL="273050" indent="-273050">
              <a:lnSpc>
                <a:spcPct val="90000"/>
              </a:lnSpc>
              <a:spcBef>
                <a:spcPct val="50000"/>
              </a:spcBef>
              <a:buFont typeface="Wingdings" pitchFamily="2" charset="2"/>
              <a:buChar char="ü"/>
              <a:defRPr/>
            </a:pPr>
            <a:r>
              <a:rPr lang="tr-TR" sz="1600" b="1">
                <a:solidFill>
                  <a:schemeClr val="bg1"/>
                </a:solidFill>
              </a:rPr>
              <a:t>Gümrük Vergisi Muafiyeti</a:t>
            </a:r>
          </a:p>
          <a:p>
            <a:pPr marL="273050" indent="-273050">
              <a:lnSpc>
                <a:spcPct val="90000"/>
              </a:lnSpc>
              <a:spcBef>
                <a:spcPct val="50000"/>
              </a:spcBef>
              <a:buFont typeface="Wingdings" pitchFamily="2" charset="2"/>
              <a:buChar char="ü"/>
              <a:defRPr/>
            </a:pPr>
            <a:r>
              <a:rPr lang="tr-TR" sz="1600" b="1">
                <a:solidFill>
                  <a:schemeClr val="bg1"/>
                </a:solidFill>
              </a:rPr>
              <a:t>Vergi İndirimi</a:t>
            </a:r>
          </a:p>
          <a:p>
            <a:pPr marL="273050" indent="-273050">
              <a:lnSpc>
                <a:spcPct val="90000"/>
              </a:lnSpc>
              <a:spcBef>
                <a:spcPct val="50000"/>
              </a:spcBef>
              <a:buFont typeface="Wingdings" pitchFamily="2" charset="2"/>
              <a:buChar char="ü"/>
              <a:defRPr/>
            </a:pPr>
            <a:r>
              <a:rPr lang="tr-TR" sz="1600" b="1">
                <a:solidFill>
                  <a:schemeClr val="bg1"/>
                </a:solidFill>
              </a:rPr>
              <a:t>Sigorta Primi İşveren Hissesi Desteği</a:t>
            </a:r>
          </a:p>
          <a:p>
            <a:pPr marL="273050" indent="-273050">
              <a:lnSpc>
                <a:spcPct val="90000"/>
              </a:lnSpc>
              <a:spcBef>
                <a:spcPct val="50000"/>
              </a:spcBef>
              <a:buFont typeface="Wingdings" pitchFamily="2" charset="2"/>
              <a:buChar char="ü"/>
              <a:defRPr/>
            </a:pPr>
            <a:r>
              <a:rPr lang="tr-TR" sz="1600" b="1">
                <a:solidFill>
                  <a:schemeClr val="bg1"/>
                </a:solidFill>
              </a:rPr>
              <a:t>Yatırım Yeri Tahsisi</a:t>
            </a:r>
          </a:p>
        </p:txBody>
      </p:sp>
      <p:sp>
        <p:nvSpPr>
          <p:cNvPr id="11282" name="Text Box 33"/>
          <p:cNvSpPr txBox="1">
            <a:spLocks noChangeArrowheads="1"/>
          </p:cNvSpPr>
          <p:nvPr/>
        </p:nvSpPr>
        <p:spPr bwMode="auto">
          <a:xfrm>
            <a:off x="2472563" y="2901969"/>
            <a:ext cx="1943100" cy="3132420"/>
          </a:xfrm>
          <a:prstGeom prst="rect">
            <a:avLst/>
          </a:prstGeom>
          <a:solidFill>
            <a:schemeClr val="accent2"/>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08000" tIns="108000" rIns="108000" bIns="108000">
            <a:spAutoFit/>
          </a:bodyPr>
          <a:lstStyle/>
          <a:p>
            <a:pPr marL="273050" indent="-273050">
              <a:lnSpc>
                <a:spcPct val="80000"/>
              </a:lnSpc>
              <a:spcBef>
                <a:spcPct val="50000"/>
              </a:spcBef>
              <a:buFont typeface="Wingdings" pitchFamily="2" charset="2"/>
              <a:buChar char="ü"/>
              <a:defRPr/>
            </a:pPr>
            <a:r>
              <a:rPr lang="tr-TR" sz="1600" b="1">
                <a:solidFill>
                  <a:schemeClr val="bg1"/>
                </a:solidFill>
              </a:rPr>
              <a:t>KDV İstisnası</a:t>
            </a:r>
          </a:p>
          <a:p>
            <a:pPr marL="273050" indent="-273050">
              <a:lnSpc>
                <a:spcPct val="80000"/>
              </a:lnSpc>
              <a:spcBef>
                <a:spcPct val="50000"/>
              </a:spcBef>
              <a:buFont typeface="Wingdings" pitchFamily="2" charset="2"/>
              <a:buChar char="ü"/>
              <a:defRPr/>
            </a:pPr>
            <a:r>
              <a:rPr lang="tr-TR" sz="1600" b="1">
                <a:solidFill>
                  <a:schemeClr val="bg1"/>
                </a:solidFill>
              </a:rPr>
              <a:t>Gümrük Vergisi Muafiyeti</a:t>
            </a:r>
          </a:p>
          <a:p>
            <a:pPr marL="273050" indent="-273050">
              <a:lnSpc>
                <a:spcPct val="80000"/>
              </a:lnSpc>
              <a:spcBef>
                <a:spcPct val="50000"/>
              </a:spcBef>
              <a:buFont typeface="Wingdings" pitchFamily="2" charset="2"/>
              <a:buChar char="ü"/>
              <a:defRPr/>
            </a:pPr>
            <a:r>
              <a:rPr lang="tr-TR" sz="1600" b="1">
                <a:solidFill>
                  <a:schemeClr val="bg1"/>
                </a:solidFill>
              </a:rPr>
              <a:t>Vergi İndirimi</a:t>
            </a:r>
          </a:p>
          <a:p>
            <a:pPr marL="273050" indent="-273050">
              <a:lnSpc>
                <a:spcPct val="80000"/>
              </a:lnSpc>
              <a:spcBef>
                <a:spcPct val="50000"/>
              </a:spcBef>
              <a:buFont typeface="Wingdings" pitchFamily="2" charset="2"/>
              <a:buChar char="ü"/>
              <a:defRPr/>
            </a:pPr>
            <a:r>
              <a:rPr lang="tr-TR" sz="1600" b="1">
                <a:solidFill>
                  <a:schemeClr val="bg1"/>
                </a:solidFill>
              </a:rPr>
              <a:t>Sigorta Primi İşveren Hissesi Desteği</a:t>
            </a:r>
          </a:p>
          <a:p>
            <a:pPr marL="273050" indent="-273050">
              <a:lnSpc>
                <a:spcPct val="80000"/>
              </a:lnSpc>
              <a:spcBef>
                <a:spcPct val="50000"/>
              </a:spcBef>
              <a:buFont typeface="Wingdings" pitchFamily="2" charset="2"/>
              <a:buChar char="ü"/>
              <a:defRPr/>
            </a:pPr>
            <a:r>
              <a:rPr lang="tr-TR" sz="1600" b="1">
                <a:solidFill>
                  <a:schemeClr val="bg1"/>
                </a:solidFill>
              </a:rPr>
              <a:t>Yatırım Yeri Tahsisi</a:t>
            </a:r>
          </a:p>
          <a:p>
            <a:pPr marL="273050" indent="-273050">
              <a:lnSpc>
                <a:spcPct val="80000"/>
              </a:lnSpc>
              <a:spcBef>
                <a:spcPct val="50000"/>
              </a:spcBef>
              <a:buFont typeface="Wingdings" pitchFamily="2" charset="2"/>
              <a:buChar char="ü"/>
              <a:defRPr/>
            </a:pPr>
            <a:r>
              <a:rPr lang="tr-TR" sz="1600" b="1">
                <a:solidFill>
                  <a:schemeClr val="bg1"/>
                </a:solidFill>
              </a:rPr>
              <a:t>Faiz Desteği</a:t>
            </a:r>
          </a:p>
        </p:txBody>
      </p:sp>
      <p:sp>
        <p:nvSpPr>
          <p:cNvPr id="11283" name="Text Box 34"/>
          <p:cNvSpPr txBox="1">
            <a:spLocks noChangeArrowheads="1"/>
          </p:cNvSpPr>
          <p:nvPr/>
        </p:nvSpPr>
        <p:spPr bwMode="auto">
          <a:xfrm>
            <a:off x="7015162" y="2901132"/>
            <a:ext cx="1944688" cy="1079883"/>
          </a:xfrm>
          <a:prstGeom prst="rect">
            <a:avLst/>
          </a:prstGeom>
          <a:solidFill>
            <a:srgbClr val="B8E08C"/>
          </a:solidFill>
          <a:ln w="38100" cap="rnd"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08000" tIns="108000" rIns="108000" bIns="108000">
            <a:spAutoFit/>
          </a:bodyPr>
          <a:lstStyle/>
          <a:p>
            <a:pPr marL="273050" indent="-273050">
              <a:spcBef>
                <a:spcPct val="50000"/>
              </a:spcBef>
              <a:buFont typeface="Wingdings" pitchFamily="2" charset="2"/>
              <a:buChar char="ü"/>
              <a:defRPr/>
            </a:pPr>
            <a:r>
              <a:rPr lang="tr-TR" sz="1400" b="1"/>
              <a:t>KDV İstisnası</a:t>
            </a:r>
          </a:p>
          <a:p>
            <a:pPr marL="273050" indent="-273050">
              <a:spcBef>
                <a:spcPct val="50000"/>
              </a:spcBef>
              <a:buFont typeface="Wingdings" pitchFamily="2" charset="2"/>
              <a:buChar char="ü"/>
              <a:defRPr/>
            </a:pPr>
            <a:r>
              <a:rPr lang="tr-TR" sz="1400" b="1"/>
              <a:t>Gümrük Vergisi Muafiyeti</a:t>
            </a:r>
          </a:p>
        </p:txBody>
      </p:sp>
      <p:sp>
        <p:nvSpPr>
          <p:cNvPr id="11285" name="Text Box 28"/>
          <p:cNvSpPr txBox="1">
            <a:spLocks noChangeArrowheads="1"/>
          </p:cNvSpPr>
          <p:nvPr/>
        </p:nvSpPr>
        <p:spPr bwMode="auto">
          <a:xfrm>
            <a:off x="300037" y="1773238"/>
            <a:ext cx="1944688" cy="1015663"/>
          </a:xfrm>
          <a:prstGeom prst="rect">
            <a:avLst/>
          </a:prstGeom>
          <a:solidFill>
            <a:srgbClr val="660066"/>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defRPr/>
            </a:pPr>
            <a:r>
              <a:rPr lang="tr-TR" sz="1800" b="1">
                <a:solidFill>
                  <a:srgbClr val="FFFFFF"/>
                </a:solidFill>
              </a:rPr>
              <a:t>Stratejik Yatırımların Teşviki</a:t>
            </a:r>
          </a:p>
        </p:txBody>
      </p:sp>
      <p:sp>
        <p:nvSpPr>
          <p:cNvPr id="11286" name="Text Box 32"/>
          <p:cNvSpPr txBox="1">
            <a:spLocks noChangeArrowheads="1"/>
          </p:cNvSpPr>
          <p:nvPr/>
        </p:nvSpPr>
        <p:spPr bwMode="auto">
          <a:xfrm>
            <a:off x="315913" y="2924944"/>
            <a:ext cx="1944687" cy="3232150"/>
          </a:xfrm>
          <a:prstGeom prst="rect">
            <a:avLst/>
          </a:prstGeom>
          <a:solidFill>
            <a:srgbClr val="C9A4E4"/>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08000" tIns="108000" rIns="108000" bIns="108000">
            <a:spAutoFit/>
          </a:bodyPr>
          <a:lstStyle/>
          <a:p>
            <a:pPr marL="273050" indent="-273050">
              <a:spcBef>
                <a:spcPct val="50000"/>
              </a:spcBef>
              <a:buFont typeface="Wingdings" pitchFamily="2" charset="2"/>
              <a:buChar char="ü"/>
              <a:defRPr/>
            </a:pPr>
            <a:r>
              <a:rPr lang="tr-TR" sz="1400" b="1"/>
              <a:t>KDV İstisnası</a:t>
            </a:r>
          </a:p>
          <a:p>
            <a:pPr marL="273050" indent="-273050">
              <a:spcBef>
                <a:spcPct val="50000"/>
              </a:spcBef>
              <a:buFont typeface="Wingdings" pitchFamily="2" charset="2"/>
              <a:buChar char="ü"/>
              <a:defRPr/>
            </a:pPr>
            <a:r>
              <a:rPr lang="tr-TR" sz="1400" b="1"/>
              <a:t>Gümrük Vergisi Muafiyeti</a:t>
            </a:r>
          </a:p>
          <a:p>
            <a:pPr marL="273050" indent="-273050">
              <a:spcBef>
                <a:spcPct val="50000"/>
              </a:spcBef>
              <a:buFont typeface="Wingdings" pitchFamily="2" charset="2"/>
              <a:buChar char="ü"/>
              <a:defRPr/>
            </a:pPr>
            <a:r>
              <a:rPr lang="tr-TR" sz="1400" b="1"/>
              <a:t>Vergi İndirimi</a:t>
            </a:r>
          </a:p>
          <a:p>
            <a:pPr marL="273050" indent="-273050">
              <a:spcBef>
                <a:spcPct val="50000"/>
              </a:spcBef>
              <a:buFont typeface="Wingdings" pitchFamily="2" charset="2"/>
              <a:buChar char="ü"/>
              <a:defRPr/>
            </a:pPr>
            <a:r>
              <a:rPr lang="tr-TR" sz="1400" b="1"/>
              <a:t>Sigorta Primi İşveren Hissesi Desteği</a:t>
            </a:r>
          </a:p>
          <a:p>
            <a:pPr marL="273050" indent="-273050">
              <a:spcBef>
                <a:spcPct val="50000"/>
              </a:spcBef>
              <a:buFont typeface="Wingdings" pitchFamily="2" charset="2"/>
              <a:buChar char="ü"/>
              <a:defRPr/>
            </a:pPr>
            <a:r>
              <a:rPr lang="tr-TR" sz="1400" b="1"/>
              <a:t>Yatırım Yeri Tahsisi</a:t>
            </a:r>
          </a:p>
          <a:p>
            <a:pPr marL="273050" indent="-273050">
              <a:spcBef>
                <a:spcPct val="50000"/>
              </a:spcBef>
              <a:buFont typeface="Wingdings" pitchFamily="2" charset="2"/>
              <a:buChar char="ü"/>
              <a:defRPr/>
            </a:pPr>
            <a:r>
              <a:rPr lang="tr-TR" sz="1400" b="1"/>
              <a:t>Faiz Desteği</a:t>
            </a:r>
          </a:p>
          <a:p>
            <a:pPr marL="273050" indent="-273050">
              <a:spcBef>
                <a:spcPct val="50000"/>
              </a:spcBef>
              <a:buFont typeface="Wingdings" pitchFamily="2" charset="2"/>
              <a:buChar char="ü"/>
              <a:defRPr/>
            </a:pPr>
            <a:r>
              <a:rPr lang="tr-TR" sz="1400" b="1"/>
              <a:t>KDV İadesi</a:t>
            </a:r>
          </a:p>
        </p:txBody>
      </p:sp>
      <p:sp>
        <p:nvSpPr>
          <p:cNvPr id="11287" name="Text Box 30"/>
          <p:cNvSpPr txBox="1">
            <a:spLocks noChangeArrowheads="1"/>
          </p:cNvSpPr>
          <p:nvPr/>
        </p:nvSpPr>
        <p:spPr bwMode="auto">
          <a:xfrm>
            <a:off x="6997700" y="1773238"/>
            <a:ext cx="1962134" cy="1015663"/>
          </a:xfrm>
          <a:prstGeom prst="rect">
            <a:avLst/>
          </a:prstGeom>
          <a:solidFill>
            <a:srgbClr val="00682F"/>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tr-TR" sz="1800" b="1">
                <a:solidFill>
                  <a:srgbClr val="FFFFFF"/>
                </a:solidFill>
              </a:rPr>
              <a:t>Genel </a:t>
            </a:r>
          </a:p>
          <a:p>
            <a:pPr algn="ctr">
              <a:defRPr/>
            </a:pPr>
            <a:r>
              <a:rPr lang="tr-TR" sz="1800" b="1">
                <a:solidFill>
                  <a:srgbClr val="FFFFFF"/>
                </a:solidFill>
              </a:rPr>
              <a:t>Teşvik Uygulamaları</a:t>
            </a:r>
          </a:p>
        </p:txBody>
      </p:sp>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20519" name="Text Box 25"/>
          <p:cNvSpPr txBox="1">
            <a:spLocks noChangeArrowheads="1"/>
          </p:cNvSpPr>
          <p:nvPr/>
        </p:nvSpPr>
        <p:spPr bwMode="auto">
          <a:xfrm>
            <a:off x="0" y="6165850"/>
            <a:ext cx="9144000" cy="392113"/>
          </a:xfrm>
          <a:prstGeom prst="rect">
            <a:avLst/>
          </a:prstGeom>
          <a:solidFill>
            <a:srgbClr val="CC0000"/>
          </a:solidFill>
          <a:ln w="25400">
            <a:solidFill>
              <a:srgbClr val="000080"/>
            </a:solidFill>
            <a:miter lim="800000"/>
            <a:headEnd/>
            <a:tailEnd/>
          </a:ln>
        </p:spPr>
        <p:txBody>
          <a:bodyPr>
            <a:spAutoFit/>
          </a:bodyPr>
          <a:lstStyle/>
          <a:p>
            <a:pPr eaLnBrk="0" hangingPunct="0"/>
            <a:r>
              <a:rPr lang="tr-TR" sz="1800" b="1">
                <a:solidFill>
                  <a:schemeClr val="bg1"/>
                </a:solidFill>
              </a:rPr>
              <a:t>* 6. Bölge için Gelir Vergisi Stopajı Desteği ve Sigorta Primi Desteği</a:t>
            </a:r>
          </a:p>
        </p:txBody>
      </p:sp>
      <p:sp>
        <p:nvSpPr>
          <p:cNvPr id="20520" name="Altbilgi Yer Tutucusu 1"/>
          <p:cNvSpPr txBox="1">
            <a:spLocks noGrp="1"/>
          </p:cNvSpPr>
          <p:nvPr/>
        </p:nvSpPr>
        <p:spPr bwMode="auto">
          <a:xfrm>
            <a:off x="1981200" y="6561138"/>
            <a:ext cx="5672138" cy="252412"/>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066" name="Group 2"/>
          <p:cNvGraphicFramePr>
            <a:graphicFrameLocks noGrp="1"/>
          </p:cNvGraphicFramePr>
          <p:nvPr/>
        </p:nvGraphicFramePr>
        <p:xfrm>
          <a:off x="119063" y="1670050"/>
          <a:ext cx="8916987" cy="3849691"/>
        </p:xfrm>
        <a:graphic>
          <a:graphicData uri="http://schemas.openxmlformats.org/drawingml/2006/table">
            <a:tbl>
              <a:tblPr/>
              <a:tblGrid>
                <a:gridCol w="1139825"/>
                <a:gridCol w="1584325"/>
                <a:gridCol w="1512887"/>
                <a:gridCol w="1511300"/>
                <a:gridCol w="1657350"/>
                <a:gridCol w="1511300"/>
              </a:tblGrid>
              <a:tr h="8477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rgbClr val="FFFFFF"/>
                          </a:solidFill>
                          <a:effectLst/>
                          <a:latin typeface="Times New Roman" pitchFamily="18" charset="0"/>
                          <a:cs typeface="Times New Roman" pitchFamily="18" charset="0"/>
                        </a:rPr>
                        <a:t>Bölgeler</a:t>
                      </a:r>
                      <a:endParaRPr kumimoji="0" lang="tr-TR" sz="2200" b="1" i="0" u="none" strike="noStrike" cap="none" normalizeH="0" baseline="0" smtClean="0">
                        <a:ln>
                          <a:noFill/>
                        </a:ln>
                        <a:solidFill>
                          <a:schemeClr val="tx1"/>
                        </a:solidFill>
                        <a:effectLst/>
                        <a:latin typeface="Times New Roman" pitchFamily="18" charset="0"/>
                        <a:cs typeface="Times New Roman" pitchFamily="18" charset="0"/>
                      </a:endParaRPr>
                    </a:p>
                  </a:txBody>
                  <a:tcPr marL="40588" marR="40588" marT="0" marB="0" anchor="ctr" horzOverflow="overflow">
                    <a:lnL w="28575"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9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rgbClr val="FFFFFF"/>
                          </a:solidFill>
                          <a:effectLst/>
                          <a:latin typeface="Times New Roman" pitchFamily="18" charset="0"/>
                          <a:cs typeface="Times New Roman" pitchFamily="18" charset="0"/>
                        </a:rPr>
                        <a:t>31.12.2013’e kadar</a:t>
                      </a:r>
                      <a:endParaRPr kumimoji="0" lang="tr-TR" sz="2200" b="1" i="0" u="none" strike="noStrike" cap="none" normalizeH="0" baseline="0" smtClean="0">
                        <a:ln>
                          <a:noFill/>
                        </a:ln>
                        <a:solidFill>
                          <a:schemeClr val="tx1"/>
                        </a:solidFill>
                        <a:effectLst/>
                        <a:latin typeface="Times New Roman" pitchFamily="18" charset="0"/>
                        <a:cs typeface="Times New Roman" pitchFamily="18" charset="0"/>
                      </a:endParaRPr>
                    </a:p>
                  </a:txBody>
                  <a:tcPr marL="40588" marR="40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9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rgbClr val="FFFFFF"/>
                          </a:solidFill>
                          <a:effectLst/>
                          <a:latin typeface="Times New Roman" pitchFamily="18" charset="0"/>
                          <a:cs typeface="Times New Roman" pitchFamily="18" charset="0"/>
                        </a:rPr>
                        <a:t>01.01.2014 itibariyle</a:t>
                      </a:r>
                      <a:endParaRPr kumimoji="0" lang="tr-TR" sz="2200" b="1" i="0" u="none" strike="noStrike" cap="none" normalizeH="0" baseline="0" smtClean="0">
                        <a:ln>
                          <a:noFill/>
                        </a:ln>
                        <a:solidFill>
                          <a:schemeClr val="tx1"/>
                        </a:solidFill>
                        <a:effectLst/>
                        <a:latin typeface="Times New Roman" pitchFamily="18" charset="0"/>
                        <a:cs typeface="Times New Roman" pitchFamily="18" charset="0"/>
                      </a:endParaRPr>
                    </a:p>
                  </a:txBody>
                  <a:tcPr marL="40588" marR="40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9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rgbClr val="FFFFFF"/>
                          </a:solidFill>
                          <a:effectLst/>
                          <a:latin typeface="Times New Roman" pitchFamily="18" charset="0"/>
                          <a:cs typeface="Times New Roman" pitchFamily="18" charset="0"/>
                        </a:rPr>
                        <a:t>Destek Tavanı </a:t>
                      </a:r>
                      <a:br>
                        <a:rPr kumimoji="0" lang="tr-TR" sz="2200" b="1" i="0" u="none" strike="noStrike" cap="none" normalizeH="0" baseline="0" smtClean="0">
                          <a:ln>
                            <a:noFill/>
                          </a:ln>
                          <a:solidFill>
                            <a:srgbClr val="FFFFFF"/>
                          </a:solidFill>
                          <a:effectLst/>
                          <a:latin typeface="Times New Roman" pitchFamily="18" charset="0"/>
                          <a:cs typeface="Times New Roman" pitchFamily="18" charset="0"/>
                        </a:rPr>
                      </a:br>
                      <a:r>
                        <a:rPr kumimoji="0" lang="tr-TR" sz="2200" b="1" i="0" u="none" strike="noStrike" cap="none" normalizeH="0" baseline="0" smtClean="0">
                          <a:ln>
                            <a:noFill/>
                          </a:ln>
                          <a:solidFill>
                            <a:srgbClr val="FFFFFF"/>
                          </a:solidFill>
                          <a:effectLst/>
                          <a:latin typeface="Times New Roman" pitchFamily="18" charset="0"/>
                          <a:cs typeface="Times New Roman" pitchFamily="18" charset="0"/>
                        </a:rPr>
                        <a:t>(Sabit Yatırıma Oranı - %)</a:t>
                      </a:r>
                      <a:endParaRPr kumimoji="0" lang="tr-TR" sz="2200" b="1" i="0" u="none" strike="noStrike" cap="none" normalizeH="0" baseline="0" smtClean="0">
                        <a:ln>
                          <a:noFill/>
                        </a:ln>
                        <a:solidFill>
                          <a:schemeClr val="tx1"/>
                        </a:solidFill>
                        <a:effectLst/>
                        <a:latin typeface="Times New Roman" pitchFamily="18" charset="0"/>
                        <a:cs typeface="Times New Roman" pitchFamily="18" charset="0"/>
                      </a:endParaRPr>
                    </a:p>
                  </a:txBody>
                  <a:tcPr marL="40588" marR="40588" marT="0" marB="0" anchor="ctr" horzOverflow="overflow">
                    <a:lnL w="12700" cap="flat" cmpd="sng" algn="ctr">
                      <a:solidFill>
                        <a:schemeClr val="bg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hMerge="1">
                  <a:txBody>
                    <a:bodyPr/>
                    <a:lstStyle/>
                    <a:p>
                      <a:endParaRPr lang="tr-TR"/>
                    </a:p>
                  </a:txBody>
                  <a:tcPr/>
                </a:tc>
                <a:tc hMerge="1">
                  <a:txBody>
                    <a:bodyPr/>
                    <a:lstStyle/>
                    <a:p>
                      <a:endParaRPr lang="tr-TR"/>
                    </a:p>
                  </a:txBody>
                  <a:tcPr/>
                </a:tc>
              </a:tr>
              <a:tr h="83978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cs typeface="Times New Roman" pitchFamily="18" charset="0"/>
                        </a:rPr>
                        <a:t>Bölgesel Teşvik</a:t>
                      </a:r>
                      <a:endParaRPr kumimoji="0" lang="tr-TR"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40588" marR="40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9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cs typeface="Times New Roman" pitchFamily="18" charset="0"/>
                        </a:rPr>
                        <a:t>Büyük Ölçekli Yatırımlar</a:t>
                      </a:r>
                      <a:endParaRPr kumimoji="0" lang="tr-TR"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40588" marR="4058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9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00"/>
                          </a:solidFill>
                          <a:effectLst/>
                          <a:latin typeface="Times New Roman" pitchFamily="18" charset="0"/>
                          <a:cs typeface="Times New Roman" pitchFamily="18" charset="0"/>
                        </a:rPr>
                        <a:t>Stratejik Yatırımlar</a:t>
                      </a:r>
                      <a:endParaRPr kumimoji="0" lang="tr-TR"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40588" marR="40588" marT="0" marB="0" anchor="ctr" horzOverflow="overflow">
                    <a:lnL w="12700" cap="flat" cmpd="sng" algn="ctr">
                      <a:solidFill>
                        <a:schemeClr val="bg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9999FF"/>
                    </a:solid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tx1"/>
                          </a:solidFill>
                          <a:effectLst/>
                          <a:latin typeface="Times New Roman" pitchFamily="18" charset="0"/>
                          <a:cs typeface="Times New Roman" pitchFamily="18" charset="0"/>
                        </a:rPr>
                        <a:t>1</a:t>
                      </a:r>
                    </a:p>
                  </a:txBody>
                  <a:tcPr marL="40588" marR="40588" marT="0" marB="0" anchor="ctr" horzOverflow="overflow">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2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10</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3</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15</a:t>
                      </a:r>
                    </a:p>
                  </a:txBody>
                  <a:tcPr marL="40588" marR="40588" marT="0" marB="0" anchor="ctr"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tx1"/>
                          </a:solidFill>
                          <a:effectLst/>
                          <a:latin typeface="Times New Roman" pitchFamily="18" charset="0"/>
                          <a:cs typeface="Times New Roman" pitchFamily="18" charset="0"/>
                        </a:rPr>
                        <a:t>2</a:t>
                      </a:r>
                    </a:p>
                  </a:txBody>
                  <a:tcPr marL="40588" marR="40588" marT="0" marB="0" anchor="ctr" horzOverflow="overflow">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3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15</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5</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15</a:t>
                      </a:r>
                    </a:p>
                  </a:txBody>
                  <a:tcPr marL="40588" marR="40588" marT="0" marB="0" anchor="ctr"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tx1"/>
                          </a:solidFill>
                          <a:effectLst/>
                          <a:latin typeface="Times New Roman" pitchFamily="18" charset="0"/>
                          <a:cs typeface="Times New Roman" pitchFamily="18" charset="0"/>
                        </a:rPr>
                        <a:t>3</a:t>
                      </a:r>
                    </a:p>
                  </a:txBody>
                  <a:tcPr marL="40588" marR="40588" marT="0" marB="0" anchor="ctr" horzOverflow="overflow">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5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3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20</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8</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15</a:t>
                      </a:r>
                    </a:p>
                  </a:txBody>
                  <a:tcPr marL="40588" marR="40588" marT="0" marB="0" anchor="ctr"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tx1"/>
                          </a:solidFill>
                          <a:effectLst/>
                          <a:latin typeface="Times New Roman" pitchFamily="18" charset="0"/>
                          <a:cs typeface="Times New Roman" pitchFamily="18" charset="0"/>
                        </a:rPr>
                        <a:t>4</a:t>
                      </a:r>
                    </a:p>
                  </a:txBody>
                  <a:tcPr marL="40588" marR="40588" marT="0" marB="0" anchor="ctr" horzOverflow="overflow">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6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5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25</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10</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15</a:t>
                      </a:r>
                    </a:p>
                  </a:txBody>
                  <a:tcPr marL="40588" marR="40588" marT="0" marB="0" anchor="ctr"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CCFF"/>
                    </a:solid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tx1"/>
                          </a:solidFill>
                          <a:effectLst/>
                          <a:latin typeface="Times New Roman" pitchFamily="18" charset="0"/>
                          <a:cs typeface="Times New Roman" pitchFamily="18" charset="0"/>
                        </a:rPr>
                        <a:t>5</a:t>
                      </a:r>
                    </a:p>
                  </a:txBody>
                  <a:tcPr marL="40588" marR="40588" marT="0" marB="0" anchor="ctr" horzOverflow="overflow">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7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6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35</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11</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15</a:t>
                      </a:r>
                    </a:p>
                  </a:txBody>
                  <a:tcPr marL="40588" marR="40588" marT="0" marB="0" anchor="ctr"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tx1"/>
                          </a:solidFill>
                          <a:effectLst/>
                          <a:latin typeface="Times New Roman" pitchFamily="18" charset="0"/>
                          <a:cs typeface="Times New Roman" pitchFamily="18" charset="0"/>
                        </a:rPr>
                        <a:t>6</a:t>
                      </a:r>
                    </a:p>
                  </a:txBody>
                  <a:tcPr marL="40588" marR="40588" marT="0" marB="0" anchor="ctr" horzOverflow="overflow">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10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7 yıl</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a:t>
                      </a:r>
                    </a:p>
                  </a:txBody>
                  <a:tcPr marL="40588" marR="40588"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Times New Roman" pitchFamily="18" charset="0"/>
                          <a:cs typeface="Times New Roman" pitchFamily="18" charset="0"/>
                        </a:rPr>
                        <a:t>-</a:t>
                      </a:r>
                    </a:p>
                  </a:txBody>
                  <a:tcPr marL="40588" marR="40588" marT="0" marB="0" anchor="ctr" horzOverflow="overflow">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CCFF"/>
                    </a:solidFill>
                  </a:tcPr>
                </a:tc>
              </a:tr>
            </a:tbl>
          </a:graphicData>
        </a:graphic>
      </p:graphicFrame>
      <p:sp>
        <p:nvSpPr>
          <p:cNvPr id="65604"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10" name="9 Yuvarlatılmış Dikdörtgen"/>
          <p:cNvSpPr>
            <a:spLocks noChangeArrowheads="1"/>
          </p:cNvSpPr>
          <p:nvPr/>
        </p:nvSpPr>
        <p:spPr bwMode="auto">
          <a:xfrm>
            <a:off x="107504" y="872803"/>
            <a:ext cx="8964488"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3200" b="1" dirty="0">
                <a:solidFill>
                  <a:schemeClr val="bg1"/>
                </a:solidFill>
              </a:rPr>
              <a:t>SİGORTA PRİMİ İŞVEREN HİSSESİ DESTEĞİ</a:t>
            </a:r>
            <a:endParaRPr lang="en-US" sz="3200" b="1" dirty="0">
              <a:solidFill>
                <a:schemeClr val="bg1"/>
              </a:solidFill>
            </a:endParaRPr>
          </a:p>
        </p:txBody>
      </p:sp>
      <p:sp>
        <p:nvSpPr>
          <p:cNvPr id="11"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DESTEK ORAN VE SÜRELERİ</a:t>
            </a:r>
          </a:p>
        </p:txBody>
      </p:sp>
      <p:sp>
        <p:nvSpPr>
          <p:cNvPr id="65609" name="Text Box 73"/>
          <p:cNvSpPr txBox="1">
            <a:spLocks noChangeArrowheads="1"/>
          </p:cNvSpPr>
          <p:nvPr/>
        </p:nvSpPr>
        <p:spPr bwMode="auto">
          <a:xfrm>
            <a:off x="107950" y="5661025"/>
            <a:ext cx="8964613" cy="787400"/>
          </a:xfrm>
          <a:prstGeom prst="rect">
            <a:avLst/>
          </a:prstGeom>
          <a:solidFill>
            <a:schemeClr val="accent2"/>
          </a:solidFill>
          <a:ln w="25400">
            <a:solidFill>
              <a:schemeClr val="tx1"/>
            </a:solidFill>
            <a:miter lim="800000"/>
            <a:headEnd/>
            <a:tailEnd/>
          </a:ln>
        </p:spPr>
        <p:txBody>
          <a:bodyPr>
            <a:spAutoFit/>
          </a:bodyPr>
          <a:lstStyle/>
          <a:p>
            <a:r>
              <a:rPr lang="tr-TR" sz="2200">
                <a:solidFill>
                  <a:schemeClr val="bg1"/>
                </a:solidFill>
              </a:rPr>
              <a:t>Stratejik yatırımlar için uygulama süresi 6. bölgede 10 yıl, diğer bölgelerde 7 yıldır.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10" name="9 Yuvarlatılmış Dikdörtgen"/>
          <p:cNvSpPr>
            <a:spLocks noChangeArrowheads="1"/>
          </p:cNvSpPr>
          <p:nvPr/>
        </p:nvSpPr>
        <p:spPr bwMode="auto">
          <a:xfrm>
            <a:off x="107504" y="872803"/>
            <a:ext cx="8964488"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3200" b="1" dirty="0">
                <a:solidFill>
                  <a:schemeClr val="bg1"/>
                </a:solidFill>
              </a:rPr>
              <a:t>FAİZ DESTEĞİ</a:t>
            </a:r>
            <a:endParaRPr lang="en-US" sz="3200" b="1" dirty="0">
              <a:solidFill>
                <a:schemeClr val="bg1"/>
              </a:solidFill>
            </a:endParaRPr>
          </a:p>
        </p:txBody>
      </p:sp>
      <p:sp>
        <p:nvSpPr>
          <p:cNvPr id="11"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 DESTEK ORAN VE SÜRELERİ</a:t>
            </a:r>
          </a:p>
        </p:txBody>
      </p:sp>
      <p:graphicFrame>
        <p:nvGraphicFramePr>
          <p:cNvPr id="218119" name="Group 7"/>
          <p:cNvGraphicFramePr>
            <a:graphicFrameLocks noGrp="1"/>
          </p:cNvGraphicFramePr>
          <p:nvPr/>
        </p:nvGraphicFramePr>
        <p:xfrm>
          <a:off x="107950" y="1700213"/>
          <a:ext cx="8928100" cy="4681537"/>
        </p:xfrm>
        <a:graphic>
          <a:graphicData uri="http://schemas.openxmlformats.org/drawingml/2006/table">
            <a:tbl>
              <a:tblPr/>
              <a:tblGrid>
                <a:gridCol w="1162050"/>
                <a:gridCol w="1276350"/>
                <a:gridCol w="1851025"/>
                <a:gridCol w="2124075"/>
                <a:gridCol w="2514600"/>
              </a:tblGrid>
              <a:tr h="606425">
                <a:tc rowSpan="2"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FFFF"/>
                          </a:solidFill>
                          <a:effectLst/>
                          <a:latin typeface="Times New Roman" pitchFamily="18" charset="0"/>
                          <a:cs typeface="Times New Roman" pitchFamily="18" charset="0"/>
                        </a:rPr>
                        <a:t>Uygulamalar</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1F497D"/>
                    </a:solidFill>
                  </a:tcPr>
                </a:tc>
                <a:tc rowSpan="2" hMerge="1">
                  <a:txBody>
                    <a:bodyPr/>
                    <a:lstStyle/>
                    <a:p>
                      <a:endParaRPr lang="tr-TR"/>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FFFF"/>
                          </a:solidFill>
                          <a:effectLst/>
                          <a:latin typeface="Times New Roman" pitchFamily="18" charset="0"/>
                          <a:cs typeface="Times New Roman" pitchFamily="18" charset="0"/>
                        </a:rPr>
                        <a:t>Destek Oranı</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1F497D"/>
                    </a:solidFill>
                  </a:tcPr>
                </a:tc>
                <a:tc hMerge="1">
                  <a:txBody>
                    <a:bodyPr/>
                    <a:lstStyle/>
                    <a:p>
                      <a:endParaRPr lang="tr-TR"/>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FFFF"/>
                          </a:solidFill>
                          <a:effectLst/>
                          <a:latin typeface="Times New Roman" pitchFamily="18" charset="0"/>
                          <a:cs typeface="Times New Roman" pitchFamily="18" charset="0"/>
                        </a:rPr>
                        <a:t>Azami Destek Tutarı </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FFFFFF"/>
                          </a:solidFill>
                          <a:effectLst/>
                          <a:latin typeface="Times New Roman" pitchFamily="18" charset="0"/>
                          <a:cs typeface="Times New Roman" pitchFamily="18" charset="0"/>
                        </a:rPr>
                        <a:t>(Bin TL)</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bg1"/>
                      </a:solidFill>
                      <a:prstDash val="solid"/>
                      <a:round/>
                      <a:headEnd type="none" w="med" len="med"/>
                      <a:tailEnd type="none" w="med" len="med"/>
                    </a:lnL>
                    <a:lnR w="28575"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lnTlToBr>
                      <a:noFill/>
                    </a:lnTlToBr>
                    <a:lnBlToTr>
                      <a:noFill/>
                    </a:lnBlToTr>
                    <a:solidFill>
                      <a:srgbClr val="1F497D"/>
                    </a:solidFill>
                  </a:tcPr>
                </a:tc>
              </a:tr>
              <a:tr h="736600">
                <a:tc gridSpan="2" vMerge="1">
                  <a:txBody>
                    <a:bodyPr/>
                    <a:lstStyle/>
                    <a:p>
                      <a:endParaRPr lang="tr-TR"/>
                    </a:p>
                  </a:txBody>
                  <a:tcPr/>
                </a:tc>
                <a:tc hMerge="1"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TL Cinsi Kredi</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548DD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Times New Roman" pitchFamily="18" charset="0"/>
                          <a:cs typeface="Times New Roman" pitchFamily="18" charset="0"/>
                        </a:rPr>
                        <a:t>Döviz Cinsi Kredi</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548DD4"/>
                    </a:solidFill>
                  </a:tcPr>
                </a:tc>
                <a:tc vMerge="1">
                  <a:txBody>
                    <a:bodyPr/>
                    <a:lstStyle/>
                    <a:p>
                      <a:endParaRPr lang="tr-TR"/>
                    </a:p>
                  </a:txBody>
                  <a:tcPr/>
                </a:tc>
              </a:tr>
              <a:tr h="52070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Ar-Ge ve Çevre</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25400"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r>
              <a:tr h="73660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Stratejik Yatırımlar</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Yatırımın %5’i ve azami 50.000</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D9D9D9"/>
                    </a:solidFill>
                  </a:tcPr>
                </a:tc>
              </a:tr>
              <a:tr h="520700">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Bölgesel Teşvik</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25400" cap="flat" cmpd="sng" algn="ctr">
                      <a:solidFill>
                        <a:srgbClr val="1F497D"/>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3. Bölge</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3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1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25400" cap="flat" cmpd="sng" algn="ctr">
                      <a:solidFill>
                        <a:srgbClr val="1F497D"/>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r>
              <a:tr h="520700">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4. Bölge</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4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1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600</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D9D9D9"/>
                    </a:solidFill>
                  </a:tcPr>
                </a:tc>
              </a:tr>
              <a:tr h="520700">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5. Bölge</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700</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r>
              <a:tr h="519113">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6. Bölge</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7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900</a:t>
                      </a:r>
                      <a:endParaRPr kumimoji="0" lang="tr-TR" sz="20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80"/>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000080"/>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2"/>
          <p:cNvSpPr>
            <a:spLocks noChangeShapeType="1"/>
          </p:cNvSpPr>
          <p:nvPr/>
        </p:nvSpPr>
        <p:spPr bwMode="auto">
          <a:xfrm>
            <a:off x="955675" y="4206875"/>
            <a:ext cx="0" cy="0"/>
          </a:xfrm>
          <a:prstGeom prst="line">
            <a:avLst/>
          </a:prstGeom>
          <a:noFill/>
          <a:ln w="12700" cap="rnd">
            <a:solidFill>
              <a:srgbClr val="1F497D"/>
            </a:solidFill>
            <a:round/>
            <a:headEnd/>
            <a:tailEnd/>
          </a:ln>
        </p:spPr>
        <p:txBody>
          <a:bodyPr/>
          <a:lstStyle/>
          <a:p>
            <a:endParaRPr lang="tr-TR"/>
          </a:p>
        </p:txBody>
      </p:sp>
      <p:graphicFrame>
        <p:nvGraphicFramePr>
          <p:cNvPr id="243715" name="Group 3"/>
          <p:cNvGraphicFramePr>
            <a:graphicFrameLocks noGrp="1"/>
          </p:cNvGraphicFramePr>
          <p:nvPr/>
        </p:nvGraphicFramePr>
        <p:xfrm>
          <a:off x="179388" y="908050"/>
          <a:ext cx="8785225" cy="5545138"/>
        </p:xfrm>
        <a:graphic>
          <a:graphicData uri="http://schemas.openxmlformats.org/drawingml/2006/table">
            <a:tbl>
              <a:tblPr/>
              <a:tblGrid>
                <a:gridCol w="1223962"/>
                <a:gridCol w="1296988"/>
                <a:gridCol w="1008062"/>
                <a:gridCol w="1295400"/>
                <a:gridCol w="1296988"/>
                <a:gridCol w="1366837"/>
                <a:gridCol w="1296988"/>
              </a:tblGrid>
              <a:tr h="882650">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FF"/>
                          </a:solidFill>
                          <a:effectLst/>
                          <a:latin typeface="Times New Roman" pitchFamily="18" charset="0"/>
                          <a:cs typeface="Times New Roman" pitchFamily="18" charset="0"/>
                        </a:rPr>
                        <a:t>5. BÖLGE</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Genel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Bölgesel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Büyük Ölçekli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Stratejik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5400" cap="flat" cmpd="sng" algn="ctr">
                      <a:solidFill>
                        <a:srgbClr val="1F497D"/>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İstisnası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Gümrük Vergisi Muafiyeti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vMerge="1">
                  <a:txBody>
                    <a:bodyPr/>
                    <a:lstStyle/>
                    <a:p>
                      <a:endParaRPr lang="tr-TR"/>
                    </a:p>
                  </a:txBody>
                  <a:tcPr/>
                </a:tc>
                <a:tc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60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h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2" vMerge="1">
                  <a:txBody>
                    <a:bodyPr/>
                    <a:lstStyle/>
                    <a:p>
                      <a:endParaRPr lang="tr-TR"/>
                    </a:p>
                  </a:txBody>
                  <a:tcPr/>
                </a:tc>
                <a:tc hMerge="1"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Yatırım Yeri Tahsisi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Gelir Vergisi Stopajı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Faiz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İç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625475">
                <a:tc vMerge="1">
                  <a:txBody>
                    <a:bodyPr/>
                    <a:lstStyle/>
                    <a:p>
                      <a:endParaRPr lang="tr-TR"/>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Döviz / Dövize Endeksli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İadesi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p:cNvSpPr>
          <p:nvPr/>
        </p:nvSpPr>
        <p:spPr>
          <a:xfrm>
            <a:off x="4500563" y="260350"/>
            <a:ext cx="4608512" cy="431800"/>
          </a:xfrm>
          <a:prstGeom prst="rect">
            <a:avLst/>
          </a:prstGeom>
        </p:spPr>
        <p:txBody>
          <a:bodyPr/>
          <a:lstStyle/>
          <a:p>
            <a:pPr algn="r">
              <a:defRPr/>
            </a:pPr>
            <a:r>
              <a:rPr lang="tr-TR" sz="1800" b="1" u="sng" dirty="0">
                <a:solidFill>
                  <a:schemeClr val="bg1"/>
                </a:solidFill>
                <a:effectLst>
                  <a:outerShdw blurRad="38100" dist="38100" dir="2700000" algn="tl">
                    <a:srgbClr val="C0C0C0"/>
                  </a:outerShdw>
                </a:effectLst>
              </a:rPr>
              <a:t>7. ÖZET TABLOLAR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4932363" y="188913"/>
            <a:ext cx="4176712" cy="576262"/>
          </a:xfrm>
        </p:spPr>
        <p:txBody>
          <a:bodyPr/>
          <a:lstStyle/>
          <a:p>
            <a:pPr algn="r">
              <a:lnSpc>
                <a:spcPts val="2100"/>
              </a:lnSpc>
            </a:pPr>
            <a:r>
              <a:rPr lang="tr-TR" sz="2200" b="1" smtClean="0">
                <a:solidFill>
                  <a:schemeClr val="bg1"/>
                </a:solidFill>
              </a:rPr>
              <a:t>01.01.2001 – 30.04.2013 </a:t>
            </a:r>
            <a:br>
              <a:rPr lang="tr-TR" sz="2200" b="1" smtClean="0">
                <a:solidFill>
                  <a:schemeClr val="bg1"/>
                </a:solidFill>
              </a:rPr>
            </a:br>
            <a:r>
              <a:rPr lang="tr-TR" sz="2200" b="1" smtClean="0">
                <a:solidFill>
                  <a:schemeClr val="bg1"/>
                </a:solidFill>
              </a:rPr>
              <a:t>Dönemine İlişkin İstatistikler</a:t>
            </a:r>
          </a:p>
        </p:txBody>
      </p:sp>
      <p:sp>
        <p:nvSpPr>
          <p:cNvPr id="68611" name="Text Box 35"/>
          <p:cNvSpPr txBox="1">
            <a:spLocks noChangeArrowheads="1"/>
          </p:cNvSpPr>
          <p:nvPr/>
        </p:nvSpPr>
        <p:spPr bwMode="auto">
          <a:xfrm>
            <a:off x="360363" y="765175"/>
            <a:ext cx="8423275" cy="396875"/>
          </a:xfrm>
          <a:prstGeom prst="rect">
            <a:avLst/>
          </a:prstGeom>
          <a:noFill/>
          <a:ln w="9525">
            <a:noFill/>
            <a:miter lim="800000"/>
            <a:headEnd/>
            <a:tailEnd/>
          </a:ln>
        </p:spPr>
        <p:txBody>
          <a:bodyPr>
            <a:spAutoFit/>
          </a:bodyPr>
          <a:lstStyle/>
          <a:p>
            <a:pPr algn="ctr">
              <a:spcBef>
                <a:spcPct val="50000"/>
              </a:spcBef>
            </a:pPr>
            <a:r>
              <a:rPr lang="tr-TR" sz="2000" b="1"/>
              <a:t>Düzenlenen Yatırım Teşvik Belgelerinin Yıllara Göre Dağılımı</a:t>
            </a:r>
          </a:p>
        </p:txBody>
      </p:sp>
      <p:sp>
        <p:nvSpPr>
          <p:cNvPr id="68612" name="Text Box 114"/>
          <p:cNvSpPr txBox="1">
            <a:spLocks noChangeArrowheads="1"/>
          </p:cNvSpPr>
          <p:nvPr/>
        </p:nvSpPr>
        <p:spPr bwMode="auto">
          <a:xfrm>
            <a:off x="500063" y="6215063"/>
            <a:ext cx="3384550" cy="304800"/>
          </a:xfrm>
          <a:prstGeom prst="rect">
            <a:avLst/>
          </a:prstGeom>
          <a:noFill/>
          <a:ln w="9525">
            <a:noFill/>
            <a:miter lim="800000"/>
            <a:headEnd/>
            <a:tailEnd/>
          </a:ln>
        </p:spPr>
        <p:txBody>
          <a:bodyPr>
            <a:spAutoFit/>
          </a:bodyPr>
          <a:lstStyle/>
          <a:p>
            <a:pPr>
              <a:spcBef>
                <a:spcPct val="50000"/>
              </a:spcBef>
            </a:pPr>
            <a:r>
              <a:rPr lang="tr-TR" sz="1400" b="1"/>
              <a:t>* 30.04.2013 tarihi itibarıyla</a:t>
            </a:r>
          </a:p>
        </p:txBody>
      </p:sp>
      <p:sp>
        <p:nvSpPr>
          <p:cNvPr id="68613" name="Rectangle 38992"/>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graphicFrame>
        <p:nvGraphicFramePr>
          <p:cNvPr id="5939" name="Group 819"/>
          <p:cNvGraphicFramePr>
            <a:graphicFrameLocks noGrp="1"/>
          </p:cNvGraphicFramePr>
          <p:nvPr/>
        </p:nvGraphicFramePr>
        <p:xfrm>
          <a:off x="504825" y="1200150"/>
          <a:ext cx="8135938" cy="4937125"/>
        </p:xfrm>
        <a:graphic>
          <a:graphicData uri="http://schemas.openxmlformats.org/drawingml/2006/table">
            <a:tbl>
              <a:tblPr firstRow="1" firstCol="1" bandRow="1">
                <a:tableStyleId>{21E4AEA4-8DFA-4A89-87EB-49C32662AFE0}</a:tableStyleId>
              </a:tblPr>
              <a:tblGrid>
                <a:gridCol w="1654175"/>
                <a:gridCol w="1873448"/>
                <a:gridCol w="2376264"/>
                <a:gridCol w="2232050"/>
              </a:tblGrid>
              <a:tr h="51433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Yılı</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lnT w="38100" cap="flat" cmpd="sng" algn="ctr">
                      <a:solidFill>
                        <a:schemeClr val="accent6"/>
                      </a:solidFill>
                      <a:prstDash val="solid"/>
                      <a:round/>
                      <a:headEnd type="none" w="med" len="med"/>
                      <a:tailEnd type="none" w="med" len="med"/>
                    </a:lnT>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Adet</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lnT w="38100" cap="flat" cmpd="sng" algn="ctr">
                      <a:solidFill>
                        <a:schemeClr val="accent6"/>
                      </a:solidFill>
                      <a:prstDash val="solid"/>
                      <a:round/>
                      <a:headEnd type="none" w="med" len="med"/>
                      <a:tailEnd type="none" w="med" len="med"/>
                    </a:lnT>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Sabit Yatırım</a:t>
                      </a:r>
                    </a:p>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(Milyon TL)</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lnT w="38100" cap="flat" cmpd="sng" algn="ctr">
                      <a:solidFill>
                        <a:schemeClr val="accent6"/>
                      </a:solidFill>
                      <a:prstDash val="solid"/>
                      <a:round/>
                      <a:headEnd type="none" w="med" len="med"/>
                      <a:tailEnd type="none" w="med" len="med"/>
                    </a:lnT>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u="none" strike="noStrike" cap="none" normalizeH="0" baseline="0" dirty="0" smtClean="0">
                          <a:ln>
                            <a:noFill/>
                          </a:ln>
                          <a:effectLst/>
                        </a:rPr>
                        <a:t>İstihdam</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tcPr>
                </a:tc>
              </a:tr>
              <a:tr h="302886">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dirty="0" smtClean="0">
                          <a:ln>
                            <a:noFill/>
                          </a:ln>
                          <a:effectLst/>
                        </a:rPr>
                        <a:t>2001</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2.051</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12.368</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105.731</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dirty="0" smtClean="0">
                          <a:ln>
                            <a:noFill/>
                          </a:ln>
                          <a:effectLst/>
                        </a:rPr>
                        <a:t>2002</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2.702</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12.888</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139.503</a:t>
                      </a:r>
                    </a:p>
                  </a:txBody>
                  <a:tcPr marL="9525" marR="9525" marT="9525" marB="0" anchor="b">
                    <a:lnR w="38100" cap="flat" cmpd="sng" algn="ctr">
                      <a:solidFill>
                        <a:schemeClr val="accent6"/>
                      </a:solidFill>
                      <a:prstDash val="solid"/>
                      <a:round/>
                      <a:headEnd type="none" w="med" len="med"/>
                      <a:tailEnd type="none" w="med" len="med"/>
                    </a:lnR>
                  </a:tcPr>
                </a:tc>
              </a:tr>
              <a:tr h="317500">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smtClean="0">
                          <a:ln>
                            <a:noFill/>
                          </a:ln>
                          <a:effectLst/>
                        </a:rPr>
                        <a:t>2003</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3.331</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12.881</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148.307</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smtClean="0">
                          <a:ln>
                            <a:noFill/>
                          </a:ln>
                          <a:effectLst/>
                        </a:rPr>
                        <a:t>2004</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3.605</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16.890</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166.603</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smtClean="0">
                          <a:ln>
                            <a:noFill/>
                          </a:ln>
                          <a:effectLst/>
                        </a:rPr>
                        <a:t>2005</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4.020</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18.648</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177.620</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smtClean="0">
                          <a:ln>
                            <a:noFill/>
                          </a:ln>
                          <a:effectLst/>
                        </a:rPr>
                        <a:t>2006</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2.891</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15.788</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117.332</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smtClean="0">
                          <a:ln>
                            <a:noFill/>
                          </a:ln>
                          <a:effectLst/>
                        </a:rPr>
                        <a:t>2007</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2.802</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21.915</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127.557</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smtClean="0">
                          <a:ln>
                            <a:noFill/>
                          </a:ln>
                          <a:effectLst/>
                        </a:rPr>
                        <a:t>2008</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3.022</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26.804</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116.243</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smtClean="0">
                          <a:ln>
                            <a:noFill/>
                          </a:ln>
                          <a:effectLst/>
                        </a:rPr>
                        <a:t>2009</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2.355</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30.742</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86.098</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smtClean="0">
                          <a:ln>
                            <a:noFill/>
                          </a:ln>
                          <a:effectLst/>
                        </a:rPr>
                        <a:t>2010</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4.267</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64.001</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153.914</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smtClean="0">
                          <a:ln>
                            <a:noFill/>
                          </a:ln>
                          <a:effectLst/>
                        </a:rPr>
                        <a:t>2011</a:t>
                      </a:r>
                      <a:endParaRPr kumimoji="0" lang="tr-TR" sz="1600" b="1"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4.458</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55.855</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127.308</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u="none" strike="noStrike" cap="none" normalizeH="0" baseline="0" dirty="0" smtClean="0">
                          <a:ln>
                            <a:noFill/>
                          </a:ln>
                          <a:effectLst/>
                        </a:rPr>
                        <a:t>2012</a:t>
                      </a:r>
                      <a:endParaRPr kumimoji="0" lang="tr-TR" sz="1600" b="1"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4.349</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57.693</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148.797</a:t>
                      </a:r>
                    </a:p>
                  </a:txBody>
                  <a:tcPr marL="9525" marR="9525" marT="9525" marB="0" anchor="b">
                    <a:lnR w="38100" cap="flat" cmpd="sng" algn="ctr">
                      <a:solidFill>
                        <a:schemeClr val="accent6"/>
                      </a:solidFill>
                      <a:prstDash val="solid"/>
                      <a:round/>
                      <a:headEnd type="none" w="med" len="med"/>
                      <a:tailEnd type="none" w="med" len="med"/>
                    </a:lnR>
                  </a:tcPr>
                </a:tc>
              </a:tr>
              <a:tr h="319088">
                <a:tc>
                  <a:txBody>
                    <a:bodyPr/>
                    <a:lstStyle/>
                    <a:p>
                      <a:pPr marL="0" marR="0" lvl="0" indent="0" algn="ctr" defTabSz="914400" rtl="0" eaLnBrk="0" fontAlgn="ctr" latinLnBrk="0" hangingPunct="0">
                        <a:lnSpc>
                          <a:spcPct val="100000"/>
                        </a:lnSpc>
                        <a:spcBef>
                          <a:spcPts val="0"/>
                        </a:spcBef>
                        <a:spcAft>
                          <a:spcPts val="0"/>
                        </a:spcAft>
                        <a:buClrTx/>
                        <a:buSzTx/>
                        <a:buFontTx/>
                        <a:buNone/>
                        <a:tabLst/>
                      </a:pPr>
                      <a:r>
                        <a:rPr kumimoji="0" lang="tr-TR" sz="1600" b="1" i="0" u="none" strike="noStrike" cap="none" normalizeH="0" baseline="0" dirty="0" smtClean="0">
                          <a:ln>
                            <a:noFill/>
                          </a:ln>
                          <a:solidFill>
                            <a:schemeClr val="bg1"/>
                          </a:solidFill>
                          <a:effectLst/>
                          <a:latin typeface="Times New Roman" pitchFamily="18" charset="0"/>
                        </a:rPr>
                        <a:t>2013*</a:t>
                      </a:r>
                    </a:p>
                  </a:txBody>
                  <a:tcPr anchor="ctr" horzOverflow="overflow">
                    <a:lnL w="38100" cap="flat" cmpd="sng" algn="ctr">
                      <a:solidFill>
                        <a:schemeClr val="accent6"/>
                      </a:solidFill>
                      <a:prstDash val="solid"/>
                      <a:round/>
                      <a:headEnd type="none" w="med" len="med"/>
                      <a:tailEnd type="none" w="med" len="med"/>
                    </a:lnL>
                    <a:lnB w="38100" cap="flat" cmpd="sng" algn="ctr">
                      <a:solidFill>
                        <a:schemeClr val="accent6"/>
                      </a:solidFill>
                      <a:prstDash val="solid"/>
                      <a:round/>
                      <a:headEnd type="none" w="med" len="med"/>
                      <a:tailEnd type="none" w="med" len="med"/>
                    </a:lnB>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1.750</a:t>
                      </a:r>
                    </a:p>
                  </a:txBody>
                  <a:tcPr marL="9525" marR="9525" marT="9525" marB="0" anchor="b">
                    <a:lnB w="38100" cap="flat" cmpd="sng" algn="ctr">
                      <a:solidFill>
                        <a:schemeClr val="accent6"/>
                      </a:solidFill>
                      <a:prstDash val="solid"/>
                      <a:round/>
                      <a:headEnd type="none" w="med" len="med"/>
                      <a:tailEnd type="none" w="med" len="med"/>
                    </a:lnB>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30.369</a:t>
                      </a:r>
                    </a:p>
                  </a:txBody>
                  <a:tcPr marL="9525" marR="9525" marT="9525" marB="0" anchor="b">
                    <a:lnB w="38100" cap="flat" cmpd="sng" algn="ctr">
                      <a:solidFill>
                        <a:schemeClr val="accent6"/>
                      </a:solidFill>
                      <a:prstDash val="solid"/>
                      <a:round/>
                      <a:headEnd type="none" w="med" len="med"/>
                      <a:tailEnd type="none" w="med" len="med"/>
                    </a:lnB>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61.515</a:t>
                      </a:r>
                    </a:p>
                  </a:txBody>
                  <a:tcPr marL="9525" marR="9525" marT="9525" marB="0" anchor="b">
                    <a:lnR w="38100" cap="flat" cmpd="sng" algn="ctr">
                      <a:solidFill>
                        <a:schemeClr val="accent6"/>
                      </a:solidFill>
                      <a:prstDash val="solid"/>
                      <a:round/>
                      <a:headEnd type="none" w="med" len="med"/>
                      <a:tailEnd type="none" w="med" len="med"/>
                    </a:lnR>
                    <a:lnB w="38100" cap="flat" cmpd="sng" algn="ctr">
                      <a:solidFill>
                        <a:schemeClr val="accent6"/>
                      </a:solidFill>
                      <a:prstDash val="solid"/>
                      <a:round/>
                      <a:headEnd type="none" w="med" len="med"/>
                      <a:tailEnd type="none" w="med" len="med"/>
                    </a:lnB>
                  </a:tcPr>
                </a:tc>
              </a:tr>
            </a:tbl>
          </a:graphicData>
        </a:graphic>
      </p:graphicFrame>
      <p:sp>
        <p:nvSpPr>
          <p:cNvPr id="68691" name="Rectangle 297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rPr>
              <a:t>Teşvik Uygulama ve Yabancı Sermaye Genel Müdürlüğü</a:t>
            </a:r>
            <a:endParaRPr lang="tr-TR" sz="1500">
              <a:solidFill>
                <a:srgbClr val="D9D9D9"/>
              </a:solidFill>
              <a:effectLst>
                <a:outerShdw blurRad="38100" dist="38100" dir="2700000" algn="tl">
                  <a:srgbClr val="C0C0C0"/>
                </a:outerShdw>
              </a:effectLst>
            </a:endParaRPr>
          </a:p>
        </p:txBody>
      </p:sp>
      <p:graphicFrame>
        <p:nvGraphicFramePr>
          <p:cNvPr id="5" name="Table 4"/>
          <p:cNvGraphicFramePr>
            <a:graphicFrameLocks noGrp="1"/>
          </p:cNvGraphicFramePr>
          <p:nvPr/>
        </p:nvGraphicFramePr>
        <p:xfrm>
          <a:off x="1331913" y="1484313"/>
          <a:ext cx="6624637" cy="4752975"/>
        </p:xfrm>
        <a:graphic>
          <a:graphicData uri="http://schemas.openxmlformats.org/drawingml/2006/table">
            <a:tbl>
              <a:tblPr/>
              <a:tblGrid>
                <a:gridCol w="1521025"/>
                <a:gridCol w="1305055"/>
                <a:gridCol w="2792051"/>
                <a:gridCol w="1006605"/>
              </a:tblGrid>
              <a:tr h="287966">
                <a:tc>
                  <a:txBody>
                    <a:bodyPr/>
                    <a:lstStyle/>
                    <a:p>
                      <a:pPr algn="l" fontAlgn="b"/>
                      <a:r>
                        <a:rPr lang="tr-TR" sz="1600" b="1" i="0" u="none" strike="noStrike" dirty="0">
                          <a:solidFill>
                            <a:srgbClr val="FFFFFF"/>
                          </a:solidFill>
                          <a:latin typeface="Times New Roman"/>
                        </a:rPr>
                        <a:t>Yılı</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r" fontAlgn="b"/>
                      <a:r>
                        <a:rPr lang="tr-TR" sz="1600" b="1" i="0" u="none" strike="noStrike">
                          <a:solidFill>
                            <a:srgbClr val="FFFFFF"/>
                          </a:solidFill>
                          <a:latin typeface="Times New Roman"/>
                        </a:rPr>
                        <a:t>Belge Adedi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r" fontAlgn="b"/>
                      <a:r>
                        <a:rPr lang="tr-TR" sz="1600" b="1" i="0" u="none" strike="noStrike">
                          <a:solidFill>
                            <a:srgbClr val="FFFFFF"/>
                          </a:solidFill>
                          <a:latin typeface="Times New Roman"/>
                        </a:rPr>
                        <a:t>Sabit Yatırım (Milyon 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r" fontAlgn="b"/>
                      <a:r>
                        <a:rPr lang="tr-TR" sz="1600" b="1" i="0" u="none" strike="noStrike">
                          <a:solidFill>
                            <a:srgbClr val="FFFFFF"/>
                          </a:solidFill>
                          <a:latin typeface="Times New Roman"/>
                        </a:rPr>
                        <a:t>İstihdam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87966">
                <a:tc>
                  <a:txBody>
                    <a:bodyPr/>
                    <a:lstStyle/>
                    <a:p>
                      <a:pPr algn="l" fontAlgn="b"/>
                      <a:r>
                        <a:rPr lang="tr-TR" sz="1600" b="0" i="0" u="none" strike="noStrike" dirty="0">
                          <a:solidFill>
                            <a:srgbClr val="000080"/>
                          </a:solidFill>
                          <a:latin typeface="Times New Roman"/>
                        </a:rPr>
                        <a:t>2001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624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66">
                <a:tc>
                  <a:txBody>
                    <a:bodyPr/>
                    <a:lstStyle/>
                    <a:p>
                      <a:pPr algn="l" fontAlgn="b"/>
                      <a:r>
                        <a:rPr lang="tr-TR" sz="1600" b="0" i="0" u="none" strike="noStrike" dirty="0">
                          <a:solidFill>
                            <a:srgbClr val="000080"/>
                          </a:solidFill>
                          <a:latin typeface="Times New Roman"/>
                        </a:rPr>
                        <a:t>2002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952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87966">
                <a:tc>
                  <a:txBody>
                    <a:bodyPr/>
                    <a:lstStyle/>
                    <a:p>
                      <a:pPr algn="l" fontAlgn="b"/>
                      <a:r>
                        <a:rPr lang="tr-TR" sz="1600" b="0" i="0" u="none" strike="noStrike">
                          <a:solidFill>
                            <a:srgbClr val="000080"/>
                          </a:solidFill>
                          <a:latin typeface="Times New Roman"/>
                        </a:rPr>
                        <a:t>2003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80"/>
                          </a:solidFill>
                          <a:latin typeface="Times New Roman"/>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745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66">
                <a:tc>
                  <a:txBody>
                    <a:bodyPr/>
                    <a:lstStyle/>
                    <a:p>
                      <a:pPr algn="l" fontAlgn="b"/>
                      <a:r>
                        <a:rPr lang="tr-TR" sz="1600" b="0" i="0" u="none" strike="noStrike">
                          <a:solidFill>
                            <a:srgbClr val="000080"/>
                          </a:solidFill>
                          <a:latin typeface="Times New Roman"/>
                        </a:rPr>
                        <a:t>2004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dirty="0">
                          <a:solidFill>
                            <a:srgbClr val="000080"/>
                          </a:solidFill>
                          <a:latin typeface="Times New Roman"/>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dirty="0">
                          <a:solidFill>
                            <a:srgbClr val="000080"/>
                          </a:solidFill>
                          <a:latin typeface="Times New Roman"/>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318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87966">
                <a:tc>
                  <a:txBody>
                    <a:bodyPr/>
                    <a:lstStyle/>
                    <a:p>
                      <a:pPr algn="l" fontAlgn="b"/>
                      <a:r>
                        <a:rPr lang="tr-TR" sz="1600" b="0" i="0" u="none" strike="noStrike">
                          <a:solidFill>
                            <a:srgbClr val="000080"/>
                          </a:solidFill>
                          <a:latin typeface="Times New Roman"/>
                        </a:rPr>
                        <a:t>2005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80"/>
                          </a:solidFill>
                          <a:latin typeface="Times New Roman"/>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1.088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66">
                <a:tc>
                  <a:txBody>
                    <a:bodyPr/>
                    <a:lstStyle/>
                    <a:p>
                      <a:pPr algn="l" fontAlgn="b"/>
                      <a:r>
                        <a:rPr lang="tr-TR" sz="1600" b="0" i="0" u="none" strike="noStrike">
                          <a:solidFill>
                            <a:srgbClr val="000080"/>
                          </a:solidFill>
                          <a:latin typeface="Times New Roman"/>
                        </a:rPr>
                        <a:t>2006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dirty="0">
                          <a:solidFill>
                            <a:srgbClr val="000080"/>
                          </a:solidFill>
                          <a:latin typeface="Times New Roman"/>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868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87966">
                <a:tc>
                  <a:txBody>
                    <a:bodyPr/>
                    <a:lstStyle/>
                    <a:p>
                      <a:pPr algn="l" fontAlgn="b"/>
                      <a:r>
                        <a:rPr lang="tr-TR" sz="1600" b="0" i="0" u="none" strike="noStrike">
                          <a:solidFill>
                            <a:srgbClr val="000080"/>
                          </a:solidFill>
                          <a:latin typeface="Times New Roman"/>
                        </a:rPr>
                        <a:t>2007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80"/>
                          </a:solidFill>
                          <a:latin typeface="Times New Roman"/>
                        </a:rPr>
                        <a:t>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1.835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66">
                <a:tc>
                  <a:txBody>
                    <a:bodyPr/>
                    <a:lstStyle/>
                    <a:p>
                      <a:pPr algn="l" fontAlgn="b"/>
                      <a:r>
                        <a:rPr lang="tr-TR" sz="1600" b="0" i="0" u="none" strike="noStrike">
                          <a:solidFill>
                            <a:srgbClr val="000080"/>
                          </a:solidFill>
                          <a:latin typeface="Times New Roman"/>
                        </a:rPr>
                        <a:t>2008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dirty="0">
                          <a:solidFill>
                            <a:srgbClr val="000080"/>
                          </a:solidFill>
                          <a:latin typeface="Times New Roman"/>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1.284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87966">
                <a:tc>
                  <a:txBody>
                    <a:bodyPr/>
                    <a:lstStyle/>
                    <a:p>
                      <a:pPr algn="l" fontAlgn="b"/>
                      <a:r>
                        <a:rPr lang="tr-TR" sz="1600" b="0" i="0" u="none" strike="noStrike">
                          <a:solidFill>
                            <a:srgbClr val="000080"/>
                          </a:solidFill>
                          <a:latin typeface="Times New Roman"/>
                        </a:rPr>
                        <a:t>2009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8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66">
                <a:tc>
                  <a:txBody>
                    <a:bodyPr/>
                    <a:lstStyle/>
                    <a:p>
                      <a:pPr algn="l" fontAlgn="b"/>
                      <a:r>
                        <a:rPr lang="tr-TR" sz="1600" b="0" i="0" u="none" strike="noStrike">
                          <a:solidFill>
                            <a:srgbClr val="000080"/>
                          </a:solidFill>
                          <a:latin typeface="Times New Roman"/>
                        </a:rPr>
                        <a:t>2010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dirty="0">
                          <a:solidFill>
                            <a:srgbClr val="000080"/>
                          </a:solidFill>
                          <a:latin typeface="Times New Roman"/>
                        </a:rPr>
                        <a:t>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dirty="0">
                          <a:solidFill>
                            <a:srgbClr val="000080"/>
                          </a:solidFill>
                          <a:latin typeface="Times New Roman"/>
                        </a:rPr>
                        <a:t>1.082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87966">
                <a:tc>
                  <a:txBody>
                    <a:bodyPr/>
                    <a:lstStyle/>
                    <a:p>
                      <a:pPr algn="l" fontAlgn="b"/>
                      <a:r>
                        <a:rPr lang="tr-TR" sz="1600" b="0" i="0" u="none" strike="noStrike">
                          <a:solidFill>
                            <a:srgbClr val="000080"/>
                          </a:solidFill>
                          <a:latin typeface="Times New Roman"/>
                        </a:rPr>
                        <a:t>2011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80"/>
                          </a:solidFill>
                          <a:latin typeface="Times New Roman"/>
                        </a:rPr>
                        <a:t>747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66">
                <a:tc>
                  <a:txBody>
                    <a:bodyPr/>
                    <a:lstStyle/>
                    <a:p>
                      <a:pPr algn="l" fontAlgn="b"/>
                      <a:r>
                        <a:rPr lang="tr-TR" sz="1600" b="0" i="0" u="none" strike="noStrike">
                          <a:solidFill>
                            <a:srgbClr val="000080"/>
                          </a:solidFill>
                          <a:latin typeface="Times New Roman"/>
                        </a:rPr>
                        <a:t>2012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a:solidFill>
                            <a:srgbClr val="000080"/>
                          </a:solidFill>
                          <a:latin typeface="Times New Roman"/>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tr-TR" sz="1600" b="0" i="0" u="none" strike="noStrike" dirty="0">
                          <a:solidFill>
                            <a:srgbClr val="000080"/>
                          </a:solidFill>
                          <a:latin typeface="Times New Roman"/>
                        </a:rPr>
                        <a:t>1.036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87966">
                <a:tc>
                  <a:txBody>
                    <a:bodyPr/>
                    <a:lstStyle/>
                    <a:p>
                      <a:pPr algn="l" fontAlgn="b"/>
                      <a:r>
                        <a:rPr lang="tr-TR" sz="1600" b="0" i="0" u="none" strike="noStrike">
                          <a:solidFill>
                            <a:srgbClr val="000080"/>
                          </a:solidFill>
                          <a:latin typeface="Times New Roman"/>
                        </a:rPr>
                        <a:t>2013*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a:solidFill>
                            <a:srgbClr val="000080"/>
                          </a:solidFill>
                          <a:latin typeface="Times New Roman"/>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600" b="0" i="0" u="none" strike="noStrike" dirty="0">
                          <a:solidFill>
                            <a:srgbClr val="000080"/>
                          </a:solidFill>
                          <a:latin typeface="Times New Roman"/>
                        </a:rPr>
                        <a:t>476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966">
                <a:tc>
                  <a:txBody>
                    <a:bodyPr/>
                    <a:lstStyle/>
                    <a:p>
                      <a:pPr algn="l" fontAlgn="b"/>
                      <a:r>
                        <a:rPr lang="tr-TR" sz="1600" b="1" i="0" u="none" strike="noStrike">
                          <a:solidFill>
                            <a:srgbClr val="000080"/>
                          </a:solidFill>
                          <a:latin typeface="Times New Roman"/>
                        </a:rPr>
                        <a:t>Genel Toplam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fontAlgn="b"/>
                      <a:r>
                        <a:rPr lang="tr-TR" sz="1600" b="1" i="0" u="none" strike="noStrike">
                          <a:solidFill>
                            <a:srgbClr val="000080"/>
                          </a:solidFill>
                          <a:latin typeface="Times New Roman"/>
                        </a:rPr>
                        <a:t>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fontAlgn="b"/>
                      <a:r>
                        <a:rPr lang="tr-TR" sz="1600" b="1" i="0" u="none" strike="noStrike">
                          <a:solidFill>
                            <a:srgbClr val="000080"/>
                          </a:solidFill>
                          <a:latin typeface="Times New Roman"/>
                        </a:rPr>
                        <a:t>1.680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fontAlgn="b"/>
                      <a:r>
                        <a:rPr lang="tr-TR" sz="1600" b="1" i="0" u="none" strike="noStrike" dirty="0">
                          <a:solidFill>
                            <a:srgbClr val="000080"/>
                          </a:solidFill>
                          <a:latin typeface="Times New Roman"/>
                        </a:rPr>
                        <a:t>11.085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16516">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16516">
                <a:tc gridSpan="2">
                  <a:txBody>
                    <a:bodyPr/>
                    <a:lstStyle/>
                    <a:p>
                      <a:pPr algn="l" fontAlgn="b"/>
                      <a:r>
                        <a:rPr lang="tr-TR" sz="1100" b="0" i="0" u="none" strike="noStrike">
                          <a:solidFill>
                            <a:srgbClr val="000000"/>
                          </a:solidFill>
                          <a:latin typeface="Calibri"/>
                        </a:rPr>
                        <a:t>* 30/04/2013 tarihi itibariyle</a:t>
                      </a:r>
                    </a:p>
                  </a:txBody>
                  <a:tcPr marL="9525" marR="9525" marT="9525" marB="0" anchor="b">
                    <a:lnL>
                      <a:noFill/>
                    </a:lnL>
                    <a:lnR>
                      <a:noFill/>
                    </a:lnR>
                    <a:lnT>
                      <a:noFill/>
                    </a:lnT>
                    <a:lnB>
                      <a:noFill/>
                    </a:lnB>
                  </a:tcPr>
                </a:tc>
                <a:tc hMerge="1">
                  <a:txBody>
                    <a:bodyPr/>
                    <a:lstStyle/>
                    <a:p>
                      <a:endParaRPr lang="tr-TR"/>
                    </a:p>
                  </a:txBody>
                  <a:tcPr/>
                </a:tc>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tr-TR"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152668" name="Text Box 35"/>
          <p:cNvSpPr txBox="1">
            <a:spLocks noChangeArrowheads="1"/>
          </p:cNvSpPr>
          <p:nvPr/>
        </p:nvSpPr>
        <p:spPr bwMode="auto">
          <a:xfrm>
            <a:off x="357188" y="1000125"/>
            <a:ext cx="8423275" cy="304800"/>
          </a:xfrm>
          <a:prstGeom prst="rect">
            <a:avLst/>
          </a:prstGeom>
          <a:noFill/>
          <a:ln w="9525">
            <a:noFill/>
            <a:miter lim="800000"/>
            <a:headEnd/>
            <a:tailEnd/>
          </a:ln>
        </p:spPr>
        <p:txBody>
          <a:bodyPr>
            <a:spAutoFit/>
          </a:bodyPr>
          <a:lstStyle/>
          <a:p>
            <a:pPr algn="ctr">
              <a:spcBef>
                <a:spcPct val="50000"/>
              </a:spcBef>
            </a:pPr>
            <a:r>
              <a:rPr lang="en-US" sz="1400" b="1"/>
              <a:t>2001-2013 YILLARI ARASI TOKAT İLİ İÇİN DÜZENLENMİŞ BELGE</a:t>
            </a:r>
            <a:r>
              <a:rPr lang="tr-TR" sz="1400" b="1"/>
              <a:t>LER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017" y="1898685"/>
            <a:ext cx="9144000" cy="1885987"/>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noAutofit/>
          </a:bodyPr>
          <a:lstStyle/>
          <a:p>
            <a:pPr eaLnBrk="1" hangingPunct="1">
              <a:defRPr/>
            </a:pPr>
            <a:r>
              <a:rPr lang="tr-TR" sz="3200" cap="none" smtClean="0">
                <a:solidFill>
                  <a:schemeClr val="tx1"/>
                </a:solidFill>
                <a:effectLst>
                  <a:outerShdw blurRad="38100" dist="38100" dir="2700000" algn="tl">
                    <a:srgbClr val="000000"/>
                  </a:outerShdw>
                </a:effectLst>
                <a:latin typeface="Arial" charset="0"/>
                <a:cs typeface="Arial" charset="0"/>
              </a:rPr>
              <a:t>T.C.</a:t>
            </a:r>
            <a:br>
              <a:rPr lang="tr-TR" sz="3200" cap="none" smtClean="0">
                <a:solidFill>
                  <a:schemeClr val="tx1"/>
                </a:solidFill>
                <a:effectLst>
                  <a:outerShdw blurRad="38100" dist="38100" dir="2700000" algn="tl">
                    <a:srgbClr val="000000"/>
                  </a:outerShdw>
                </a:effectLst>
                <a:latin typeface="Arial" charset="0"/>
                <a:cs typeface="Arial" charset="0"/>
              </a:rPr>
            </a:br>
            <a:r>
              <a:rPr lang="tr-TR" sz="3200" cap="none" smtClean="0">
                <a:solidFill>
                  <a:schemeClr val="tx1"/>
                </a:solidFill>
                <a:effectLst>
                  <a:outerShdw blurRad="38100" dist="38100" dir="2700000" algn="tl">
                    <a:srgbClr val="000000"/>
                  </a:outerShdw>
                </a:effectLst>
                <a:latin typeface="Arial" charset="0"/>
                <a:cs typeface="Arial" charset="0"/>
              </a:rPr>
              <a:t>EKONOMİ BAKANLIĞI</a:t>
            </a:r>
            <a:r>
              <a:rPr lang="tr-TR" sz="3200" b="1" cap="none" smtClean="0">
                <a:solidFill>
                  <a:schemeClr val="tx1"/>
                </a:solidFill>
                <a:effectLst>
                  <a:outerShdw blurRad="38100" dist="38100" dir="2700000" algn="tl">
                    <a:srgbClr val="000000"/>
                  </a:outerShdw>
                </a:effectLst>
                <a:latin typeface="Arial" charset="0"/>
                <a:cs typeface="Arial" charset="0"/>
              </a:rPr>
              <a:t/>
            </a:r>
            <a:br>
              <a:rPr lang="tr-TR" sz="3200" b="1" cap="none" smtClean="0">
                <a:solidFill>
                  <a:schemeClr val="tx1"/>
                </a:solidFill>
                <a:effectLst>
                  <a:outerShdw blurRad="38100" dist="38100" dir="2700000" algn="tl">
                    <a:srgbClr val="000000"/>
                  </a:outerShdw>
                </a:effectLst>
                <a:latin typeface="Arial" charset="0"/>
                <a:cs typeface="Arial" charset="0"/>
              </a:rPr>
            </a:br>
            <a:r>
              <a:rPr lang="tr-TR" sz="3200" b="1" cap="none" smtClean="0">
                <a:solidFill>
                  <a:schemeClr val="tx1"/>
                </a:solidFill>
                <a:effectLst>
                  <a:outerShdw blurRad="38100" dist="38100" dir="2700000" algn="tl">
                    <a:srgbClr val="000000"/>
                  </a:outerShdw>
                </a:effectLst>
                <a:latin typeface="Arial" charset="0"/>
                <a:cs typeface="Arial" charset="0"/>
              </a:rPr>
              <a:t/>
            </a:r>
            <a:br>
              <a:rPr lang="tr-TR" sz="3200" b="1" cap="none" smtClean="0">
                <a:solidFill>
                  <a:schemeClr val="tx1"/>
                </a:solidFill>
                <a:effectLst>
                  <a:outerShdw blurRad="38100" dist="38100" dir="2700000" algn="tl">
                    <a:srgbClr val="000000"/>
                  </a:outerShdw>
                </a:effectLst>
                <a:latin typeface="Arial" charset="0"/>
                <a:cs typeface="Arial" charset="0"/>
              </a:rPr>
            </a:br>
            <a:r>
              <a:rPr lang="tr-TR" sz="3600" cap="none" smtClean="0">
                <a:solidFill>
                  <a:schemeClr val="tx1"/>
                </a:solidFill>
                <a:effectLst>
                  <a:outerShdw blurRad="38100" dist="38100" dir="2700000" algn="tl">
                    <a:srgbClr val="000000"/>
                  </a:outerShdw>
                </a:effectLst>
                <a:latin typeface="Arial" charset="0"/>
                <a:cs typeface="Arial" charset="0"/>
              </a:rPr>
              <a:t>YENİ TEŞVİK SİSTEMİ</a:t>
            </a:r>
          </a:p>
        </p:txBody>
      </p:sp>
      <p:sp>
        <p:nvSpPr>
          <p:cNvPr id="3" name="Alt Başlık 2"/>
          <p:cNvSpPr>
            <a:spLocks noGrp="1"/>
          </p:cNvSpPr>
          <p:nvPr>
            <p:ph type="subTitle" idx="4294967295"/>
          </p:nvPr>
        </p:nvSpPr>
        <p:spPr>
          <a:xfrm>
            <a:off x="0" y="4059238"/>
            <a:ext cx="9144000" cy="1214437"/>
          </a:xfrm>
        </p:spPr>
        <p:txBody>
          <a:bodyPr>
            <a:normAutofit/>
          </a:bodyPr>
          <a:lstStyle/>
          <a:p>
            <a:pPr marL="0" indent="0" algn="ctr" eaLnBrk="1" hangingPunct="1">
              <a:lnSpc>
                <a:spcPct val="90000"/>
              </a:lnSpc>
              <a:buFont typeface="Wingdings" pitchFamily="2" charset="2"/>
              <a:buNone/>
              <a:defRPr/>
            </a:pPr>
            <a:r>
              <a:rPr lang="tr-TR" sz="2200" b="1" dirty="0" smtClean="0">
                <a:solidFill>
                  <a:schemeClr val="tx1"/>
                </a:solidFill>
                <a:effectLst>
                  <a:outerShdw blurRad="38100" dist="38100" dir="2700000" algn="tl">
                    <a:srgbClr val="000000"/>
                  </a:outerShdw>
                </a:effectLst>
              </a:rPr>
              <a:t>YATIRIMLARDA DEVLET YARDIMLARI</a:t>
            </a:r>
          </a:p>
          <a:p>
            <a:pPr marL="0" indent="0" algn="ctr" eaLnBrk="1" hangingPunct="1">
              <a:lnSpc>
                <a:spcPct val="90000"/>
              </a:lnSpc>
              <a:buFont typeface="Wingdings" pitchFamily="2" charset="2"/>
              <a:buNone/>
              <a:defRPr/>
            </a:pPr>
            <a:endParaRPr lang="tr-TR" sz="2200" b="1" dirty="0" smtClean="0">
              <a:solidFill>
                <a:schemeClr val="tx1"/>
              </a:solidFill>
              <a:effectLst>
                <a:outerShdw blurRad="38100" dist="38100" dir="2700000" algn="tl">
                  <a:srgbClr val="000000"/>
                </a:outerShdw>
              </a:effectLst>
            </a:endParaRPr>
          </a:p>
          <a:p>
            <a:pPr marL="0" indent="0" algn="ctr" eaLnBrk="1" hangingPunct="1">
              <a:lnSpc>
                <a:spcPct val="90000"/>
              </a:lnSpc>
              <a:buFont typeface="Wingdings" pitchFamily="2" charset="2"/>
              <a:buNone/>
              <a:defRPr/>
            </a:pPr>
            <a:r>
              <a:rPr lang="tr-TR" sz="2200" b="1" dirty="0" smtClean="0">
                <a:solidFill>
                  <a:schemeClr val="tx1"/>
                </a:solidFill>
                <a:effectLst>
                  <a:outerShdw blurRad="38100" dist="38100" dir="2700000" algn="tl">
                    <a:srgbClr val="000000"/>
                  </a:outerShdw>
                </a:effectLst>
                <a:latin typeface="Arial" charset="0"/>
              </a:rPr>
              <a:t>07 Haziran 2013</a:t>
            </a:r>
          </a:p>
        </p:txBody>
      </p:sp>
      <p:pic>
        <p:nvPicPr>
          <p:cNvPr id="15366" name="Picture 2"/>
          <p:cNvPicPr>
            <a:picLocks noChangeAspect="1" noChangeArrowheads="1"/>
          </p:cNvPicPr>
          <p:nvPr/>
        </p:nvPicPr>
        <p:blipFill>
          <a:blip r:embed="rId2" cstate="print"/>
          <a:srcRect/>
          <a:stretch>
            <a:fillRect/>
          </a:stretch>
        </p:blipFill>
        <p:spPr bwMode="auto">
          <a:xfrm>
            <a:off x="19050" y="266700"/>
            <a:ext cx="9180513" cy="842963"/>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5" name="1 Altbilgi Yer Tutucusu"/>
          <p:cNvSpPr txBox="1">
            <a:spLocks noGrp="1"/>
          </p:cNvSpPr>
          <p:nvPr/>
        </p:nvSpPr>
        <p:spPr>
          <a:xfrm>
            <a:off x="2346325" y="6440488"/>
            <a:ext cx="6786563" cy="369887"/>
          </a:xfrm>
          <a:prstGeom prst="rect">
            <a:avLst/>
          </a:prstGeom>
          <a:noFill/>
        </p:spPr>
        <p:txBody>
          <a:bodyPr anchor="ctr"/>
          <a:lstStyle/>
          <a:p>
            <a:pPr algn="ctr">
              <a:defRPr/>
            </a:pPr>
            <a:r>
              <a:rPr lang="tr-TR" sz="1600" dirty="0">
                <a:solidFill>
                  <a:schemeClr val="bg1"/>
                </a:solidFill>
                <a:latin typeface="+mj-lt"/>
              </a:rPr>
              <a:t>Teşvik Uygulama ve Yabancı Sermaye Genel Müdürlüğü</a:t>
            </a:r>
          </a:p>
        </p:txBody>
      </p:sp>
      <p:sp>
        <p:nvSpPr>
          <p:cNvPr id="81928" name="5 Dikdörtgen"/>
          <p:cNvSpPr>
            <a:spLocks noChangeArrowheads="1"/>
          </p:cNvSpPr>
          <p:nvPr/>
        </p:nvSpPr>
        <p:spPr bwMode="auto">
          <a:xfrm>
            <a:off x="0" y="6423025"/>
            <a:ext cx="2214563" cy="396875"/>
          </a:xfrm>
          <a:prstGeom prst="rect">
            <a:avLst/>
          </a:prstGeom>
          <a:noFill/>
          <a:ln w="9525">
            <a:noFill/>
            <a:miter lim="800000"/>
            <a:headEnd/>
            <a:tailEnd/>
          </a:ln>
        </p:spPr>
        <p:txBody>
          <a:bodyPr>
            <a:spAutoFit/>
          </a:bodyPr>
          <a:lstStyle/>
          <a:p>
            <a:pPr algn="ctr" eaLnBrk="0" hangingPunct="0"/>
            <a:r>
              <a:rPr lang="tr-TR" sz="2000">
                <a:latin typeface="Tahoma" pitchFamily="34" charset="0"/>
              </a:rPr>
              <a:t>TOKAT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360363" y="1412875"/>
            <a:ext cx="8423275" cy="396875"/>
          </a:xfrm>
          <a:prstGeom prst="rect">
            <a:avLst/>
          </a:prstGeom>
          <a:noFill/>
          <a:ln w="9525">
            <a:noFill/>
            <a:miter lim="800000"/>
            <a:headEnd/>
            <a:tailEnd/>
          </a:ln>
        </p:spPr>
        <p:txBody>
          <a:bodyPr>
            <a:spAutoFit/>
          </a:bodyPr>
          <a:lstStyle/>
          <a:p>
            <a:pPr algn="ctr">
              <a:spcBef>
                <a:spcPct val="50000"/>
              </a:spcBef>
            </a:pPr>
            <a:r>
              <a:rPr lang="tr-TR" sz="2000" b="1"/>
              <a:t>Düzenlenen Yatırım Teşvik Belgelerinin Sektörel Dağılımı</a:t>
            </a:r>
          </a:p>
        </p:txBody>
      </p:sp>
      <p:graphicFrame>
        <p:nvGraphicFramePr>
          <p:cNvPr id="146646" name="Group 214"/>
          <p:cNvGraphicFramePr>
            <a:graphicFrameLocks noGrp="1"/>
          </p:cNvGraphicFramePr>
          <p:nvPr/>
        </p:nvGraphicFramePr>
        <p:xfrm>
          <a:off x="647700" y="2060575"/>
          <a:ext cx="7848600" cy="3559175"/>
        </p:xfrm>
        <a:graphic>
          <a:graphicData uri="http://schemas.openxmlformats.org/drawingml/2006/table">
            <a:tbl>
              <a:tblPr firstRow="1" lastRow="1" bandRow="1">
                <a:tableStyleId>{21E4AEA4-8DFA-4A89-87EB-49C32662AFE0}</a:tableStyleId>
              </a:tblPr>
              <a:tblGrid>
                <a:gridCol w="2652712"/>
                <a:gridCol w="1666875"/>
                <a:gridCol w="1871663"/>
                <a:gridCol w="1657350"/>
              </a:tblGrid>
              <a:tr h="65087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effectLst/>
                        </a:rPr>
                        <a:t>Sektörü</a:t>
                      </a:r>
                      <a:endParaRPr kumimoji="0" lang="tr-TR" sz="18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lnT w="38100" cap="flat" cmpd="sng" algn="ctr">
                      <a:solidFill>
                        <a:schemeClr val="accent6"/>
                      </a:solidFill>
                      <a:prstDash val="solid"/>
                      <a:round/>
                      <a:headEnd type="none" w="med" len="med"/>
                      <a:tailEnd type="none" w="med" len="med"/>
                    </a:lnT>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800" u="none" strike="noStrike" cap="none" normalizeH="0" baseline="0" smtClean="0">
                          <a:ln>
                            <a:noFill/>
                          </a:ln>
                          <a:effectLst/>
                        </a:rPr>
                        <a:t>Adet</a:t>
                      </a:r>
                      <a:endParaRPr kumimoji="0" lang="tr-TR" sz="1800" b="0" i="0" u="none" strike="noStrike" cap="none" normalizeH="0" baseline="0" smtClean="0">
                        <a:ln>
                          <a:noFill/>
                        </a:ln>
                        <a:solidFill>
                          <a:schemeClr val="tx1"/>
                        </a:solidFill>
                        <a:effectLst/>
                        <a:latin typeface="Times New Roman" pitchFamily="18" charset="0"/>
                      </a:endParaRPr>
                    </a:p>
                  </a:txBody>
                  <a:tcPr anchor="ctr" horzOverflow="overflow">
                    <a:lnT w="38100" cap="flat" cmpd="sng" algn="ctr">
                      <a:solidFill>
                        <a:schemeClr val="accent6"/>
                      </a:solidFill>
                      <a:prstDash val="solid"/>
                      <a:round/>
                      <a:headEnd type="none" w="med" len="med"/>
                      <a:tailEnd type="none" w="med" len="med"/>
                    </a:lnT>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800" u="none" strike="noStrike" cap="none" normalizeH="0" baseline="0" smtClean="0">
                          <a:ln>
                            <a:noFill/>
                          </a:ln>
                          <a:effectLst/>
                        </a:rPr>
                        <a:t>Sabit Yatırım</a:t>
                      </a:r>
                    </a:p>
                    <a:p>
                      <a:pPr marL="0" marR="0" lvl="0" indent="0" algn="ctr" defTabSz="914400" rtl="0" eaLnBrk="0" fontAlgn="ctr" latinLnBrk="0" hangingPunct="0">
                        <a:lnSpc>
                          <a:spcPct val="100000"/>
                        </a:lnSpc>
                        <a:spcBef>
                          <a:spcPct val="0"/>
                        </a:spcBef>
                        <a:spcAft>
                          <a:spcPct val="0"/>
                        </a:spcAft>
                        <a:buClrTx/>
                        <a:buSzTx/>
                        <a:buFontTx/>
                        <a:buNone/>
                        <a:tabLst/>
                      </a:pPr>
                      <a:r>
                        <a:rPr kumimoji="0" lang="tr-TR" sz="1800" u="none" strike="noStrike" cap="none" normalizeH="0" baseline="0" smtClean="0">
                          <a:ln>
                            <a:noFill/>
                          </a:ln>
                          <a:effectLst/>
                        </a:rPr>
                        <a:t>(Milyon TL)</a:t>
                      </a:r>
                      <a:endParaRPr kumimoji="0" lang="tr-TR" sz="1800" b="1" i="0" u="none" strike="noStrike" cap="none" normalizeH="0" baseline="0" smtClean="0">
                        <a:ln>
                          <a:noFill/>
                        </a:ln>
                        <a:solidFill>
                          <a:srgbClr val="800000"/>
                        </a:solidFill>
                        <a:effectLst/>
                        <a:latin typeface="Times New Roman" pitchFamily="18" charset="0"/>
                        <a:cs typeface="Times New Roman" pitchFamily="18" charset="0"/>
                      </a:endParaRPr>
                    </a:p>
                  </a:txBody>
                  <a:tcPr anchor="ctr" horzOverflow="overflow">
                    <a:lnT w="38100" cap="flat" cmpd="sng" algn="ctr">
                      <a:solidFill>
                        <a:schemeClr val="accent6"/>
                      </a:solidFill>
                      <a:prstDash val="solid"/>
                      <a:round/>
                      <a:headEnd type="none" w="med" len="med"/>
                      <a:tailEnd type="none" w="med" len="med"/>
                    </a:lnT>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effectLst/>
                        </a:rPr>
                        <a:t>İstihdam</a:t>
                      </a:r>
                      <a:endParaRPr kumimoji="0" lang="tr-TR" sz="1800" b="0" i="0" u="none" strike="noStrike" cap="none" normalizeH="0" baseline="0" dirty="0" smtClean="0">
                        <a:ln>
                          <a:noFill/>
                        </a:ln>
                        <a:solidFill>
                          <a:schemeClr val="tx1"/>
                        </a:solidFill>
                        <a:effectLst/>
                        <a:latin typeface="Times New Roman" pitchFamily="18" charset="0"/>
                      </a:endParaRPr>
                    </a:p>
                  </a:txBody>
                  <a:tcPr anchor="ctr" horzOverflow="overflow">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tcPr>
                </a:tc>
              </a:tr>
              <a:tr h="484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800" b="1" u="none" strike="noStrike" cap="none" normalizeH="0" baseline="0" dirty="0" smtClean="0">
                          <a:ln>
                            <a:noFill/>
                          </a:ln>
                          <a:effectLst/>
                        </a:rPr>
                        <a:t>Tarım</a:t>
                      </a:r>
                      <a:endParaRPr kumimoji="0" lang="tr-TR" sz="1800" b="1" i="0" u="none" strike="noStrike" cap="none" normalizeH="0" baseline="0" dirty="0" smtClean="0">
                        <a:ln>
                          <a:noFill/>
                        </a:ln>
                        <a:solidFill>
                          <a:srgbClr val="800000"/>
                        </a:solidFill>
                        <a:effectLst/>
                        <a:latin typeface="Times New Roman" pitchFamily="18" charset="0"/>
                      </a:endParaRPr>
                    </a:p>
                  </a:txBody>
                  <a:tcPr marL="114300" marR="9525" marT="9525" marB="0"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944</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5.937</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27.146</a:t>
                      </a:r>
                    </a:p>
                  </a:txBody>
                  <a:tcPr marL="9525" marR="9525" marT="9525" marB="0" anchor="b">
                    <a:lnR w="38100" cap="flat" cmpd="sng" algn="ctr">
                      <a:solidFill>
                        <a:schemeClr val="accent6"/>
                      </a:solidFill>
                      <a:prstDash val="solid"/>
                      <a:round/>
                      <a:headEnd type="none" w="med" len="med"/>
                      <a:tailEnd type="none" w="med" len="med"/>
                    </a:lnR>
                  </a:tcPr>
                </a:tc>
              </a:tr>
              <a:tr h="4857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800" b="1" u="none" strike="noStrike" cap="none" normalizeH="0" baseline="0" dirty="0" smtClean="0">
                          <a:ln>
                            <a:noFill/>
                          </a:ln>
                          <a:effectLst/>
                        </a:rPr>
                        <a:t>Madencilik</a:t>
                      </a:r>
                      <a:endParaRPr kumimoji="0" lang="tr-TR" sz="1800" b="1" i="0" u="none" strike="noStrike" cap="none" normalizeH="0" baseline="0" dirty="0" smtClean="0">
                        <a:ln>
                          <a:noFill/>
                        </a:ln>
                        <a:solidFill>
                          <a:srgbClr val="800000"/>
                        </a:solidFill>
                        <a:effectLst/>
                        <a:latin typeface="Times New Roman" pitchFamily="18" charset="0"/>
                      </a:endParaRPr>
                    </a:p>
                  </a:txBody>
                  <a:tcPr marL="114300" marR="9525" marT="9525" marB="0"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1.008</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9.264</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27.180</a:t>
                      </a:r>
                    </a:p>
                  </a:txBody>
                  <a:tcPr marL="9525" marR="9525" marT="9525" marB="0" anchor="b">
                    <a:lnR w="38100" cap="flat" cmpd="sng" algn="ctr">
                      <a:solidFill>
                        <a:schemeClr val="accent6"/>
                      </a:solidFill>
                      <a:prstDash val="solid"/>
                      <a:round/>
                      <a:headEnd type="none" w="med" len="med"/>
                      <a:tailEnd type="none" w="med" len="med"/>
                    </a:lnR>
                  </a:tcPr>
                </a:tc>
              </a:tr>
              <a:tr h="484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800" b="1" u="none" strike="noStrike" cap="none" normalizeH="0" baseline="0" dirty="0" smtClean="0">
                          <a:ln>
                            <a:noFill/>
                          </a:ln>
                          <a:effectLst/>
                        </a:rPr>
                        <a:t>İmalat</a:t>
                      </a:r>
                      <a:endParaRPr kumimoji="0" lang="tr-TR" sz="1800" b="1" i="0" u="none" strike="noStrike" cap="none" normalizeH="0" baseline="0" dirty="0" smtClean="0">
                        <a:ln>
                          <a:noFill/>
                        </a:ln>
                        <a:solidFill>
                          <a:srgbClr val="800000"/>
                        </a:solidFill>
                        <a:effectLst/>
                        <a:latin typeface="Times New Roman" pitchFamily="18" charset="0"/>
                      </a:endParaRPr>
                    </a:p>
                  </a:txBody>
                  <a:tcPr marL="114300" marR="9525" marT="9525" marB="0"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9.212</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103.183</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285.775</a:t>
                      </a:r>
                    </a:p>
                  </a:txBody>
                  <a:tcPr marL="9525" marR="9525" marT="9525" marB="0" anchor="b">
                    <a:lnR w="38100" cap="flat" cmpd="sng" algn="ctr">
                      <a:solidFill>
                        <a:schemeClr val="accent6"/>
                      </a:solidFill>
                      <a:prstDash val="solid"/>
                      <a:round/>
                      <a:headEnd type="none" w="med" len="med"/>
                      <a:tailEnd type="none" w="med" len="med"/>
                    </a:lnR>
                  </a:tcPr>
                </a:tc>
              </a:tr>
              <a:tr h="4857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800" b="1" u="none" strike="noStrike" cap="none" normalizeH="0" baseline="0" dirty="0" smtClean="0">
                          <a:ln>
                            <a:noFill/>
                          </a:ln>
                          <a:effectLst/>
                        </a:rPr>
                        <a:t>Enerji</a:t>
                      </a:r>
                      <a:endParaRPr kumimoji="0" lang="tr-TR" sz="1800" b="1" i="0" u="none" strike="noStrike" cap="none" normalizeH="0" baseline="0" dirty="0" smtClean="0">
                        <a:ln>
                          <a:noFill/>
                        </a:ln>
                        <a:solidFill>
                          <a:srgbClr val="800000"/>
                        </a:solidFill>
                        <a:effectLst/>
                        <a:latin typeface="Times New Roman" pitchFamily="18" charset="0"/>
                      </a:endParaRPr>
                    </a:p>
                  </a:txBody>
                  <a:tcPr marL="114300" marR="9525" marT="9525" marB="0"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707</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53.595</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13.867</a:t>
                      </a:r>
                    </a:p>
                  </a:txBody>
                  <a:tcPr marL="9525" marR="9525" marT="9525" marB="0" anchor="b">
                    <a:lnR w="38100" cap="flat" cmpd="sng" algn="ctr">
                      <a:solidFill>
                        <a:schemeClr val="accent6"/>
                      </a:solidFill>
                      <a:prstDash val="solid"/>
                      <a:round/>
                      <a:headEnd type="none" w="med" len="med"/>
                      <a:tailEnd type="none" w="med" len="med"/>
                    </a:lnR>
                  </a:tcPr>
                </a:tc>
              </a:tr>
              <a:tr h="484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800" b="1" u="none" strike="noStrike" cap="none" normalizeH="0" baseline="0" dirty="0" smtClean="0">
                          <a:ln>
                            <a:noFill/>
                          </a:ln>
                          <a:effectLst/>
                        </a:rPr>
                        <a:t>Hizmetler</a:t>
                      </a:r>
                      <a:endParaRPr kumimoji="0" lang="tr-TR" sz="1800" b="1" i="0" u="none" strike="noStrike" cap="none" normalizeH="0" baseline="0" dirty="0" smtClean="0">
                        <a:ln>
                          <a:noFill/>
                        </a:ln>
                        <a:solidFill>
                          <a:srgbClr val="800000"/>
                        </a:solidFill>
                        <a:effectLst/>
                        <a:latin typeface="Times New Roman" pitchFamily="18" charset="0"/>
                      </a:endParaRPr>
                    </a:p>
                  </a:txBody>
                  <a:tcPr marL="114300" marR="9525" marT="9525" marB="0" anchor="ctr" horzOverflow="overflow">
                    <a:lnL w="38100" cap="flat" cmpd="sng" algn="ctr">
                      <a:solidFill>
                        <a:schemeClr val="accent6"/>
                      </a:solidFill>
                      <a:prstDash val="solid"/>
                      <a:round/>
                      <a:headEnd type="none" w="med" len="med"/>
                      <a:tailEnd type="none" w="med" len="med"/>
                    </a:lnL>
                  </a:tcPr>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4.238</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56.139</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192.161</a:t>
                      </a:r>
                    </a:p>
                  </a:txBody>
                  <a:tcPr marL="9525" marR="9525" marT="9525" marB="0" anchor="b">
                    <a:lnR w="38100" cap="flat" cmpd="sng" algn="ctr">
                      <a:solidFill>
                        <a:schemeClr val="accent6"/>
                      </a:solidFill>
                      <a:prstDash val="solid"/>
                      <a:round/>
                      <a:headEnd type="none" w="med" len="med"/>
                      <a:tailEnd type="none" w="med" len="med"/>
                    </a:lnR>
                  </a:tcPr>
                </a:tc>
              </a:tr>
              <a:tr h="4841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800" u="none" strike="noStrike" cap="none" normalizeH="0" baseline="0" dirty="0" smtClean="0">
                          <a:ln>
                            <a:noFill/>
                          </a:ln>
                          <a:effectLst/>
                        </a:rPr>
                        <a:t>Toplam</a:t>
                      </a:r>
                      <a:endParaRPr kumimoji="0" lang="tr-TR" sz="18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lnB w="38100" cap="flat" cmpd="sng" algn="ctr">
                      <a:solidFill>
                        <a:schemeClr val="accent6"/>
                      </a:solidFill>
                      <a:prstDash val="solid"/>
                      <a:round/>
                      <a:headEnd type="none" w="med" len="med"/>
                      <a:tailEnd type="none" w="med" len="med"/>
                    </a:lnB>
                  </a:tcPr>
                </a:tc>
                <a:tc>
                  <a:txBody>
                    <a:bodyPr/>
                    <a:lstStyle/>
                    <a:p>
                      <a:pPr marL="0" algn="ctr" defTabSz="914400" rtl="0" eaLnBrk="1" fontAlgn="b" latinLnBrk="0" hangingPunct="1"/>
                      <a:r>
                        <a:rPr lang="tr-TR" sz="1800" b="0" i="0" u="none" strike="noStrike" kern="1200" dirty="0">
                          <a:solidFill>
                            <a:schemeClr val="bg1"/>
                          </a:solidFill>
                          <a:latin typeface="Calibri"/>
                          <a:ea typeface="+mn-ea"/>
                          <a:cs typeface="+mn-cs"/>
                        </a:rPr>
                        <a:t>16.109</a:t>
                      </a:r>
                    </a:p>
                  </a:txBody>
                  <a:tcPr marL="9525" marR="9525" marT="9525" marB="0" anchor="b">
                    <a:lnB w="38100" cap="flat" cmpd="sng" algn="ctr">
                      <a:solidFill>
                        <a:schemeClr val="accent6"/>
                      </a:solidFill>
                      <a:prstDash val="solid"/>
                      <a:round/>
                      <a:headEnd type="none" w="med" len="med"/>
                      <a:tailEnd type="none" w="med" len="med"/>
                    </a:lnB>
                  </a:tcPr>
                </a:tc>
                <a:tc>
                  <a:txBody>
                    <a:bodyPr/>
                    <a:lstStyle/>
                    <a:p>
                      <a:pPr marL="0" algn="ctr" defTabSz="914400" rtl="0" eaLnBrk="1" fontAlgn="b" latinLnBrk="0" hangingPunct="1"/>
                      <a:r>
                        <a:rPr lang="tr-TR" sz="1800" b="0" i="0" u="none" strike="noStrike" kern="1200" dirty="0">
                          <a:solidFill>
                            <a:schemeClr val="bg1"/>
                          </a:solidFill>
                          <a:latin typeface="Calibri"/>
                          <a:ea typeface="+mn-ea"/>
                          <a:cs typeface="+mn-cs"/>
                        </a:rPr>
                        <a:t>228.119</a:t>
                      </a:r>
                    </a:p>
                  </a:txBody>
                  <a:tcPr marL="9525" marR="9525" marT="9525" marB="0" anchor="b">
                    <a:lnB w="38100" cap="flat" cmpd="sng" algn="ctr">
                      <a:solidFill>
                        <a:schemeClr val="accent6"/>
                      </a:solidFill>
                      <a:prstDash val="solid"/>
                      <a:round/>
                      <a:headEnd type="none" w="med" len="med"/>
                      <a:tailEnd type="none" w="med" len="med"/>
                    </a:lnB>
                  </a:tcPr>
                </a:tc>
                <a:tc>
                  <a:txBody>
                    <a:bodyPr/>
                    <a:lstStyle/>
                    <a:p>
                      <a:pPr marL="0" algn="ctr" defTabSz="914400" rtl="0" eaLnBrk="1" fontAlgn="b" latinLnBrk="0" hangingPunct="1"/>
                      <a:r>
                        <a:rPr lang="tr-TR" sz="1800" b="0" i="0" u="none" strike="noStrike" kern="1200" dirty="0">
                          <a:solidFill>
                            <a:schemeClr val="bg1"/>
                          </a:solidFill>
                          <a:latin typeface="Calibri"/>
                          <a:ea typeface="+mn-ea"/>
                          <a:cs typeface="+mn-cs"/>
                        </a:rPr>
                        <a:t>546.129</a:t>
                      </a:r>
                    </a:p>
                  </a:txBody>
                  <a:tcPr marL="9525" marR="9525" marT="9525" marB="0" anchor="b">
                    <a:lnR w="38100" cap="flat" cmpd="sng" algn="ctr">
                      <a:solidFill>
                        <a:schemeClr val="accent6"/>
                      </a:solidFill>
                      <a:prstDash val="solid"/>
                      <a:round/>
                      <a:headEnd type="none" w="med" len="med"/>
                      <a:tailEnd type="none" w="med" len="med"/>
                    </a:lnR>
                    <a:lnB w="38100" cap="flat" cmpd="sng" algn="ctr">
                      <a:solidFill>
                        <a:schemeClr val="accent6"/>
                      </a:solidFill>
                      <a:prstDash val="solid"/>
                      <a:round/>
                      <a:headEnd type="none" w="med" len="med"/>
                      <a:tailEnd type="none" w="med" len="med"/>
                    </a:lnB>
                  </a:tcPr>
                </a:tc>
              </a:tr>
            </a:tbl>
          </a:graphicData>
        </a:graphic>
      </p:graphicFrame>
      <p:sp>
        <p:nvSpPr>
          <p:cNvPr id="69677" name="Rectangle 390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69678" name="Rectangle 29709"/>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69679" name="Rectangle 2"/>
          <p:cNvSpPr>
            <a:spLocks noGrp="1"/>
          </p:cNvSpPr>
          <p:nvPr>
            <p:ph type="title" idx="4294967295"/>
          </p:nvPr>
        </p:nvSpPr>
        <p:spPr>
          <a:xfrm>
            <a:off x="4932363" y="188913"/>
            <a:ext cx="4176712" cy="576262"/>
          </a:xfrm>
        </p:spPr>
        <p:txBody>
          <a:bodyPr/>
          <a:lstStyle/>
          <a:p>
            <a:pPr algn="r">
              <a:lnSpc>
                <a:spcPts val="2100"/>
              </a:lnSpc>
            </a:pPr>
            <a:r>
              <a:rPr lang="tr-TR" sz="2200" b="1" smtClean="0">
                <a:solidFill>
                  <a:schemeClr val="bg1"/>
                </a:solidFill>
              </a:rPr>
              <a:t>16.07.2009 – 30.04.2013 </a:t>
            </a:r>
            <a:br>
              <a:rPr lang="tr-TR" sz="2200" b="1" smtClean="0">
                <a:solidFill>
                  <a:schemeClr val="bg1"/>
                </a:solidFill>
              </a:rPr>
            </a:br>
            <a:r>
              <a:rPr lang="tr-TR" sz="2200" b="1" smtClean="0">
                <a:solidFill>
                  <a:schemeClr val="bg1"/>
                </a:solidFill>
              </a:rPr>
              <a:t>Dönemine İlişkin İstatistikler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8" name="Group 44"/>
          <p:cNvGraphicFramePr>
            <a:graphicFrameLocks noGrp="1"/>
          </p:cNvGraphicFramePr>
          <p:nvPr>
            <p:ph idx="4294967295"/>
          </p:nvPr>
        </p:nvGraphicFramePr>
        <p:xfrm>
          <a:off x="357188" y="1643063"/>
          <a:ext cx="8429625" cy="4071937"/>
        </p:xfrm>
        <a:graphic>
          <a:graphicData uri="http://schemas.openxmlformats.org/drawingml/2006/table">
            <a:tbl>
              <a:tblPr firstRow="1" firstCol="1" lastRow="1" bandRow="1">
                <a:tableStyleId>{21E4AEA4-8DFA-4A89-87EB-49C32662AFE0}</a:tableStyleId>
              </a:tblPr>
              <a:tblGrid>
                <a:gridCol w="1442124"/>
                <a:gridCol w="1082113"/>
                <a:gridCol w="1215949"/>
                <a:gridCol w="1172374"/>
                <a:gridCol w="1172374"/>
                <a:gridCol w="1172374"/>
                <a:gridCol w="1172374"/>
              </a:tblGrid>
              <a:tr h="707325">
                <a:tc>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endParaRPr kumimoji="0" lang="tr-TR" sz="18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lnT w="38100" cap="flat" cmpd="sng" algn="ctr">
                      <a:solidFill>
                        <a:schemeClr val="accent6"/>
                      </a:solidFill>
                      <a:prstDash val="solid"/>
                      <a:round/>
                      <a:headEnd type="none" w="med" len="med"/>
                      <a:tailEnd type="none" w="med" len="med"/>
                    </a:lnT>
                  </a:tcPr>
                </a:tc>
                <a:tc gridSpan="3">
                  <a:txBody>
                    <a:bodyPr/>
                    <a:lstStyle/>
                    <a:p>
                      <a:pPr algn="ctr"/>
                      <a:r>
                        <a:rPr lang="tr-TR" sz="1800" b="1" dirty="0" smtClean="0"/>
                        <a:t>5. Bölge</a:t>
                      </a:r>
                      <a:endParaRPr lang="tr-TR" sz="1800" b="1" dirty="0"/>
                    </a:p>
                  </a:txBody>
                  <a:tcPr anchor="ctr" horzOverflow="overflow">
                    <a:lnT w="38100" cap="flat" cmpd="sng" algn="ctr">
                      <a:solidFill>
                        <a:schemeClr val="accent6"/>
                      </a:solidFill>
                      <a:prstDash val="solid"/>
                      <a:round/>
                      <a:headEnd type="none" w="med" len="med"/>
                      <a:tailEnd type="none" w="med" len="med"/>
                    </a:lnT>
                  </a:tcPr>
                </a:tc>
                <a:tc hMerge="1">
                  <a:txBody>
                    <a:bodyPr/>
                    <a:lstStyle/>
                    <a:p>
                      <a:endParaRPr lang="tr-TR" dirty="0"/>
                    </a:p>
                  </a:txBody>
                  <a:tcPr anchor="ctr" horzOverflow="overflow">
                    <a:lnT w="38100" cap="flat" cmpd="sng" algn="ctr">
                      <a:solidFill>
                        <a:schemeClr val="accent6"/>
                      </a:solidFill>
                      <a:prstDash val="solid"/>
                      <a:round/>
                      <a:headEnd type="none" w="med" len="med"/>
                      <a:tailEnd type="none" w="med" len="med"/>
                    </a:lnT>
                  </a:tcPr>
                </a:tc>
                <a:tc hMerge="1">
                  <a:txBody>
                    <a:bodyPr/>
                    <a:lstStyle/>
                    <a:p>
                      <a:endParaRPr lang="tr-TR" dirty="0"/>
                    </a:p>
                  </a:txBody>
                  <a:tcPr anchor="ctr" horzOverflow="overflow">
                    <a:lnT w="38100" cap="flat" cmpd="sng" algn="ctr">
                      <a:solidFill>
                        <a:schemeClr val="accent6"/>
                      </a:solidFill>
                      <a:prstDash val="solid"/>
                      <a:round/>
                      <a:headEnd type="none" w="med" len="med"/>
                      <a:tailEnd type="none" w="med" len="med"/>
                    </a:lnT>
                  </a:tcPr>
                </a:tc>
                <a:tc gridSpan="3">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800" b="1" i="0" u="none" strike="noStrike" cap="none" normalizeH="0" baseline="0" dirty="0" smtClean="0">
                          <a:ln>
                            <a:noFill/>
                          </a:ln>
                          <a:solidFill>
                            <a:schemeClr val="bg1"/>
                          </a:solidFill>
                          <a:effectLst/>
                          <a:latin typeface="Times New Roman" pitchFamily="18" charset="0"/>
                        </a:rPr>
                        <a:t>Türkiye Geneli</a:t>
                      </a:r>
                    </a:p>
                  </a:txBody>
                  <a:tcPr anchor="ctr" horzOverflow="overflow">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tcPr>
                </a:tc>
                <a:tc hMerge="1">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endParaRPr kumimoji="0" lang="tr-TR" sz="1800" b="0" i="0" u="none" strike="noStrike" cap="none" normalizeH="0" baseline="0" dirty="0" smtClean="0">
                        <a:ln>
                          <a:noFill/>
                        </a:ln>
                        <a:solidFill>
                          <a:schemeClr val="tx1"/>
                        </a:solidFill>
                        <a:effectLst/>
                        <a:latin typeface="Times New Roman" pitchFamily="18" charset="0"/>
                      </a:endParaRPr>
                    </a:p>
                  </a:txBody>
                  <a:tcPr anchor="ctr" horzOverflow="overflow">
                    <a:lnT w="38100" cap="flat" cmpd="sng" algn="ctr">
                      <a:solidFill>
                        <a:schemeClr val="accent6"/>
                      </a:solidFill>
                      <a:prstDash val="solid"/>
                      <a:round/>
                      <a:headEnd type="none" w="med" len="med"/>
                      <a:tailEnd type="none" w="med" len="med"/>
                    </a:lnT>
                  </a:tcPr>
                </a:tc>
                <a:tc hMerge="1">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endParaRPr kumimoji="0" lang="tr-TR" sz="1800" b="0" i="0" u="none" strike="noStrike" cap="none" normalizeH="0" baseline="0" dirty="0" smtClean="0">
                        <a:ln>
                          <a:noFill/>
                        </a:ln>
                        <a:solidFill>
                          <a:schemeClr val="tx1"/>
                        </a:solidFill>
                        <a:effectLst/>
                        <a:latin typeface="Times New Roman" pitchFamily="18" charset="0"/>
                      </a:endParaRPr>
                    </a:p>
                  </a:txBody>
                  <a:tcPr anchor="ctr" horzOverflow="overflow">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tcPr>
                </a:tc>
              </a:tr>
              <a:tr h="704174">
                <a:tc>
                  <a:txBody>
                    <a:bodyPr/>
                    <a:lstStyle/>
                    <a:p>
                      <a:pPr marL="342900" marR="0" lvl="0" indent="-342900" algn="ctr" defTabSz="914400" rtl="0" eaLnBrk="0" fontAlgn="ctr" latinLnBrk="0" hangingPunct="0">
                        <a:lnSpc>
                          <a:spcPct val="100000"/>
                        </a:lnSpc>
                        <a:spcBef>
                          <a:spcPct val="0"/>
                        </a:spcBef>
                        <a:spcAft>
                          <a:spcPts val="0"/>
                        </a:spcAft>
                        <a:buClrTx/>
                        <a:buSzTx/>
                        <a:buFontTx/>
                        <a:buNone/>
                        <a:tabLst/>
                        <a:defRPr/>
                      </a:pPr>
                      <a:endParaRPr kumimoji="0" lang="tr-TR" sz="1800" b="0" i="0" u="none" strike="noStrike" cap="none" normalizeH="0" baseline="0" dirty="0" smtClean="0">
                        <a:ln>
                          <a:noFill/>
                        </a:ln>
                        <a:solidFill>
                          <a:schemeClr val="tx1"/>
                        </a:solidFill>
                        <a:effectLst/>
                        <a:latin typeface="Times New Roman" pitchFamily="18" charset="0"/>
                      </a:endParaRPr>
                    </a:p>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800" u="none" strike="noStrike" cap="none" normalizeH="0" baseline="0" dirty="0" smtClean="0">
                          <a:ln>
                            <a:noFill/>
                          </a:ln>
                          <a:effectLst/>
                        </a:rPr>
                        <a:t>Yılı</a:t>
                      </a:r>
                      <a:endParaRPr kumimoji="0" lang="tr-TR" sz="18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400" u="none" strike="noStrike" cap="none" normalizeH="0" baseline="0" dirty="0" smtClean="0">
                          <a:ln>
                            <a:noFill/>
                          </a:ln>
                          <a:effectLst/>
                        </a:rPr>
                        <a:t>Adet</a:t>
                      </a:r>
                      <a:endParaRPr kumimoji="0" lang="tr-TR" sz="1400" b="0"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400" u="none" strike="noStrike" cap="none" normalizeH="0" baseline="0" dirty="0" smtClean="0">
                          <a:ln>
                            <a:noFill/>
                          </a:ln>
                          <a:effectLst/>
                        </a:rPr>
                        <a:t>Sabit Yatırım</a:t>
                      </a:r>
                    </a:p>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400" u="none" strike="noStrike" cap="none" normalizeH="0" baseline="0" dirty="0" smtClean="0">
                          <a:ln>
                            <a:noFill/>
                          </a:ln>
                          <a:effectLst/>
                        </a:rPr>
                        <a:t>(Milyon TL)</a:t>
                      </a:r>
                      <a:endParaRPr kumimoji="0" lang="tr-TR" sz="1400" b="0"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400" u="none" strike="noStrike" cap="none" normalizeH="0" baseline="0" dirty="0" smtClean="0">
                          <a:ln>
                            <a:noFill/>
                          </a:ln>
                          <a:effectLst/>
                        </a:rPr>
                        <a:t>İstihdam</a:t>
                      </a:r>
                      <a:endParaRPr kumimoji="0" lang="tr-TR" sz="1400" b="0"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400" u="none" strike="noStrike" cap="none" normalizeH="0" baseline="0" dirty="0" smtClean="0">
                          <a:ln>
                            <a:noFill/>
                          </a:ln>
                          <a:effectLst/>
                        </a:rPr>
                        <a:t>Adet</a:t>
                      </a:r>
                      <a:endParaRPr kumimoji="0" lang="tr-TR" sz="1400" b="0"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400" u="none" strike="noStrike" cap="none" normalizeH="0" baseline="0" dirty="0" smtClean="0">
                          <a:ln>
                            <a:noFill/>
                          </a:ln>
                          <a:effectLst/>
                        </a:rPr>
                        <a:t>Sabit Yatırım</a:t>
                      </a:r>
                    </a:p>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400" u="none" strike="noStrike" cap="none" normalizeH="0" baseline="0" dirty="0" smtClean="0">
                          <a:ln>
                            <a:noFill/>
                          </a:ln>
                          <a:effectLst/>
                        </a:rPr>
                        <a:t>(Milyon TL)</a:t>
                      </a:r>
                      <a:endParaRPr kumimoji="0" lang="tr-TR" sz="1400" b="0"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342900" marR="0" lvl="0" indent="-342900" algn="ctr" defTabSz="914400" rtl="0" eaLnBrk="0" fontAlgn="ctr" latinLnBrk="0" hangingPunct="0">
                        <a:lnSpc>
                          <a:spcPct val="100000"/>
                        </a:lnSpc>
                        <a:spcBef>
                          <a:spcPct val="0"/>
                        </a:spcBef>
                        <a:spcAft>
                          <a:spcPts val="0"/>
                        </a:spcAft>
                        <a:buClrTx/>
                        <a:buSzTx/>
                        <a:buFontTx/>
                        <a:buNone/>
                        <a:tabLst/>
                      </a:pPr>
                      <a:r>
                        <a:rPr kumimoji="0" lang="tr-TR" sz="1400" u="none" strike="noStrike" cap="none" normalizeH="0" baseline="0" dirty="0" smtClean="0">
                          <a:ln>
                            <a:noFill/>
                          </a:ln>
                          <a:effectLst/>
                        </a:rPr>
                        <a:t>İstihdam</a:t>
                      </a:r>
                      <a:endParaRPr kumimoji="0" lang="tr-TR" sz="1400" b="0" i="0" u="none" strike="noStrike" cap="none" normalizeH="0" baseline="0" dirty="0" smtClean="0">
                        <a:ln>
                          <a:noFill/>
                        </a:ln>
                        <a:solidFill>
                          <a:schemeClr val="tx1"/>
                        </a:solidFill>
                        <a:effectLst/>
                        <a:latin typeface="Times New Roman" pitchFamily="18" charset="0"/>
                      </a:endParaRPr>
                    </a:p>
                  </a:txBody>
                  <a:tcPr anchor="ctr" horzOverflow="overflow">
                    <a:lnR w="38100" cap="flat" cmpd="sng" algn="ctr">
                      <a:solidFill>
                        <a:schemeClr val="accent6"/>
                      </a:solidFill>
                      <a:prstDash val="solid"/>
                      <a:round/>
                      <a:headEnd type="none" w="med" len="med"/>
                      <a:tailEnd type="none" w="med" len="med"/>
                    </a:lnR>
                  </a:tcPr>
                </a:tc>
              </a:tr>
              <a:tr h="432715">
                <a:tc>
                  <a:txBody>
                    <a:bodyPr/>
                    <a:lstStyle/>
                    <a:p>
                      <a:pPr marL="342900" marR="0" lvl="0" indent="-342900" algn="l" defTabSz="914400" rtl="0" eaLnBrk="0" fontAlgn="ctr" latinLnBrk="0" hangingPunct="0">
                        <a:lnSpc>
                          <a:spcPct val="100000"/>
                        </a:lnSpc>
                        <a:spcBef>
                          <a:spcPct val="0"/>
                        </a:spcBef>
                        <a:spcAft>
                          <a:spcPts val="0"/>
                        </a:spcAft>
                        <a:buClrTx/>
                        <a:buSzTx/>
                        <a:buFontTx/>
                        <a:buNone/>
                        <a:tabLst/>
                      </a:pPr>
                      <a:r>
                        <a:rPr kumimoji="0" lang="tr-TR" sz="1800" u="none" strike="noStrike" cap="none" normalizeH="0" baseline="0" dirty="0" smtClean="0">
                          <a:ln>
                            <a:noFill/>
                          </a:ln>
                          <a:effectLst/>
                        </a:rPr>
                        <a:t>2009*</a:t>
                      </a:r>
                      <a:endParaRPr kumimoji="0" lang="tr-TR" sz="18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algn="ctr" fontAlgn="b"/>
                      <a:r>
                        <a:rPr lang="tr-TR" sz="1800" b="0" i="0" u="none" strike="noStrike" dirty="0">
                          <a:solidFill>
                            <a:schemeClr val="tx1"/>
                          </a:solidFill>
                          <a:latin typeface="+mj-lt"/>
                        </a:rPr>
                        <a:t>97</a:t>
                      </a:r>
                    </a:p>
                  </a:txBody>
                  <a:tcPr marL="9525" marR="9525" marT="9525" marB="0" anchor="b"/>
                </a:tc>
                <a:tc>
                  <a:txBody>
                    <a:bodyPr/>
                    <a:lstStyle/>
                    <a:p>
                      <a:pPr algn="ctr" fontAlgn="b"/>
                      <a:r>
                        <a:rPr lang="tr-TR" sz="1800" b="0" i="0" u="none" strike="noStrike">
                          <a:solidFill>
                            <a:schemeClr val="tx1"/>
                          </a:solidFill>
                          <a:latin typeface="+mj-lt"/>
                        </a:rPr>
                        <a:t>951</a:t>
                      </a:r>
                    </a:p>
                  </a:txBody>
                  <a:tcPr marL="9525" marR="9525" marT="9525" marB="0" anchor="b"/>
                </a:tc>
                <a:tc>
                  <a:txBody>
                    <a:bodyPr/>
                    <a:lstStyle/>
                    <a:p>
                      <a:pPr algn="ctr" fontAlgn="b"/>
                      <a:r>
                        <a:rPr lang="tr-TR" sz="1800" b="0" i="0" u="none" strike="noStrike" dirty="0">
                          <a:solidFill>
                            <a:schemeClr val="tx1"/>
                          </a:solidFill>
                          <a:latin typeface="+mj-lt"/>
                        </a:rPr>
                        <a:t>4.182</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1.285</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20.201</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54.595</a:t>
                      </a:r>
                    </a:p>
                  </a:txBody>
                  <a:tcPr marL="9525" marR="9525" marT="9525" marB="0" anchor="b">
                    <a:lnR w="38100" cap="flat" cmpd="sng" algn="ctr">
                      <a:solidFill>
                        <a:schemeClr val="accent6"/>
                      </a:solidFill>
                      <a:prstDash val="solid"/>
                      <a:round/>
                      <a:headEnd type="none" w="med" len="med"/>
                      <a:tailEnd type="none" w="med" len="med"/>
                    </a:lnR>
                  </a:tcPr>
                </a:tc>
              </a:tr>
              <a:tr h="432715">
                <a:tc>
                  <a:txBody>
                    <a:bodyPr/>
                    <a:lstStyle/>
                    <a:p>
                      <a:pPr marL="342900" marR="0" lvl="0" indent="-342900" algn="l" defTabSz="914400" rtl="0" eaLnBrk="0" fontAlgn="ctr" latinLnBrk="0" hangingPunct="0">
                        <a:lnSpc>
                          <a:spcPct val="100000"/>
                        </a:lnSpc>
                        <a:spcBef>
                          <a:spcPct val="0"/>
                        </a:spcBef>
                        <a:spcAft>
                          <a:spcPts val="0"/>
                        </a:spcAft>
                        <a:buClrTx/>
                        <a:buSzTx/>
                        <a:buFontTx/>
                        <a:buNone/>
                        <a:tabLst/>
                      </a:pPr>
                      <a:r>
                        <a:rPr kumimoji="0" lang="tr-TR" sz="1800" u="none" strike="noStrike" cap="none" normalizeH="0" baseline="0" smtClean="0">
                          <a:ln>
                            <a:noFill/>
                          </a:ln>
                          <a:effectLst/>
                        </a:rPr>
                        <a:t>2010</a:t>
                      </a:r>
                      <a:endParaRPr kumimoji="0" lang="tr-TR" sz="18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algn="ctr" fontAlgn="b"/>
                      <a:r>
                        <a:rPr lang="tr-TR" sz="1800" b="0" i="0" u="none" strike="noStrike" dirty="0">
                          <a:solidFill>
                            <a:schemeClr val="tx1"/>
                          </a:solidFill>
                          <a:latin typeface="+mj-lt"/>
                        </a:rPr>
                        <a:t>515</a:t>
                      </a:r>
                    </a:p>
                  </a:txBody>
                  <a:tcPr marL="9525" marR="9525" marT="9525" marB="0" anchor="b"/>
                </a:tc>
                <a:tc>
                  <a:txBody>
                    <a:bodyPr/>
                    <a:lstStyle/>
                    <a:p>
                      <a:pPr algn="ctr" fontAlgn="b"/>
                      <a:r>
                        <a:rPr lang="tr-TR" sz="1800" b="0" i="0" u="none" strike="noStrike" dirty="0">
                          <a:solidFill>
                            <a:schemeClr val="tx1"/>
                          </a:solidFill>
                          <a:latin typeface="+mj-lt"/>
                        </a:rPr>
                        <a:t>5.034</a:t>
                      </a:r>
                    </a:p>
                  </a:txBody>
                  <a:tcPr marL="9525" marR="9525" marT="9525" marB="0" anchor="b"/>
                </a:tc>
                <a:tc>
                  <a:txBody>
                    <a:bodyPr/>
                    <a:lstStyle/>
                    <a:p>
                      <a:pPr algn="ctr" fontAlgn="b"/>
                      <a:r>
                        <a:rPr lang="tr-TR" sz="1800" b="0" i="0" u="none" strike="noStrike">
                          <a:solidFill>
                            <a:schemeClr val="tx1"/>
                          </a:solidFill>
                          <a:latin typeface="+mj-lt"/>
                        </a:rPr>
                        <a:t>15.357</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4.267</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64.001</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153.914</a:t>
                      </a:r>
                    </a:p>
                  </a:txBody>
                  <a:tcPr marL="9525" marR="9525" marT="9525" marB="0" anchor="b">
                    <a:lnR w="38100" cap="flat" cmpd="sng" algn="ctr">
                      <a:solidFill>
                        <a:schemeClr val="accent6"/>
                      </a:solidFill>
                      <a:prstDash val="solid"/>
                      <a:round/>
                      <a:headEnd type="none" w="med" len="med"/>
                      <a:tailEnd type="none" w="med" len="med"/>
                    </a:lnR>
                  </a:tcPr>
                </a:tc>
              </a:tr>
              <a:tr h="432715">
                <a:tc>
                  <a:txBody>
                    <a:bodyPr/>
                    <a:lstStyle/>
                    <a:p>
                      <a:pPr marL="342900" marR="0" lvl="0" indent="-342900" algn="l" defTabSz="914400" rtl="0" eaLnBrk="0" fontAlgn="ctr" latinLnBrk="0" hangingPunct="0">
                        <a:lnSpc>
                          <a:spcPct val="100000"/>
                        </a:lnSpc>
                        <a:spcBef>
                          <a:spcPct val="0"/>
                        </a:spcBef>
                        <a:spcAft>
                          <a:spcPts val="0"/>
                        </a:spcAft>
                        <a:buClrTx/>
                        <a:buSzTx/>
                        <a:buFontTx/>
                        <a:buNone/>
                        <a:tabLst/>
                      </a:pPr>
                      <a:r>
                        <a:rPr kumimoji="0" lang="tr-TR" sz="1800" u="none" strike="noStrike" cap="none" normalizeH="0" baseline="0" smtClean="0">
                          <a:ln>
                            <a:noFill/>
                          </a:ln>
                          <a:effectLst/>
                        </a:rPr>
                        <a:t>2011</a:t>
                      </a:r>
                      <a:endParaRPr kumimoji="0" lang="tr-TR" sz="18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algn="ctr" fontAlgn="b"/>
                      <a:r>
                        <a:rPr lang="tr-TR" sz="1800" b="0" i="0" u="none" strike="noStrike">
                          <a:solidFill>
                            <a:schemeClr val="tx1"/>
                          </a:solidFill>
                          <a:latin typeface="+mj-lt"/>
                        </a:rPr>
                        <a:t>439</a:t>
                      </a:r>
                    </a:p>
                  </a:txBody>
                  <a:tcPr marL="9525" marR="9525" marT="9525" marB="0" anchor="b"/>
                </a:tc>
                <a:tc>
                  <a:txBody>
                    <a:bodyPr/>
                    <a:lstStyle/>
                    <a:p>
                      <a:pPr algn="ctr" fontAlgn="b"/>
                      <a:r>
                        <a:rPr lang="tr-TR" sz="1800" b="0" i="0" u="none" strike="noStrike" dirty="0">
                          <a:solidFill>
                            <a:schemeClr val="tx1"/>
                          </a:solidFill>
                          <a:latin typeface="+mj-lt"/>
                        </a:rPr>
                        <a:t>4.259</a:t>
                      </a:r>
                    </a:p>
                  </a:txBody>
                  <a:tcPr marL="9525" marR="9525" marT="9525" marB="0" anchor="b"/>
                </a:tc>
                <a:tc>
                  <a:txBody>
                    <a:bodyPr/>
                    <a:lstStyle/>
                    <a:p>
                      <a:pPr algn="ctr" fontAlgn="b"/>
                      <a:r>
                        <a:rPr lang="tr-TR" sz="1800" b="0" i="0" u="none" strike="noStrike">
                          <a:solidFill>
                            <a:schemeClr val="tx1"/>
                          </a:solidFill>
                          <a:latin typeface="+mj-lt"/>
                        </a:rPr>
                        <a:t>11.497</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4.458</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55.855</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127.308</a:t>
                      </a:r>
                    </a:p>
                  </a:txBody>
                  <a:tcPr marL="9525" marR="9525" marT="9525" marB="0" anchor="b">
                    <a:lnR w="38100" cap="flat" cmpd="sng" algn="ctr">
                      <a:solidFill>
                        <a:schemeClr val="accent6"/>
                      </a:solidFill>
                      <a:prstDash val="solid"/>
                      <a:round/>
                      <a:headEnd type="none" w="med" len="med"/>
                      <a:tailEnd type="none" w="med" len="med"/>
                    </a:lnR>
                  </a:tcPr>
                </a:tc>
              </a:tr>
              <a:tr h="432715">
                <a:tc>
                  <a:txBody>
                    <a:bodyPr/>
                    <a:lstStyle/>
                    <a:p>
                      <a:pPr marL="342900" marR="0" lvl="0" indent="-342900" algn="l" defTabSz="914400" rtl="0" eaLnBrk="0" fontAlgn="ctr" latinLnBrk="0" hangingPunct="0">
                        <a:lnSpc>
                          <a:spcPct val="100000"/>
                        </a:lnSpc>
                        <a:spcBef>
                          <a:spcPct val="0"/>
                        </a:spcBef>
                        <a:spcAft>
                          <a:spcPts val="0"/>
                        </a:spcAft>
                        <a:buClrTx/>
                        <a:buSzTx/>
                        <a:buFontTx/>
                        <a:buNone/>
                        <a:tabLst/>
                      </a:pPr>
                      <a:r>
                        <a:rPr kumimoji="0" lang="tr-TR" sz="1800" u="none" strike="noStrike" cap="none" normalizeH="0" baseline="0" dirty="0" smtClean="0">
                          <a:ln>
                            <a:noFill/>
                          </a:ln>
                          <a:effectLst/>
                        </a:rPr>
                        <a:t>2012</a:t>
                      </a:r>
                      <a:endParaRPr kumimoji="0" lang="tr-TR" sz="1800" b="1" i="0" u="none" strike="noStrike" cap="none" normalizeH="0" baseline="0" dirty="0" smtClean="0">
                        <a:ln>
                          <a:noFill/>
                        </a:ln>
                        <a:solidFill>
                          <a:srgbClr val="800000"/>
                        </a:solidFill>
                        <a:effectLst/>
                        <a:latin typeface="Times New Roman" pitchFamily="18" charset="0"/>
                        <a:cs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tcPr>
                </a:tc>
                <a:tc>
                  <a:txBody>
                    <a:bodyPr/>
                    <a:lstStyle/>
                    <a:p>
                      <a:pPr algn="ctr" fontAlgn="b"/>
                      <a:r>
                        <a:rPr lang="tr-TR" sz="1800" b="0" i="0" u="none" strike="noStrike">
                          <a:solidFill>
                            <a:schemeClr val="tx1"/>
                          </a:solidFill>
                          <a:latin typeface="+mj-lt"/>
                        </a:rPr>
                        <a:t>343</a:t>
                      </a:r>
                    </a:p>
                  </a:txBody>
                  <a:tcPr marL="9525" marR="9525" marT="9525" marB="0" anchor="b"/>
                </a:tc>
                <a:tc>
                  <a:txBody>
                    <a:bodyPr/>
                    <a:lstStyle/>
                    <a:p>
                      <a:pPr algn="ctr" fontAlgn="b"/>
                      <a:r>
                        <a:rPr lang="tr-TR" sz="1800" b="0" i="0" u="none" strike="noStrike" dirty="0">
                          <a:solidFill>
                            <a:schemeClr val="tx1"/>
                          </a:solidFill>
                          <a:latin typeface="+mj-lt"/>
                        </a:rPr>
                        <a:t>4.257</a:t>
                      </a:r>
                    </a:p>
                  </a:txBody>
                  <a:tcPr marL="9525" marR="9525" marT="9525" marB="0" anchor="b"/>
                </a:tc>
                <a:tc>
                  <a:txBody>
                    <a:bodyPr/>
                    <a:lstStyle/>
                    <a:p>
                      <a:pPr algn="ctr" fontAlgn="b"/>
                      <a:r>
                        <a:rPr lang="tr-TR" sz="1800" b="0" i="0" u="none" strike="noStrike">
                          <a:solidFill>
                            <a:schemeClr val="tx1"/>
                          </a:solidFill>
                          <a:latin typeface="+mj-lt"/>
                        </a:rPr>
                        <a:t>12.019</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4.349</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57.693</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148.797</a:t>
                      </a:r>
                    </a:p>
                  </a:txBody>
                  <a:tcPr marL="9525" marR="9525" marT="9525" marB="0" anchor="b">
                    <a:lnR w="38100" cap="flat" cmpd="sng" algn="ctr">
                      <a:solidFill>
                        <a:schemeClr val="accent6"/>
                      </a:solidFill>
                      <a:prstDash val="solid"/>
                      <a:round/>
                      <a:headEnd type="none" w="med" len="med"/>
                      <a:tailEnd type="none" w="med" len="med"/>
                    </a:lnR>
                  </a:tcPr>
                </a:tc>
              </a:tr>
              <a:tr h="432715">
                <a:tc>
                  <a:txBody>
                    <a:bodyPr/>
                    <a:lstStyle/>
                    <a:p>
                      <a:pPr marL="342900" marR="0" lvl="0" indent="-342900" algn="l" defTabSz="914400" rtl="0" eaLnBrk="0" fontAlgn="ctr" latinLnBrk="0" hangingPunct="0">
                        <a:lnSpc>
                          <a:spcPct val="100000"/>
                        </a:lnSpc>
                        <a:spcBef>
                          <a:spcPct val="0"/>
                        </a:spcBef>
                        <a:spcAft>
                          <a:spcPts val="0"/>
                        </a:spcAft>
                        <a:buClrTx/>
                        <a:buSzTx/>
                        <a:buFontTx/>
                        <a:buNone/>
                        <a:tabLst/>
                      </a:pPr>
                      <a:r>
                        <a:rPr kumimoji="0" lang="tr-TR" sz="1800" b="1" i="0" u="none" strike="noStrike" cap="none" normalizeH="0" baseline="0" dirty="0" smtClean="0">
                          <a:ln>
                            <a:noFill/>
                          </a:ln>
                          <a:solidFill>
                            <a:schemeClr val="bg1"/>
                          </a:solidFill>
                          <a:effectLst/>
                          <a:latin typeface="Times New Roman" pitchFamily="18" charset="0"/>
                          <a:cs typeface="Times New Roman" pitchFamily="18" charset="0"/>
                        </a:rPr>
                        <a:t>2013**</a:t>
                      </a:r>
                    </a:p>
                  </a:txBody>
                  <a:tcPr anchor="ctr" horzOverflow="overflow">
                    <a:lnL w="38100" cap="flat" cmpd="sng" algn="ctr">
                      <a:solidFill>
                        <a:schemeClr val="accent6"/>
                      </a:solidFill>
                      <a:prstDash val="solid"/>
                      <a:round/>
                      <a:headEnd type="none" w="med" len="med"/>
                      <a:tailEnd type="none" w="med" len="med"/>
                    </a:lnL>
                  </a:tcPr>
                </a:tc>
                <a:tc>
                  <a:txBody>
                    <a:bodyPr/>
                    <a:lstStyle/>
                    <a:p>
                      <a:pPr algn="ctr" fontAlgn="b"/>
                      <a:r>
                        <a:rPr lang="tr-TR" sz="1800" b="0" i="0" u="none" strike="noStrike">
                          <a:solidFill>
                            <a:schemeClr val="tx1"/>
                          </a:solidFill>
                          <a:latin typeface="+mj-lt"/>
                        </a:rPr>
                        <a:t>172</a:t>
                      </a:r>
                    </a:p>
                  </a:txBody>
                  <a:tcPr marL="9525" marR="9525" marT="9525" marB="0" anchor="b"/>
                </a:tc>
                <a:tc>
                  <a:txBody>
                    <a:bodyPr/>
                    <a:lstStyle/>
                    <a:p>
                      <a:pPr algn="ctr" fontAlgn="b"/>
                      <a:r>
                        <a:rPr lang="tr-TR" sz="1800" b="0" i="0" u="none" strike="noStrike">
                          <a:solidFill>
                            <a:schemeClr val="tx1"/>
                          </a:solidFill>
                          <a:latin typeface="+mj-lt"/>
                        </a:rPr>
                        <a:t>1.192</a:t>
                      </a:r>
                    </a:p>
                  </a:txBody>
                  <a:tcPr marL="9525" marR="9525" marT="9525" marB="0" anchor="b"/>
                </a:tc>
                <a:tc>
                  <a:txBody>
                    <a:bodyPr/>
                    <a:lstStyle/>
                    <a:p>
                      <a:pPr algn="ctr" fontAlgn="b"/>
                      <a:r>
                        <a:rPr lang="tr-TR" sz="1800" b="0" i="0" u="none" strike="noStrike" dirty="0">
                          <a:solidFill>
                            <a:schemeClr val="tx1"/>
                          </a:solidFill>
                          <a:latin typeface="+mj-lt"/>
                        </a:rPr>
                        <a:t>4.715</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1.750</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30.369</a:t>
                      </a:r>
                    </a:p>
                  </a:txBody>
                  <a:tcPr marL="9525" marR="9525" marT="9525" marB="0" anchor="b"/>
                </a:tc>
                <a:tc>
                  <a:txBody>
                    <a:bodyPr/>
                    <a:lstStyle/>
                    <a:p>
                      <a:pPr marL="0" algn="ctr" defTabSz="914400" rtl="0" eaLnBrk="1" fontAlgn="b" latinLnBrk="0" hangingPunct="1"/>
                      <a:r>
                        <a:rPr lang="tr-TR" sz="1800" b="0" i="0" u="none" strike="noStrike" kern="1200" dirty="0">
                          <a:solidFill>
                            <a:srgbClr val="000000"/>
                          </a:solidFill>
                          <a:latin typeface="Calibri"/>
                          <a:ea typeface="+mn-ea"/>
                          <a:cs typeface="+mn-cs"/>
                        </a:rPr>
                        <a:t>61.515</a:t>
                      </a:r>
                    </a:p>
                  </a:txBody>
                  <a:tcPr marL="9525" marR="9525" marT="9525" marB="0" anchor="b">
                    <a:lnR w="38100" cap="flat" cmpd="sng" algn="ctr">
                      <a:solidFill>
                        <a:schemeClr val="accent6"/>
                      </a:solidFill>
                      <a:prstDash val="solid"/>
                      <a:round/>
                      <a:headEnd type="none" w="med" len="med"/>
                      <a:tailEnd type="none" w="med" len="med"/>
                    </a:lnR>
                  </a:tcPr>
                </a:tc>
              </a:tr>
              <a:tr h="496894">
                <a:tc>
                  <a:txBody>
                    <a:bodyPr/>
                    <a:lstStyle/>
                    <a:p>
                      <a:pPr marL="342900" marR="0" lvl="0" indent="-342900" algn="l" defTabSz="914400" rtl="0" eaLnBrk="0" fontAlgn="ctr" latinLnBrk="0" hangingPunct="0">
                        <a:lnSpc>
                          <a:spcPct val="100000"/>
                        </a:lnSpc>
                        <a:spcBef>
                          <a:spcPct val="0"/>
                        </a:spcBef>
                        <a:spcAft>
                          <a:spcPts val="0"/>
                        </a:spcAft>
                        <a:buClrTx/>
                        <a:buSzTx/>
                        <a:buFontTx/>
                        <a:buNone/>
                        <a:tabLst/>
                      </a:pPr>
                      <a:r>
                        <a:rPr kumimoji="0" lang="tr-TR" sz="1800" u="none" strike="noStrike" cap="none" normalizeH="0" baseline="0" dirty="0" smtClean="0">
                          <a:ln>
                            <a:noFill/>
                          </a:ln>
                          <a:effectLst/>
                        </a:rPr>
                        <a:t>Toplam</a:t>
                      </a:r>
                      <a:endParaRPr kumimoji="0" lang="tr-TR" sz="18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accent6"/>
                      </a:solidFill>
                      <a:prstDash val="solid"/>
                      <a:round/>
                      <a:headEnd type="none" w="med" len="med"/>
                      <a:tailEnd type="none" w="med" len="med"/>
                    </a:lnL>
                    <a:lnB w="38100" cap="flat" cmpd="sng" algn="ctr">
                      <a:solidFill>
                        <a:schemeClr val="accent6"/>
                      </a:solidFill>
                      <a:prstDash val="solid"/>
                      <a:round/>
                      <a:headEnd type="none" w="med" len="med"/>
                      <a:tailEnd type="none" w="med" len="med"/>
                    </a:lnB>
                  </a:tcPr>
                </a:tc>
                <a:tc>
                  <a:txBody>
                    <a:bodyPr/>
                    <a:lstStyle/>
                    <a:p>
                      <a:pPr algn="ctr" fontAlgn="b"/>
                      <a:r>
                        <a:rPr lang="tr-TR" sz="1800" b="0" i="0" u="none" strike="noStrike" dirty="0">
                          <a:solidFill>
                            <a:schemeClr val="bg1"/>
                          </a:solidFill>
                          <a:latin typeface="+mj-lt"/>
                        </a:rPr>
                        <a:t>1.566</a:t>
                      </a:r>
                    </a:p>
                  </a:txBody>
                  <a:tcPr marL="9525" marR="9525" marT="9525" marB="0" anchor="b">
                    <a:lnB w="38100" cap="flat" cmpd="sng" algn="ctr">
                      <a:solidFill>
                        <a:schemeClr val="accent6"/>
                      </a:solidFill>
                      <a:prstDash val="solid"/>
                      <a:round/>
                      <a:headEnd type="none" w="med" len="med"/>
                      <a:tailEnd type="none" w="med" len="med"/>
                    </a:lnB>
                  </a:tcPr>
                </a:tc>
                <a:tc>
                  <a:txBody>
                    <a:bodyPr/>
                    <a:lstStyle/>
                    <a:p>
                      <a:pPr algn="ctr" fontAlgn="b"/>
                      <a:r>
                        <a:rPr lang="tr-TR" sz="1800" b="0" i="0" u="none" strike="noStrike" dirty="0">
                          <a:solidFill>
                            <a:schemeClr val="bg1"/>
                          </a:solidFill>
                          <a:latin typeface="+mj-lt"/>
                        </a:rPr>
                        <a:t>15.694</a:t>
                      </a:r>
                    </a:p>
                  </a:txBody>
                  <a:tcPr marL="9525" marR="9525" marT="9525" marB="0" anchor="b">
                    <a:lnB w="38100" cap="flat" cmpd="sng" algn="ctr">
                      <a:solidFill>
                        <a:schemeClr val="accent6"/>
                      </a:solidFill>
                      <a:prstDash val="solid"/>
                      <a:round/>
                      <a:headEnd type="none" w="med" len="med"/>
                      <a:tailEnd type="none" w="med" len="med"/>
                    </a:lnB>
                  </a:tcPr>
                </a:tc>
                <a:tc>
                  <a:txBody>
                    <a:bodyPr/>
                    <a:lstStyle/>
                    <a:p>
                      <a:pPr algn="ctr" fontAlgn="b"/>
                      <a:r>
                        <a:rPr lang="tr-TR" sz="1800" b="0" i="0" u="none" strike="noStrike" dirty="0">
                          <a:solidFill>
                            <a:schemeClr val="bg1"/>
                          </a:solidFill>
                          <a:latin typeface="+mj-lt"/>
                        </a:rPr>
                        <a:t>47.770</a:t>
                      </a:r>
                    </a:p>
                  </a:txBody>
                  <a:tcPr marL="9525" marR="9525" marT="9525" marB="0" anchor="b">
                    <a:lnB w="38100" cap="flat" cmpd="sng" algn="ctr">
                      <a:solidFill>
                        <a:schemeClr val="accent6"/>
                      </a:solidFill>
                      <a:prstDash val="solid"/>
                      <a:round/>
                      <a:headEnd type="none" w="med" len="med"/>
                      <a:tailEnd type="none" w="med" len="med"/>
                    </a:lnB>
                  </a:tcPr>
                </a:tc>
                <a:tc>
                  <a:txBody>
                    <a:bodyPr/>
                    <a:lstStyle/>
                    <a:p>
                      <a:pPr marL="0" algn="ctr" defTabSz="914400" rtl="0" eaLnBrk="1" fontAlgn="b" latinLnBrk="0" hangingPunct="1"/>
                      <a:r>
                        <a:rPr lang="tr-TR" sz="1800" b="0" i="0" u="none" strike="noStrike" kern="1200" dirty="0">
                          <a:solidFill>
                            <a:schemeClr val="bg1"/>
                          </a:solidFill>
                          <a:latin typeface="Calibri"/>
                          <a:ea typeface="+mn-ea"/>
                          <a:cs typeface="+mn-cs"/>
                        </a:rPr>
                        <a:t>16.109</a:t>
                      </a:r>
                    </a:p>
                  </a:txBody>
                  <a:tcPr marL="9525" marR="9525" marT="9525" marB="0" anchor="b">
                    <a:lnB w="38100" cap="flat" cmpd="sng" algn="ctr">
                      <a:solidFill>
                        <a:schemeClr val="accent6"/>
                      </a:solidFill>
                      <a:prstDash val="solid"/>
                      <a:round/>
                      <a:headEnd type="none" w="med" len="med"/>
                      <a:tailEnd type="none" w="med" len="med"/>
                    </a:lnB>
                  </a:tcPr>
                </a:tc>
                <a:tc>
                  <a:txBody>
                    <a:bodyPr/>
                    <a:lstStyle/>
                    <a:p>
                      <a:pPr marL="0" algn="ctr" defTabSz="914400" rtl="0" eaLnBrk="1" fontAlgn="b" latinLnBrk="0" hangingPunct="1"/>
                      <a:r>
                        <a:rPr lang="tr-TR" sz="1800" b="0" i="0" u="none" strike="noStrike" kern="1200" dirty="0">
                          <a:solidFill>
                            <a:schemeClr val="bg1"/>
                          </a:solidFill>
                          <a:latin typeface="Calibri"/>
                          <a:ea typeface="+mn-ea"/>
                          <a:cs typeface="+mn-cs"/>
                        </a:rPr>
                        <a:t>228.119</a:t>
                      </a:r>
                    </a:p>
                  </a:txBody>
                  <a:tcPr marL="9525" marR="9525" marT="9525" marB="0" anchor="b">
                    <a:lnB w="38100" cap="flat" cmpd="sng" algn="ctr">
                      <a:solidFill>
                        <a:schemeClr val="accent6"/>
                      </a:solidFill>
                      <a:prstDash val="solid"/>
                      <a:round/>
                      <a:headEnd type="none" w="med" len="med"/>
                      <a:tailEnd type="none" w="med" len="med"/>
                    </a:lnB>
                  </a:tcPr>
                </a:tc>
                <a:tc>
                  <a:txBody>
                    <a:bodyPr/>
                    <a:lstStyle/>
                    <a:p>
                      <a:pPr marL="0" algn="ctr" defTabSz="914400" rtl="0" eaLnBrk="1" fontAlgn="b" latinLnBrk="0" hangingPunct="1"/>
                      <a:r>
                        <a:rPr lang="tr-TR" sz="1800" b="0" i="0" u="none" strike="noStrike" kern="1200" dirty="0">
                          <a:solidFill>
                            <a:schemeClr val="bg1"/>
                          </a:solidFill>
                          <a:latin typeface="Calibri"/>
                          <a:ea typeface="+mn-ea"/>
                          <a:cs typeface="+mn-cs"/>
                        </a:rPr>
                        <a:t>546.129</a:t>
                      </a:r>
                    </a:p>
                  </a:txBody>
                  <a:tcPr marL="9525" marR="9525" marT="9525" marB="0" anchor="b">
                    <a:lnR w="38100" cap="flat" cmpd="sng" algn="ctr">
                      <a:solidFill>
                        <a:schemeClr val="accent6"/>
                      </a:solidFill>
                      <a:prstDash val="solid"/>
                      <a:round/>
                      <a:headEnd type="none" w="med" len="med"/>
                      <a:tailEnd type="none" w="med" len="med"/>
                    </a:lnR>
                    <a:lnB w="38100" cap="flat" cmpd="sng" algn="ctr">
                      <a:solidFill>
                        <a:schemeClr val="accent6"/>
                      </a:solidFill>
                      <a:prstDash val="solid"/>
                      <a:round/>
                      <a:headEnd type="none" w="med" len="med"/>
                      <a:tailEnd type="none" w="med" len="med"/>
                    </a:lnB>
                  </a:tcPr>
                </a:tc>
              </a:tr>
            </a:tbl>
          </a:graphicData>
        </a:graphic>
      </p:graphicFrame>
      <p:sp>
        <p:nvSpPr>
          <p:cNvPr id="70728" name="Text Box 134"/>
          <p:cNvSpPr txBox="1">
            <a:spLocks noChangeArrowheads="1"/>
          </p:cNvSpPr>
          <p:nvPr/>
        </p:nvSpPr>
        <p:spPr bwMode="auto">
          <a:xfrm>
            <a:off x="214313" y="857250"/>
            <a:ext cx="8747125" cy="646113"/>
          </a:xfrm>
          <a:prstGeom prst="rect">
            <a:avLst/>
          </a:prstGeom>
          <a:noFill/>
          <a:ln w="9525">
            <a:noFill/>
            <a:miter lim="800000"/>
            <a:headEnd/>
            <a:tailEnd/>
          </a:ln>
        </p:spPr>
        <p:txBody>
          <a:bodyPr>
            <a:spAutoFit/>
          </a:bodyPr>
          <a:lstStyle/>
          <a:p>
            <a:pPr algn="ctr">
              <a:spcBef>
                <a:spcPct val="50000"/>
              </a:spcBef>
            </a:pPr>
            <a:r>
              <a:rPr lang="tr-TR" sz="1800" b="1"/>
              <a:t>5. Bölge ve Türkiye Geneli İçin Düzenlenen Yatırım Teşvik Belgelerinin Yıllar İtibarıyla Dağılımı</a:t>
            </a:r>
          </a:p>
        </p:txBody>
      </p:sp>
      <p:sp>
        <p:nvSpPr>
          <p:cNvPr id="70729" name="Text Box 139"/>
          <p:cNvSpPr txBox="1">
            <a:spLocks noChangeArrowheads="1"/>
          </p:cNvSpPr>
          <p:nvPr/>
        </p:nvSpPr>
        <p:spPr bwMode="auto">
          <a:xfrm>
            <a:off x="827088" y="5956300"/>
            <a:ext cx="6697662" cy="506413"/>
          </a:xfrm>
          <a:prstGeom prst="rect">
            <a:avLst/>
          </a:prstGeom>
          <a:noFill/>
          <a:ln w="9525">
            <a:noFill/>
            <a:miter lim="800000"/>
            <a:headEnd/>
            <a:tailEnd/>
          </a:ln>
        </p:spPr>
        <p:txBody>
          <a:bodyPr>
            <a:spAutoFit/>
          </a:bodyPr>
          <a:lstStyle/>
          <a:p>
            <a:pPr>
              <a:lnSpc>
                <a:spcPct val="70000"/>
              </a:lnSpc>
              <a:spcBef>
                <a:spcPct val="50000"/>
              </a:spcBef>
            </a:pPr>
            <a:r>
              <a:rPr lang="tr-TR" sz="1400" b="1">
                <a:latin typeface="Times New Roman" pitchFamily="18" charset="0"/>
              </a:rPr>
              <a:t>* 16.07.2009 tarihinden itibaren</a:t>
            </a:r>
          </a:p>
          <a:p>
            <a:pPr>
              <a:lnSpc>
                <a:spcPct val="70000"/>
              </a:lnSpc>
              <a:spcBef>
                <a:spcPct val="50000"/>
              </a:spcBef>
            </a:pPr>
            <a:r>
              <a:rPr lang="tr-TR" sz="1400" b="1">
                <a:latin typeface="Times New Roman" pitchFamily="18" charset="0"/>
              </a:rPr>
              <a:t>** 30.04.2013 tarihine kadar</a:t>
            </a:r>
          </a:p>
        </p:txBody>
      </p:sp>
      <p:sp>
        <p:nvSpPr>
          <p:cNvPr id="70730" name="Rectangle 38998"/>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0731" name="Rectangle 29704"/>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0732" name="Rectangle 2"/>
          <p:cNvSpPr>
            <a:spLocks noGrp="1"/>
          </p:cNvSpPr>
          <p:nvPr>
            <p:ph type="title" idx="4294967295"/>
          </p:nvPr>
        </p:nvSpPr>
        <p:spPr>
          <a:xfrm>
            <a:off x="4932363" y="188913"/>
            <a:ext cx="4176712" cy="576262"/>
          </a:xfrm>
        </p:spPr>
        <p:txBody>
          <a:bodyPr/>
          <a:lstStyle/>
          <a:p>
            <a:pPr algn="r">
              <a:lnSpc>
                <a:spcPts val="2100"/>
              </a:lnSpc>
            </a:pPr>
            <a:r>
              <a:rPr lang="tr-TR" sz="2200" b="1" smtClean="0">
                <a:solidFill>
                  <a:schemeClr val="bg1"/>
                </a:solidFill>
              </a:rPr>
              <a:t>16.07.2009 – 30.04.2013 </a:t>
            </a:r>
            <a:br>
              <a:rPr lang="tr-TR" sz="2200" b="1" smtClean="0">
                <a:solidFill>
                  <a:schemeClr val="bg1"/>
                </a:solidFill>
              </a:rPr>
            </a:br>
            <a:r>
              <a:rPr lang="tr-TR" sz="2200" b="1" smtClean="0">
                <a:solidFill>
                  <a:schemeClr val="bg1"/>
                </a:solidFill>
              </a:rPr>
              <a:t>Dönemine İlişkin İstatistikler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8998"/>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1683" name="Rectangle 29704"/>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1684" name="Rectangle 2"/>
          <p:cNvSpPr>
            <a:spLocks noGrp="1"/>
          </p:cNvSpPr>
          <p:nvPr>
            <p:ph type="title" idx="4294967295"/>
          </p:nvPr>
        </p:nvSpPr>
        <p:spPr>
          <a:xfrm>
            <a:off x="4932363" y="188913"/>
            <a:ext cx="4176712" cy="576262"/>
          </a:xfrm>
        </p:spPr>
        <p:txBody>
          <a:bodyPr/>
          <a:lstStyle/>
          <a:p>
            <a:pPr algn="r">
              <a:lnSpc>
                <a:spcPts val="2100"/>
              </a:lnSpc>
            </a:pPr>
            <a:r>
              <a:rPr lang="tr-TR" sz="2200" b="1" smtClean="0">
                <a:solidFill>
                  <a:schemeClr val="bg1"/>
                </a:solidFill>
              </a:rPr>
              <a:t>16.07.2009 – 30.04.2013 </a:t>
            </a:r>
            <a:br>
              <a:rPr lang="tr-TR" sz="2200" b="1" smtClean="0">
                <a:solidFill>
                  <a:schemeClr val="bg1"/>
                </a:solidFill>
              </a:rPr>
            </a:br>
            <a:r>
              <a:rPr lang="tr-TR" sz="2200" b="1" smtClean="0">
                <a:solidFill>
                  <a:schemeClr val="bg1"/>
                </a:solidFill>
              </a:rPr>
              <a:t>Dönemine İlişkin İstatistikler</a:t>
            </a:r>
          </a:p>
        </p:txBody>
      </p:sp>
      <p:sp>
        <p:nvSpPr>
          <p:cNvPr id="71685" name="Text Box 3"/>
          <p:cNvSpPr txBox="1">
            <a:spLocks noChangeArrowheads="1"/>
          </p:cNvSpPr>
          <p:nvPr/>
        </p:nvSpPr>
        <p:spPr bwMode="auto">
          <a:xfrm>
            <a:off x="360363" y="981075"/>
            <a:ext cx="8423275" cy="366713"/>
          </a:xfrm>
          <a:prstGeom prst="rect">
            <a:avLst/>
          </a:prstGeom>
          <a:noFill/>
          <a:ln w="9525">
            <a:noFill/>
            <a:miter lim="800000"/>
            <a:headEnd/>
            <a:tailEnd/>
          </a:ln>
        </p:spPr>
        <p:txBody>
          <a:bodyPr>
            <a:spAutoFit/>
          </a:bodyPr>
          <a:lstStyle/>
          <a:p>
            <a:pPr algn="ctr">
              <a:spcBef>
                <a:spcPct val="50000"/>
              </a:spcBef>
            </a:pPr>
            <a:r>
              <a:rPr lang="tr-TR" sz="1800" b="1"/>
              <a:t>Düzenlenen Yatırım Teşvik Belgelerinin Alt Sektörlerine Göre Dağılımı</a:t>
            </a:r>
          </a:p>
        </p:txBody>
      </p:sp>
      <p:graphicFrame>
        <p:nvGraphicFramePr>
          <p:cNvPr id="274438" name="Group 6"/>
          <p:cNvGraphicFramePr>
            <a:graphicFrameLocks noGrp="1"/>
          </p:cNvGraphicFramePr>
          <p:nvPr/>
        </p:nvGraphicFramePr>
        <p:xfrm>
          <a:off x="539750" y="1412875"/>
          <a:ext cx="8064500" cy="4818063"/>
        </p:xfrm>
        <a:graphic>
          <a:graphicData uri="http://schemas.openxmlformats.org/drawingml/2006/table">
            <a:tbl>
              <a:tblPr/>
              <a:tblGrid>
                <a:gridCol w="3455988"/>
                <a:gridCol w="2447925"/>
                <a:gridCol w="2160587"/>
              </a:tblGrid>
              <a:tr h="3603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Alt </a:t>
                      </a:r>
                      <a:r>
                        <a:rPr kumimoji="0" lang="en-US" sz="1800" b="1" i="0" u="none" strike="noStrike" cap="none" normalizeH="0" baseline="0" dirty="0" err="1" smtClean="0">
                          <a:ln>
                            <a:noFill/>
                          </a:ln>
                          <a:solidFill>
                            <a:srgbClr val="FFFFFF"/>
                          </a:solidFill>
                          <a:effectLst/>
                          <a:latin typeface="Arial" charset="0"/>
                          <a:cs typeface="Arial" charset="0"/>
                        </a:rPr>
                        <a:t>Sektörü</a:t>
                      </a:r>
                      <a:endParaRPr kumimoji="0" lang="en-US" sz="1800" b="1" i="0" u="none" strike="noStrike" cap="none" normalizeH="0" baseline="0" dirty="0" smtClean="0">
                        <a:ln>
                          <a:noFill/>
                        </a:ln>
                        <a:solidFill>
                          <a:srgbClr val="993300"/>
                        </a:solidFill>
                        <a:effectLst/>
                        <a:latin typeface="Arial" charset="0"/>
                        <a:cs typeface="Arial" charset="0"/>
                      </a:endParaRPr>
                    </a:p>
                  </a:txBody>
                  <a:tcPr marL="9525"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Arial" charset="0"/>
                          <a:cs typeface="Arial" charset="0"/>
                        </a:rPr>
                        <a:t>Belge Adedi</a:t>
                      </a:r>
                      <a:endParaRPr kumimoji="0" lang="en-US" sz="1800" b="1" i="0" u="none" strike="noStrike" cap="none" normalizeH="0" baseline="0" smtClean="0">
                        <a:ln>
                          <a:noFill/>
                        </a:ln>
                        <a:solidFill>
                          <a:srgbClr val="993300"/>
                        </a:solidFill>
                        <a:effectLst/>
                        <a:latin typeface="Arial" charset="0"/>
                        <a:cs typeface="Arial"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cs typeface="Arial" charset="0"/>
                        </a:rPr>
                        <a:t>Pay</a:t>
                      </a:r>
                      <a:endParaRPr kumimoji="0" lang="en-US" sz="1800" b="1" i="0" u="none" strike="noStrike" cap="none" normalizeH="0" baseline="0" smtClean="0">
                        <a:ln>
                          <a:noFill/>
                        </a:ln>
                        <a:solidFill>
                          <a:schemeClr val="bg1"/>
                        </a:solidFill>
                        <a:effectLst/>
                        <a:latin typeface="Arial" charset="0"/>
                        <a:cs typeface="Arial" charset="0"/>
                      </a:endParaRPr>
                    </a:p>
                  </a:txBody>
                  <a:tcPr marL="9525" marR="9525" marT="9525"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Dokuma ve Giyim</a:t>
                      </a:r>
                      <a:endParaRPr kumimoji="0" lang="tr-TR" sz="1800" b="1" i="0" u="none" strike="noStrike" cap="none" normalizeH="0" baseline="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1.996</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12</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Gıda ve İçki</a:t>
                      </a:r>
                      <a:endParaRPr kumimoji="0" lang="tr-TR" sz="1800" b="1" i="0" u="none" strike="noStrike" cap="none" normalizeH="0" baseline="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1.546</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10</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Turizm</a:t>
                      </a:r>
                      <a:endParaRPr kumimoji="0" lang="tr-TR" sz="1800" b="1" i="0" u="none" strike="noStrike" cap="none" normalizeH="0" baseline="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1.284</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8</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Altyapı - Belediye Hizmetleri</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1.119</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7</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Madencilik</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1.006</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6</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Lastik-Plastik</a:t>
                      </a:r>
                      <a:endParaRPr kumimoji="0" lang="tr-TR" sz="1800" b="1" i="0" u="none" strike="noStrike" cap="none" normalizeH="0" baseline="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925</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6</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Makina İmalat</a:t>
                      </a:r>
                      <a:endParaRPr kumimoji="0" lang="tr-TR" sz="1800" b="1" i="0" u="none" strike="noStrike" cap="none" normalizeH="0" baseline="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827</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5</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Madeni Eşya</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723</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5</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kern="1200" cap="none" normalizeH="0" baseline="0" dirty="0" smtClean="0">
                          <a:ln>
                            <a:noFill/>
                          </a:ln>
                          <a:solidFill>
                            <a:srgbClr val="000000"/>
                          </a:solidFill>
                          <a:effectLst/>
                          <a:latin typeface="Arial" charset="0"/>
                          <a:ea typeface="+mn-ea"/>
                          <a:cs typeface="Arial" charset="0"/>
                        </a:rPr>
                        <a:t>Enerji</a:t>
                      </a: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707</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4</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Pişmiş Kil ve Çim. Ger.</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705</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4</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Liman / Depolama</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629</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4</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Hayvancılık</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589</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4</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Diğerleri</a:t>
                      </a:r>
                      <a:endParaRPr kumimoji="0" lang="tr-TR" sz="1800" b="1" i="0" u="none" strike="noStrike" cap="none" normalizeH="0" baseline="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mj-lt"/>
                          <a:cs typeface="Arial" charset="0"/>
                        </a:rPr>
                        <a:t>4.053</a:t>
                      </a:r>
                    </a:p>
                  </a:txBody>
                  <a:tcPr marL="10800" marR="936000" marT="108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 25</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rgbClr val="CDCDDE"/>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8998"/>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2707" name="Rectangle 29704"/>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2708" name="Rectangle 2"/>
          <p:cNvSpPr>
            <a:spLocks noGrp="1"/>
          </p:cNvSpPr>
          <p:nvPr>
            <p:ph type="title" idx="4294967295"/>
          </p:nvPr>
        </p:nvSpPr>
        <p:spPr>
          <a:xfrm>
            <a:off x="4932363" y="188913"/>
            <a:ext cx="4176712" cy="576262"/>
          </a:xfrm>
        </p:spPr>
        <p:txBody>
          <a:bodyPr/>
          <a:lstStyle/>
          <a:p>
            <a:pPr algn="r">
              <a:lnSpc>
                <a:spcPts val="2100"/>
              </a:lnSpc>
            </a:pPr>
            <a:r>
              <a:rPr lang="tr-TR" sz="2200" b="1" smtClean="0">
                <a:solidFill>
                  <a:schemeClr val="bg1"/>
                </a:solidFill>
              </a:rPr>
              <a:t>16.07.2009 – 30.04.2013 </a:t>
            </a:r>
            <a:br>
              <a:rPr lang="tr-TR" sz="2200" b="1" smtClean="0">
                <a:solidFill>
                  <a:schemeClr val="bg1"/>
                </a:solidFill>
              </a:rPr>
            </a:br>
            <a:r>
              <a:rPr lang="tr-TR" sz="2200" b="1" smtClean="0">
                <a:solidFill>
                  <a:schemeClr val="bg1"/>
                </a:solidFill>
              </a:rPr>
              <a:t>Dönemine İlişkin İstatistikler</a:t>
            </a:r>
          </a:p>
        </p:txBody>
      </p:sp>
      <p:sp>
        <p:nvSpPr>
          <p:cNvPr id="72709" name="Text Box 3"/>
          <p:cNvSpPr txBox="1">
            <a:spLocks noChangeArrowheads="1"/>
          </p:cNvSpPr>
          <p:nvPr/>
        </p:nvSpPr>
        <p:spPr bwMode="auto">
          <a:xfrm>
            <a:off x="360363" y="981075"/>
            <a:ext cx="8423275" cy="366713"/>
          </a:xfrm>
          <a:prstGeom prst="rect">
            <a:avLst/>
          </a:prstGeom>
          <a:noFill/>
          <a:ln w="9525">
            <a:noFill/>
            <a:miter lim="800000"/>
            <a:headEnd/>
            <a:tailEnd/>
          </a:ln>
        </p:spPr>
        <p:txBody>
          <a:bodyPr>
            <a:spAutoFit/>
          </a:bodyPr>
          <a:lstStyle/>
          <a:p>
            <a:pPr algn="ctr">
              <a:spcBef>
                <a:spcPct val="50000"/>
              </a:spcBef>
            </a:pPr>
            <a:r>
              <a:rPr lang="tr-TR" sz="1800" b="1"/>
              <a:t>Düzenlenen Yatırım Teşvik Belgelerinin Alt Sektörlerine Göre Dağılımı</a:t>
            </a:r>
          </a:p>
        </p:txBody>
      </p:sp>
      <p:graphicFrame>
        <p:nvGraphicFramePr>
          <p:cNvPr id="275462" name="Group 6"/>
          <p:cNvGraphicFramePr>
            <a:graphicFrameLocks noGrp="1"/>
          </p:cNvGraphicFramePr>
          <p:nvPr/>
        </p:nvGraphicFramePr>
        <p:xfrm>
          <a:off x="428625" y="1500188"/>
          <a:ext cx="8429625" cy="4818062"/>
        </p:xfrm>
        <a:graphic>
          <a:graphicData uri="http://schemas.openxmlformats.org/drawingml/2006/table">
            <a:tbl>
              <a:tblPr/>
              <a:tblGrid>
                <a:gridCol w="3214710"/>
                <a:gridCol w="2705253"/>
                <a:gridCol w="2509720"/>
              </a:tblGrid>
              <a:tr h="3603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Alt </a:t>
                      </a:r>
                      <a:r>
                        <a:rPr kumimoji="0" lang="en-US" sz="1800" b="1" i="0" u="none" strike="noStrike" cap="none" normalizeH="0" baseline="0" dirty="0" err="1" smtClean="0">
                          <a:ln>
                            <a:noFill/>
                          </a:ln>
                          <a:solidFill>
                            <a:srgbClr val="FFFFFF"/>
                          </a:solidFill>
                          <a:effectLst/>
                          <a:latin typeface="Arial" charset="0"/>
                          <a:cs typeface="Arial" charset="0"/>
                        </a:rPr>
                        <a:t>Sektörü</a:t>
                      </a:r>
                      <a:endParaRPr kumimoji="0" lang="en-US" sz="1800" b="1" i="0" u="none" strike="noStrike" cap="none" normalizeH="0" baseline="0" dirty="0" smtClean="0">
                        <a:ln>
                          <a:noFill/>
                        </a:ln>
                        <a:solidFill>
                          <a:srgbClr val="993300"/>
                        </a:solidFill>
                        <a:effectLst/>
                        <a:latin typeface="Arial" charset="0"/>
                        <a:cs typeface="Arial" charset="0"/>
                      </a:endParaRPr>
                    </a:p>
                  </a:txBody>
                  <a:tcPr marL="9525"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Sabit Yatırım (Milyon TL)</a:t>
                      </a:r>
                      <a:endParaRPr kumimoji="0" lang="en-US" sz="1800" b="1" i="0" u="none" strike="noStrike" cap="none" normalizeH="0" baseline="0" smtClean="0">
                        <a:ln>
                          <a:noFill/>
                        </a:ln>
                        <a:solidFill>
                          <a:srgbClr val="993300"/>
                        </a:solidFill>
                        <a:effectLst/>
                        <a:latin typeface="Arial" charset="0"/>
                        <a:cs typeface="Arial"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cs typeface="Arial" charset="0"/>
                        </a:rPr>
                        <a:t>Pay</a:t>
                      </a:r>
                      <a:endParaRPr kumimoji="0" lang="en-US" sz="1800" b="1" i="0" u="none" strike="noStrike" cap="none" normalizeH="0" baseline="0" smtClean="0">
                        <a:ln>
                          <a:noFill/>
                        </a:ln>
                        <a:solidFill>
                          <a:schemeClr val="bg1"/>
                        </a:solidFill>
                        <a:effectLst/>
                        <a:latin typeface="Arial" charset="0"/>
                        <a:cs typeface="Arial" charset="0"/>
                      </a:endParaRPr>
                    </a:p>
                  </a:txBody>
                  <a:tcPr marL="9525" marR="9525" marT="9525"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Enerji</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53.595</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24</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Kimya</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29.396</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13</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Turizm</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16.737</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7</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Taşıt Araçları</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15.187</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7</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Dokuma ve Giyim</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14.457</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6</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Ulaştırma</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13.781</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Arial" charset="0"/>
                        </a:rPr>
                        <a:t>% 6</a:t>
                      </a:r>
                      <a:endParaRPr kumimoji="0" lang="en-US" sz="1800" b="1" i="0" u="none" strike="noStrike" cap="none" normalizeH="0" baseline="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Madencilik</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9.260</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Arial" charset="0"/>
                        </a:rPr>
                        <a:t>% 4</a:t>
                      </a:r>
                      <a:endParaRPr kumimoji="0" lang="en-US" sz="1800" b="1" i="0" u="none" strike="noStrike" cap="none" normalizeH="0" baseline="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Liman / Depolama</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8.860</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Arial" charset="0"/>
                        </a:rPr>
                        <a:t>% 4</a:t>
                      </a:r>
                      <a:endParaRPr kumimoji="0" lang="en-US" sz="1800" b="1" i="0" u="none" strike="noStrike" cap="none" normalizeH="0" baseline="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Gıda ve İçki</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8.733</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4</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Makina İmalat</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4.928</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2</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Hayvancılık</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algn="ctr" fontAlgn="b"/>
                      <a:r>
                        <a:rPr lang="tr-TR" sz="1800" b="0" i="0" u="none" strike="noStrike" dirty="0" smtClean="0">
                          <a:solidFill>
                            <a:srgbClr val="000000"/>
                          </a:solidFill>
                          <a:latin typeface="Calibri"/>
                        </a:rPr>
                        <a:t>4.669</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Arial" charset="0"/>
                        </a:rPr>
                        <a:t>% 2</a:t>
                      </a:r>
                      <a:endParaRPr kumimoji="0" lang="en-US" sz="1800" b="1" i="0" u="none" strike="noStrike" cap="none" normalizeH="0" baseline="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Arial" charset="0"/>
                          <a:cs typeface="Arial" charset="0"/>
                        </a:rPr>
                        <a:t>Altyapı-Belediye Hizmetleri</a:t>
                      </a:r>
                      <a:endParaRPr kumimoji="0" lang="tr-TR" sz="1800" b="1" i="0" u="none" strike="noStrike" cap="none" normalizeH="0" baseline="0" dirty="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algn="ctr" fontAlgn="b"/>
                      <a:r>
                        <a:rPr lang="tr-TR" sz="1800" b="0" i="0" u="none" strike="noStrike" dirty="0" smtClean="0">
                          <a:solidFill>
                            <a:srgbClr val="000000"/>
                          </a:solidFill>
                          <a:latin typeface="Calibri"/>
                        </a:rPr>
                        <a:t>4.603</a:t>
                      </a:r>
                      <a:endParaRPr lang="tr-TR"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Arial" charset="0"/>
                        </a:rPr>
                        <a:t>% 2</a:t>
                      </a:r>
                      <a:endParaRPr kumimoji="0" lang="en-US" sz="1800" b="1" i="0" u="none" strike="noStrike" cap="none" normalizeH="0" baseline="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42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000000"/>
                          </a:solidFill>
                          <a:effectLst/>
                          <a:latin typeface="Arial" charset="0"/>
                          <a:cs typeface="Arial" charset="0"/>
                        </a:rPr>
                        <a:t>Diğerleri</a:t>
                      </a:r>
                      <a:endParaRPr kumimoji="0" lang="tr-TR" sz="1800" b="1" i="0" u="none" strike="noStrike" cap="none" normalizeH="0" baseline="0" smtClean="0">
                        <a:ln>
                          <a:noFill/>
                        </a:ln>
                        <a:solidFill>
                          <a:srgbClr val="000080"/>
                        </a:solidFill>
                        <a:effectLst/>
                        <a:latin typeface="Arial" charset="0"/>
                        <a:cs typeface="Arial" charset="0"/>
                      </a:endParaRPr>
                    </a:p>
                  </a:txBody>
                  <a:tcPr marL="144000" marR="9525" marT="9525" marB="0" anchor="ctr" horzOverflow="overflow">
                    <a:lnL w="38100" cap="flat" cmpd="sng" algn="ctr">
                      <a:solidFill>
                        <a:srgbClr val="2D2D8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mj-lt"/>
                          <a:cs typeface="Arial" charset="0"/>
                        </a:rPr>
                        <a:t>                    43.912 </a:t>
                      </a:r>
                      <a:endParaRPr kumimoji="0" lang="en-US" sz="1800" b="0" i="0" u="none" strike="noStrike" cap="none" normalizeH="0" baseline="0" dirty="0" smtClean="0">
                        <a:ln>
                          <a:noFill/>
                        </a:ln>
                        <a:solidFill>
                          <a:srgbClr val="000080"/>
                        </a:solidFill>
                        <a:effectLst/>
                        <a:latin typeface="+mj-lt"/>
                        <a:cs typeface="Arial" charset="0"/>
                      </a:endParaRPr>
                    </a:p>
                  </a:txBody>
                  <a:tcPr marL="10800" marR="936000" marT="108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rgbClr val="CDCDD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Arial" charset="0"/>
                        </a:rPr>
                        <a:t>% 19</a:t>
                      </a:r>
                      <a:endParaRPr kumimoji="0" lang="en-US" sz="1800" b="1" i="0" u="none" strike="noStrike" cap="none" normalizeH="0" baseline="0" dirty="0" smtClean="0">
                        <a:ln>
                          <a:noFill/>
                        </a:ln>
                        <a:solidFill>
                          <a:schemeClr val="tx1"/>
                        </a:solidFill>
                        <a:effectLst/>
                        <a:latin typeface="Arial" charset="0"/>
                        <a:cs typeface="Arial" charset="0"/>
                      </a:endParaRPr>
                    </a:p>
                  </a:txBody>
                  <a:tcPr marL="10800" marR="972000" marT="10800" marB="0" anchor="ctr" horzOverflow="overflow">
                    <a:lnL w="12700" cap="flat" cmpd="sng" algn="ctr">
                      <a:solidFill>
                        <a:schemeClr val="bg1"/>
                      </a:solidFill>
                      <a:prstDash val="solid"/>
                      <a:round/>
                      <a:headEnd type="none" w="med" len="med"/>
                      <a:tailEnd type="none" w="med" len="med"/>
                    </a:lnL>
                    <a:lnR w="38100" cap="flat" cmpd="sng" algn="ctr">
                      <a:solidFill>
                        <a:srgbClr val="2D2D8A"/>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rgbClr val="CDCDDE"/>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179388" y="1500188"/>
            <a:ext cx="8569325" cy="4929187"/>
          </a:xfrm>
        </p:spPr>
        <p:txBody>
          <a:bodyPr/>
          <a:lstStyle/>
          <a:p>
            <a:pPr>
              <a:lnSpc>
                <a:spcPct val="130000"/>
              </a:lnSpc>
              <a:buClr>
                <a:srgbClr val="CC0000"/>
              </a:buClr>
              <a:buSzTx/>
              <a:buFont typeface="Wingdings" pitchFamily="2" charset="2"/>
              <a:buChar char="Ø"/>
            </a:pPr>
            <a:r>
              <a:rPr lang="tr-TR" sz="2400" smtClean="0">
                <a:solidFill>
                  <a:schemeClr val="tx1"/>
                </a:solidFill>
                <a:latin typeface="Arial" charset="0"/>
              </a:rPr>
              <a:t>KDV İstisnası</a:t>
            </a:r>
          </a:p>
          <a:p>
            <a:pPr>
              <a:lnSpc>
                <a:spcPct val="130000"/>
              </a:lnSpc>
              <a:buClr>
                <a:srgbClr val="CC0000"/>
              </a:buClr>
              <a:buSzTx/>
              <a:buFont typeface="Wingdings" pitchFamily="2" charset="2"/>
              <a:buChar char="Ø"/>
            </a:pPr>
            <a:r>
              <a:rPr lang="tr-TR" sz="2400" smtClean="0">
                <a:solidFill>
                  <a:schemeClr val="tx1"/>
                </a:solidFill>
                <a:latin typeface="Arial" charset="0"/>
              </a:rPr>
              <a:t>Gümrük Vergisi Muafiyeti</a:t>
            </a:r>
          </a:p>
          <a:p>
            <a:pPr>
              <a:lnSpc>
                <a:spcPct val="130000"/>
              </a:lnSpc>
              <a:buClr>
                <a:srgbClr val="CC0000"/>
              </a:buClr>
              <a:buSzTx/>
              <a:buFont typeface="Wingdings" pitchFamily="2" charset="2"/>
              <a:buChar char="Ø"/>
            </a:pPr>
            <a:r>
              <a:rPr lang="tr-TR" sz="2400" smtClean="0">
                <a:solidFill>
                  <a:schemeClr val="tx1"/>
                </a:solidFill>
                <a:latin typeface="Arial" charset="0"/>
              </a:rPr>
              <a:t>Vergi İndirimi</a:t>
            </a:r>
          </a:p>
          <a:p>
            <a:pPr>
              <a:lnSpc>
                <a:spcPct val="130000"/>
              </a:lnSpc>
              <a:buClr>
                <a:srgbClr val="CC0000"/>
              </a:buClr>
              <a:buSzTx/>
              <a:buFont typeface="Wingdings" pitchFamily="2" charset="2"/>
              <a:buChar char="Ø"/>
            </a:pPr>
            <a:r>
              <a:rPr lang="tr-TR" sz="2400" smtClean="0">
                <a:solidFill>
                  <a:schemeClr val="tx1"/>
                </a:solidFill>
                <a:latin typeface="Arial" charset="0"/>
              </a:rPr>
              <a:t>Faiz Desteği</a:t>
            </a:r>
          </a:p>
          <a:p>
            <a:pPr>
              <a:lnSpc>
                <a:spcPct val="130000"/>
              </a:lnSpc>
              <a:buClr>
                <a:srgbClr val="CC0000"/>
              </a:buClr>
              <a:buSzTx/>
              <a:buFont typeface="Wingdings" pitchFamily="2" charset="2"/>
              <a:buChar char="Ø"/>
            </a:pPr>
            <a:r>
              <a:rPr lang="tr-TR" sz="2400" smtClean="0">
                <a:solidFill>
                  <a:schemeClr val="tx1"/>
                </a:solidFill>
                <a:latin typeface="Arial" charset="0"/>
              </a:rPr>
              <a:t>Yatırım Yeri Tahsisi</a:t>
            </a:r>
          </a:p>
          <a:p>
            <a:pPr>
              <a:lnSpc>
                <a:spcPct val="130000"/>
              </a:lnSpc>
              <a:buClr>
                <a:srgbClr val="CC0000"/>
              </a:buClr>
              <a:buSzTx/>
              <a:buFont typeface="Wingdings" pitchFamily="2" charset="2"/>
              <a:buChar char="Ø"/>
            </a:pPr>
            <a:r>
              <a:rPr lang="tr-TR" sz="2400" smtClean="0">
                <a:solidFill>
                  <a:schemeClr val="tx1"/>
                </a:solidFill>
                <a:latin typeface="Arial" charset="0"/>
              </a:rPr>
              <a:t>Sigorta Primi İşveren Hissesi Desteği</a:t>
            </a:r>
          </a:p>
          <a:p>
            <a:pPr>
              <a:lnSpc>
                <a:spcPct val="130000"/>
              </a:lnSpc>
              <a:buClr>
                <a:srgbClr val="CC0000"/>
              </a:buClr>
              <a:buSzTx/>
              <a:buFont typeface="Wingdings" pitchFamily="2" charset="2"/>
              <a:buChar char="Ø"/>
            </a:pPr>
            <a:r>
              <a:rPr lang="tr-TR" sz="2400" smtClean="0">
                <a:solidFill>
                  <a:schemeClr val="tx1"/>
                </a:solidFill>
                <a:latin typeface="Arial" charset="0"/>
              </a:rPr>
              <a:t>Sigorta Primi Desteği</a:t>
            </a:r>
          </a:p>
          <a:p>
            <a:pPr>
              <a:lnSpc>
                <a:spcPct val="130000"/>
              </a:lnSpc>
              <a:buClr>
                <a:srgbClr val="CC0000"/>
              </a:buClr>
              <a:buSzTx/>
              <a:buFont typeface="Wingdings" pitchFamily="2" charset="2"/>
              <a:buChar char="Ø"/>
            </a:pPr>
            <a:r>
              <a:rPr lang="tr-TR" sz="2400" smtClean="0">
                <a:solidFill>
                  <a:schemeClr val="tx1"/>
                </a:solidFill>
                <a:latin typeface="Arial" charset="0"/>
              </a:rPr>
              <a:t>Gelir Vergisi Stopajı Desteği</a:t>
            </a:r>
          </a:p>
          <a:p>
            <a:pPr>
              <a:lnSpc>
                <a:spcPct val="130000"/>
              </a:lnSpc>
              <a:buClr>
                <a:srgbClr val="CC0000"/>
              </a:buClr>
              <a:buSzTx/>
              <a:buFont typeface="Wingdings" pitchFamily="2" charset="2"/>
              <a:buChar char="Ø"/>
            </a:pPr>
            <a:r>
              <a:rPr lang="tr-TR" sz="2400" smtClean="0">
                <a:solidFill>
                  <a:schemeClr val="tx1"/>
                </a:solidFill>
                <a:latin typeface="Arial" charset="0"/>
              </a:rPr>
              <a:t>KDV İadesi</a:t>
            </a: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b="1">
                <a:solidFill>
                  <a:schemeClr val="bg1"/>
                </a:solidFill>
              </a:rPr>
              <a:t>YENİ TEŞVİK SİSTEMİNDE DESTEK UNSURLARI</a:t>
            </a:r>
            <a:endParaRPr lang="en-US" b="1">
              <a:solidFill>
                <a:schemeClr val="bg1"/>
              </a:solidFill>
            </a:endParaRPr>
          </a:p>
        </p:txBody>
      </p:sp>
      <p:sp>
        <p:nvSpPr>
          <p:cNvPr id="5" name="1 Altbilgi Yer Tutucusu"/>
          <p:cNvSpPr txBox="1">
            <a:spLocks noGrp="1"/>
          </p:cNvSpPr>
          <p:nvPr/>
        </p:nvSpPr>
        <p:spPr>
          <a:xfrm>
            <a:off x="1828800" y="6553200"/>
            <a:ext cx="5672138" cy="252413"/>
          </a:xfrm>
          <a:prstGeom prst="rect">
            <a:avLst/>
          </a:prstGeom>
          <a:noFill/>
        </p:spPr>
        <p:txBody>
          <a:bodyPr anchor="ctr"/>
          <a:lstStyle/>
          <a:p>
            <a:pPr>
              <a:defRPr/>
            </a:pPr>
            <a:r>
              <a:rPr lang="tr-TR" sz="1500" dirty="0">
                <a:solidFill>
                  <a:srgbClr val="D9D9D9"/>
                </a:solidFill>
                <a:effectLst>
                  <a:outerShdw blurRad="38100" dist="38100" dir="2700000" algn="tl">
                    <a:srgbClr val="C0C0C0"/>
                  </a:outerShdw>
                </a:effectLst>
                <a:latin typeface="+mj-lt"/>
              </a:rPr>
              <a:t>Teşvik Uygulama ve Yabancı Sermaye Genel Müdürlüğü</a:t>
            </a:r>
          </a:p>
        </p:txBody>
      </p:sp>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a:xfrm>
            <a:off x="4932363" y="188913"/>
            <a:ext cx="4176712" cy="576262"/>
          </a:xfrm>
        </p:spPr>
        <p:txBody>
          <a:bodyPr/>
          <a:lstStyle/>
          <a:p>
            <a:pPr algn="r">
              <a:lnSpc>
                <a:spcPts val="2100"/>
              </a:lnSpc>
            </a:pPr>
            <a:r>
              <a:rPr lang="en-US" sz="2200" b="1" smtClean="0">
                <a:solidFill>
                  <a:schemeClr val="bg1"/>
                </a:solidFill>
              </a:rPr>
              <a:t>20</a:t>
            </a:r>
            <a:r>
              <a:rPr lang="tr-TR" sz="2200" b="1" smtClean="0">
                <a:solidFill>
                  <a:schemeClr val="bg1"/>
                </a:solidFill>
              </a:rPr>
              <a:t>.0</a:t>
            </a:r>
            <a:r>
              <a:rPr lang="en-US" sz="2200" b="1" smtClean="0">
                <a:solidFill>
                  <a:schemeClr val="bg1"/>
                </a:solidFill>
              </a:rPr>
              <a:t>6</a:t>
            </a:r>
            <a:r>
              <a:rPr lang="tr-TR" sz="2200" b="1" smtClean="0">
                <a:solidFill>
                  <a:schemeClr val="bg1"/>
                </a:solidFill>
              </a:rPr>
              <a:t>.201</a:t>
            </a:r>
            <a:r>
              <a:rPr lang="en-US" sz="2200" b="1" smtClean="0">
                <a:solidFill>
                  <a:schemeClr val="bg1"/>
                </a:solidFill>
              </a:rPr>
              <a:t>2</a:t>
            </a:r>
            <a:r>
              <a:rPr lang="tr-TR" sz="2200" b="1" smtClean="0">
                <a:solidFill>
                  <a:schemeClr val="bg1"/>
                </a:solidFill>
              </a:rPr>
              <a:t> – </a:t>
            </a:r>
            <a:r>
              <a:rPr lang="en-US" sz="2200" b="1" smtClean="0">
                <a:solidFill>
                  <a:schemeClr val="bg1"/>
                </a:solidFill>
              </a:rPr>
              <a:t>30</a:t>
            </a:r>
            <a:r>
              <a:rPr lang="tr-TR" sz="2200" b="1" smtClean="0">
                <a:solidFill>
                  <a:schemeClr val="bg1"/>
                </a:solidFill>
              </a:rPr>
              <a:t>.0</a:t>
            </a:r>
            <a:r>
              <a:rPr lang="en-US" sz="2200" b="1" smtClean="0">
                <a:solidFill>
                  <a:schemeClr val="bg1"/>
                </a:solidFill>
              </a:rPr>
              <a:t>4</a:t>
            </a:r>
            <a:r>
              <a:rPr lang="tr-TR" sz="2200" b="1" smtClean="0">
                <a:solidFill>
                  <a:schemeClr val="bg1"/>
                </a:solidFill>
              </a:rPr>
              <a:t>.2013 </a:t>
            </a:r>
            <a:br>
              <a:rPr lang="tr-TR" sz="2200" b="1" smtClean="0">
                <a:solidFill>
                  <a:schemeClr val="bg1"/>
                </a:solidFill>
              </a:rPr>
            </a:br>
            <a:r>
              <a:rPr lang="tr-TR" sz="2200" b="1" smtClean="0">
                <a:solidFill>
                  <a:schemeClr val="bg1"/>
                </a:solidFill>
              </a:rPr>
              <a:t>Dönemine İlişkin İstatistikler</a:t>
            </a:r>
          </a:p>
        </p:txBody>
      </p:sp>
      <p:sp>
        <p:nvSpPr>
          <p:cNvPr id="73731" name="Text Box 35"/>
          <p:cNvSpPr txBox="1">
            <a:spLocks noChangeArrowheads="1"/>
          </p:cNvSpPr>
          <p:nvPr/>
        </p:nvSpPr>
        <p:spPr bwMode="auto">
          <a:xfrm>
            <a:off x="468313" y="765175"/>
            <a:ext cx="8423275" cy="304800"/>
          </a:xfrm>
          <a:prstGeom prst="rect">
            <a:avLst/>
          </a:prstGeom>
          <a:noFill/>
          <a:ln w="9525">
            <a:noFill/>
            <a:miter lim="800000"/>
            <a:headEnd/>
            <a:tailEnd/>
          </a:ln>
        </p:spPr>
        <p:txBody>
          <a:bodyPr>
            <a:spAutoFit/>
          </a:bodyPr>
          <a:lstStyle/>
          <a:p>
            <a:pPr algn="ctr">
              <a:spcBef>
                <a:spcPct val="50000"/>
              </a:spcBef>
            </a:pPr>
            <a:r>
              <a:rPr lang="en-US" sz="1400" b="1"/>
              <a:t>20 Haziran - 30 Nisan Dönemi Yatırım Teşvik Belgelerinin Bölgelere Göre Dağılımı </a:t>
            </a:r>
            <a:endParaRPr lang="tr-TR" sz="1400" b="1"/>
          </a:p>
        </p:txBody>
      </p:sp>
      <p:sp>
        <p:nvSpPr>
          <p:cNvPr id="73732" name="Rectangle 38992"/>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3733" name="Rectangle 297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graphicFrame>
        <p:nvGraphicFramePr>
          <p:cNvPr id="188321" name="Group 1953"/>
          <p:cNvGraphicFramePr>
            <a:graphicFrameLocks noGrp="1"/>
          </p:cNvGraphicFramePr>
          <p:nvPr/>
        </p:nvGraphicFramePr>
        <p:xfrm>
          <a:off x="1116013" y="1125538"/>
          <a:ext cx="6624637" cy="1266825"/>
        </p:xfrm>
        <a:graphic>
          <a:graphicData uri="http://schemas.openxmlformats.org/drawingml/2006/table">
            <a:tbl>
              <a:tblPr/>
              <a:tblGrid>
                <a:gridCol w="1905000"/>
                <a:gridCol w="673100"/>
                <a:gridCol w="673100"/>
                <a:gridCol w="673100"/>
                <a:gridCol w="673100"/>
                <a:gridCol w="673100"/>
                <a:gridCol w="673100"/>
                <a:gridCol w="681037"/>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993300"/>
                          </a:solidFill>
                          <a:effectLst/>
                          <a:latin typeface="Arial"/>
                          <a:cs typeface="Times New Roman" pitchFamily="18" charset="0"/>
                        </a:rPr>
                        <a:t> </a:t>
                      </a:r>
                      <a:endParaRPr kumimoji="0" lang="tr-TR" sz="2400" b="0" i="0" u="none" strike="noStrike" cap="none" normalizeH="0" baseline="0" dirty="0" smtClean="0">
                        <a:ln>
                          <a:noFill/>
                        </a:ln>
                        <a:solidFill>
                          <a:schemeClr val="tx1"/>
                        </a:solidFill>
                        <a:effectLst/>
                        <a:latin typeface="Arial" charset="0"/>
                        <a:cs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Belge Adedi</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2800" b="0" i="0" u="none" strike="noStrike" cap="none" normalizeH="0" baseline="0" smtClean="0">
                        <a:ln>
                          <a:noFill/>
                        </a:ln>
                        <a:solidFill>
                          <a:schemeClr val="accent2"/>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Yılı</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1.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2.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3.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4.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5.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6.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Toplam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2011 - 30 Nisan 2012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1,163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694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80"/>
                          </a:solidFill>
                          <a:effectLst/>
                          <a:latin typeface="Times New Roman" pitchFamily="18" charset="0"/>
                          <a:cs typeface="Times New Roman" pitchFamily="18" charset="0"/>
                        </a:rPr>
                        <a:t>510</a:t>
                      </a:r>
                      <a:endParaRPr kumimoji="0" lang="tr-TR" sz="24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424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305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268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3,364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2012 - 30 Nisan 2013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1,573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688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668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455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381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504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4,269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sp>
        <p:nvSpPr>
          <p:cNvPr id="73777" name="Text Box 35"/>
          <p:cNvSpPr txBox="1">
            <a:spLocks noChangeArrowheads="1"/>
          </p:cNvSpPr>
          <p:nvPr/>
        </p:nvSpPr>
        <p:spPr bwMode="auto">
          <a:xfrm>
            <a:off x="395288" y="2492375"/>
            <a:ext cx="8423275" cy="304800"/>
          </a:xfrm>
          <a:prstGeom prst="rect">
            <a:avLst/>
          </a:prstGeom>
          <a:noFill/>
          <a:ln w="9525">
            <a:noFill/>
            <a:miter lim="800000"/>
            <a:headEnd/>
            <a:tailEnd/>
          </a:ln>
        </p:spPr>
        <p:txBody>
          <a:bodyPr>
            <a:spAutoFit/>
          </a:bodyPr>
          <a:lstStyle/>
          <a:p>
            <a:pPr algn="ctr">
              <a:spcBef>
                <a:spcPct val="50000"/>
              </a:spcBef>
            </a:pPr>
            <a:r>
              <a:rPr lang="en-US" sz="1400" b="1"/>
              <a:t>20 Haziran - 30 Nisan Dönemi Yatırım Teşvik Belgelerinin Yüzde Dağılımı</a:t>
            </a:r>
            <a:endParaRPr lang="tr-TR" sz="1400" b="1"/>
          </a:p>
        </p:txBody>
      </p:sp>
      <p:graphicFrame>
        <p:nvGraphicFramePr>
          <p:cNvPr id="188326" name="Group 1958"/>
          <p:cNvGraphicFramePr>
            <a:graphicFrameLocks noGrp="1"/>
          </p:cNvGraphicFramePr>
          <p:nvPr/>
        </p:nvGraphicFramePr>
        <p:xfrm>
          <a:off x="1116013" y="2954338"/>
          <a:ext cx="6592887" cy="1266825"/>
        </p:xfrm>
        <a:graphic>
          <a:graphicData uri="http://schemas.openxmlformats.org/drawingml/2006/table">
            <a:tbl>
              <a:tblPr/>
              <a:tblGrid>
                <a:gridCol w="1905000"/>
                <a:gridCol w="673100"/>
                <a:gridCol w="673100"/>
                <a:gridCol w="673100"/>
                <a:gridCol w="673100"/>
                <a:gridCol w="673100"/>
                <a:gridCol w="673100"/>
                <a:gridCol w="649287"/>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993300"/>
                          </a:solidFill>
                          <a:effectLst/>
                          <a:latin typeface="Arial"/>
                          <a:cs typeface="Times New Roman" pitchFamily="18" charset="0"/>
                        </a:rPr>
                        <a:t> </a:t>
                      </a:r>
                      <a:endParaRPr kumimoji="0" lang="tr-TR" sz="2400" b="0" i="0" u="none" strike="noStrike" cap="none" normalizeH="0" baseline="0" dirty="0" smtClean="0">
                        <a:ln>
                          <a:noFill/>
                        </a:ln>
                        <a:solidFill>
                          <a:schemeClr val="tx1"/>
                        </a:solidFill>
                        <a:effectLst/>
                        <a:latin typeface="Arial" charset="0"/>
                        <a:cs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993300"/>
                          </a:solidFill>
                          <a:effectLst/>
                          <a:latin typeface="Times New Roman" pitchFamily="18" charset="0"/>
                          <a:cs typeface="Times New Roman" pitchFamily="18" charset="0"/>
                        </a:rPr>
                        <a:t>Belge Adedi</a:t>
                      </a:r>
                      <a:endParaRPr kumimoji="0" lang="tr-TR" sz="24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2800" b="0" i="0" u="none" strike="noStrike" cap="none" normalizeH="0" baseline="0" smtClean="0">
                        <a:ln>
                          <a:noFill/>
                        </a:ln>
                        <a:solidFill>
                          <a:schemeClr val="accent2"/>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Yılı</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1.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2.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3.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4.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5.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6.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Toplam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2011 - 30 Nisan 2012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2012 - 30 Nisan 2013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37%</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16%</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16%</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80"/>
                          </a:solidFill>
                          <a:effectLst/>
                          <a:latin typeface="Times New Roman" pitchFamily="18" charset="0"/>
                          <a:cs typeface="Times New Roman" pitchFamily="18" charset="0"/>
                        </a:rPr>
                        <a:t>100%</a:t>
                      </a:r>
                      <a:endParaRPr kumimoji="0" lang="tr-TR" sz="24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graphicFrame>
        <p:nvGraphicFramePr>
          <p:cNvPr id="188324" name="Group 1956"/>
          <p:cNvGraphicFramePr>
            <a:graphicFrameLocks noGrp="1"/>
          </p:cNvGraphicFramePr>
          <p:nvPr/>
        </p:nvGraphicFramePr>
        <p:xfrm>
          <a:off x="1116013" y="5084763"/>
          <a:ext cx="6553200" cy="762000"/>
        </p:xfrm>
        <a:graphic>
          <a:graphicData uri="http://schemas.openxmlformats.org/drawingml/2006/table">
            <a:tbl>
              <a:tblPr/>
              <a:tblGrid>
                <a:gridCol w="1905000"/>
                <a:gridCol w="647700"/>
                <a:gridCol w="647700"/>
                <a:gridCol w="647700"/>
                <a:gridCol w="647700"/>
                <a:gridCol w="647700"/>
                <a:gridCol w="647700"/>
                <a:gridCol w="762000"/>
              </a:tblGrid>
              <a:tr h="2603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2800" b="0" i="0" u="none" strike="noStrike" cap="none" normalizeH="0" baseline="0" smtClean="0">
                        <a:ln>
                          <a:noFill/>
                        </a:ln>
                        <a:solidFill>
                          <a:schemeClr val="accent2"/>
                        </a:solidFill>
                        <a:effectLst/>
                        <a:latin typeface="Calibri"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1.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2.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3.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4.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5.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6.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Toplam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80"/>
                          </a:solidFill>
                          <a:effectLst/>
                          <a:latin typeface="Times New Roman" pitchFamily="18" charset="0"/>
                          <a:cs typeface="Times New Roman" pitchFamily="18" charset="0"/>
                        </a:rPr>
                        <a:t>Belge Adedi (%)</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7</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88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27</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sp>
        <p:nvSpPr>
          <p:cNvPr id="73849" name="Text Box 35"/>
          <p:cNvSpPr txBox="1">
            <a:spLocks noChangeArrowheads="1"/>
          </p:cNvSpPr>
          <p:nvPr/>
        </p:nvSpPr>
        <p:spPr bwMode="auto">
          <a:xfrm>
            <a:off x="468313" y="4292600"/>
            <a:ext cx="8423275" cy="730250"/>
          </a:xfrm>
          <a:prstGeom prst="rect">
            <a:avLst/>
          </a:prstGeom>
          <a:noFill/>
          <a:ln w="9525">
            <a:noFill/>
            <a:miter lim="800000"/>
            <a:headEnd/>
            <a:tailEnd/>
          </a:ln>
        </p:spPr>
        <p:txBody>
          <a:bodyPr>
            <a:spAutoFit/>
          </a:bodyPr>
          <a:lstStyle/>
          <a:p>
            <a:pPr algn="ctr">
              <a:spcBef>
                <a:spcPct val="50000"/>
              </a:spcBef>
            </a:pPr>
            <a:r>
              <a:rPr lang="tr-TR" sz="1400" b="1"/>
              <a:t>20 Haziran 2012 - 30 Nisan 2013 Tarihleri Arasında Düzenlenen Yatırım Teşvik Belgelerinin 20 Haziran 2011 - 30 Nisan 2012 Tarihleri Arasında Düzenlenen Yatırım Teşvik Belgelerine Göre Yüzde Artış (+)/Azalış (-) Değerleri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a:xfrm>
            <a:off x="4932363" y="188913"/>
            <a:ext cx="4176712" cy="576262"/>
          </a:xfrm>
        </p:spPr>
        <p:txBody>
          <a:bodyPr/>
          <a:lstStyle/>
          <a:p>
            <a:pPr algn="r">
              <a:lnSpc>
                <a:spcPts val="2100"/>
              </a:lnSpc>
            </a:pPr>
            <a:r>
              <a:rPr lang="en-US" sz="2200" b="1" smtClean="0">
                <a:solidFill>
                  <a:schemeClr val="bg1"/>
                </a:solidFill>
              </a:rPr>
              <a:t>20</a:t>
            </a:r>
            <a:r>
              <a:rPr lang="tr-TR" sz="2200" b="1" smtClean="0">
                <a:solidFill>
                  <a:schemeClr val="bg1"/>
                </a:solidFill>
              </a:rPr>
              <a:t>.0</a:t>
            </a:r>
            <a:r>
              <a:rPr lang="en-US" sz="2200" b="1" smtClean="0">
                <a:solidFill>
                  <a:schemeClr val="bg1"/>
                </a:solidFill>
              </a:rPr>
              <a:t>6</a:t>
            </a:r>
            <a:r>
              <a:rPr lang="tr-TR" sz="2200" b="1" smtClean="0">
                <a:solidFill>
                  <a:schemeClr val="bg1"/>
                </a:solidFill>
              </a:rPr>
              <a:t>.201</a:t>
            </a:r>
            <a:r>
              <a:rPr lang="en-US" sz="2200" b="1" smtClean="0">
                <a:solidFill>
                  <a:schemeClr val="bg1"/>
                </a:solidFill>
              </a:rPr>
              <a:t>2</a:t>
            </a:r>
            <a:r>
              <a:rPr lang="tr-TR" sz="2200" b="1" smtClean="0">
                <a:solidFill>
                  <a:schemeClr val="bg1"/>
                </a:solidFill>
              </a:rPr>
              <a:t> – </a:t>
            </a:r>
            <a:r>
              <a:rPr lang="en-US" sz="2200" b="1" smtClean="0">
                <a:solidFill>
                  <a:schemeClr val="bg1"/>
                </a:solidFill>
              </a:rPr>
              <a:t>30</a:t>
            </a:r>
            <a:r>
              <a:rPr lang="tr-TR" sz="2200" b="1" smtClean="0">
                <a:solidFill>
                  <a:schemeClr val="bg1"/>
                </a:solidFill>
              </a:rPr>
              <a:t>.0</a:t>
            </a:r>
            <a:r>
              <a:rPr lang="en-US" sz="2200" b="1" smtClean="0">
                <a:solidFill>
                  <a:schemeClr val="bg1"/>
                </a:solidFill>
              </a:rPr>
              <a:t>4</a:t>
            </a:r>
            <a:r>
              <a:rPr lang="tr-TR" sz="2200" b="1" smtClean="0">
                <a:solidFill>
                  <a:schemeClr val="bg1"/>
                </a:solidFill>
              </a:rPr>
              <a:t>.2013 </a:t>
            </a:r>
            <a:br>
              <a:rPr lang="tr-TR" sz="2200" b="1" smtClean="0">
                <a:solidFill>
                  <a:schemeClr val="bg1"/>
                </a:solidFill>
              </a:rPr>
            </a:br>
            <a:r>
              <a:rPr lang="tr-TR" sz="2200" b="1" smtClean="0">
                <a:solidFill>
                  <a:schemeClr val="bg1"/>
                </a:solidFill>
              </a:rPr>
              <a:t>Dönemine İlişkin İstatistikler</a:t>
            </a:r>
          </a:p>
        </p:txBody>
      </p:sp>
      <p:sp>
        <p:nvSpPr>
          <p:cNvPr id="74755" name="Text Box 35"/>
          <p:cNvSpPr txBox="1">
            <a:spLocks noChangeArrowheads="1"/>
          </p:cNvSpPr>
          <p:nvPr/>
        </p:nvSpPr>
        <p:spPr bwMode="auto">
          <a:xfrm>
            <a:off x="468313" y="765175"/>
            <a:ext cx="8423275" cy="304800"/>
          </a:xfrm>
          <a:prstGeom prst="rect">
            <a:avLst/>
          </a:prstGeom>
          <a:noFill/>
          <a:ln w="9525">
            <a:noFill/>
            <a:miter lim="800000"/>
            <a:headEnd/>
            <a:tailEnd/>
          </a:ln>
        </p:spPr>
        <p:txBody>
          <a:bodyPr>
            <a:spAutoFit/>
          </a:bodyPr>
          <a:lstStyle/>
          <a:p>
            <a:pPr algn="ctr">
              <a:spcBef>
                <a:spcPct val="50000"/>
              </a:spcBef>
            </a:pPr>
            <a:r>
              <a:rPr lang="en-US" sz="1400" b="1"/>
              <a:t>20 Haziran - 30 Nisan Dönemi Yatırım Teşvik Belgelerinin Bölgelere Göre Dağılımı</a:t>
            </a:r>
            <a:endParaRPr lang="tr-TR" sz="1400" b="1"/>
          </a:p>
        </p:txBody>
      </p:sp>
      <p:sp>
        <p:nvSpPr>
          <p:cNvPr id="74756" name="Rectangle 38992"/>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4757" name="Rectangle 297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sp>
        <p:nvSpPr>
          <p:cNvPr id="74759" name="Text Box 35"/>
          <p:cNvSpPr txBox="1">
            <a:spLocks noChangeArrowheads="1"/>
          </p:cNvSpPr>
          <p:nvPr/>
        </p:nvSpPr>
        <p:spPr bwMode="auto">
          <a:xfrm>
            <a:off x="395288" y="2492375"/>
            <a:ext cx="8423275" cy="304800"/>
          </a:xfrm>
          <a:prstGeom prst="rect">
            <a:avLst/>
          </a:prstGeom>
          <a:noFill/>
          <a:ln w="9525">
            <a:noFill/>
            <a:miter lim="800000"/>
            <a:headEnd/>
            <a:tailEnd/>
          </a:ln>
        </p:spPr>
        <p:txBody>
          <a:bodyPr>
            <a:spAutoFit/>
          </a:bodyPr>
          <a:lstStyle/>
          <a:p>
            <a:pPr algn="ctr">
              <a:spcBef>
                <a:spcPct val="50000"/>
              </a:spcBef>
            </a:pPr>
            <a:r>
              <a:rPr lang="tr-TR" sz="1400" b="1"/>
              <a:t>20 Haziran - 30 Nisan Dönemi Yatırım Teşvik Belgelerinin Yüzde Dağılımı</a:t>
            </a:r>
          </a:p>
        </p:txBody>
      </p:sp>
      <p:sp>
        <p:nvSpPr>
          <p:cNvPr id="74760" name="Text Box 35"/>
          <p:cNvSpPr txBox="1">
            <a:spLocks noChangeArrowheads="1"/>
          </p:cNvSpPr>
          <p:nvPr/>
        </p:nvSpPr>
        <p:spPr bwMode="auto">
          <a:xfrm>
            <a:off x="500063" y="4357688"/>
            <a:ext cx="8423275" cy="730250"/>
          </a:xfrm>
          <a:prstGeom prst="rect">
            <a:avLst/>
          </a:prstGeom>
          <a:noFill/>
          <a:ln w="9525">
            <a:noFill/>
            <a:miter lim="800000"/>
            <a:headEnd/>
            <a:tailEnd/>
          </a:ln>
        </p:spPr>
        <p:txBody>
          <a:bodyPr>
            <a:spAutoFit/>
          </a:bodyPr>
          <a:lstStyle/>
          <a:p>
            <a:pPr algn="ctr">
              <a:spcBef>
                <a:spcPct val="50000"/>
              </a:spcBef>
            </a:pPr>
            <a:r>
              <a:rPr lang="tr-TR" sz="1400" b="1"/>
              <a:t>20 Haziran 2012 - 30 Nisan 2013 Tarihleri Arasında Düzenlenen Yatırım Teşvik Belgelerinin 20 Haziran 2011 - 30 Nisan 2012 Tarihleri Arasında Düzenlenen Yatırım Teşvik Belgelerine Göre Yüzde Artış (+)/Azalış (-) Değerleri</a:t>
            </a:r>
          </a:p>
        </p:txBody>
      </p:sp>
      <p:graphicFrame>
        <p:nvGraphicFramePr>
          <p:cNvPr id="189022" name="Group 606"/>
          <p:cNvGraphicFramePr>
            <a:graphicFrameLocks noGrp="1"/>
          </p:cNvGraphicFramePr>
          <p:nvPr/>
        </p:nvGraphicFramePr>
        <p:xfrm>
          <a:off x="1116013" y="1125538"/>
          <a:ext cx="6592887" cy="1266825"/>
        </p:xfrm>
        <a:graphic>
          <a:graphicData uri="http://schemas.openxmlformats.org/drawingml/2006/table">
            <a:tbl>
              <a:tblPr/>
              <a:tblGrid>
                <a:gridCol w="1905000"/>
                <a:gridCol w="673100"/>
                <a:gridCol w="673100"/>
                <a:gridCol w="673100"/>
                <a:gridCol w="673100"/>
                <a:gridCol w="673100"/>
                <a:gridCol w="673100"/>
                <a:gridCol w="649287"/>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Arial"/>
                          <a:cs typeface="Times New Roman" pitchFamily="18" charset="0"/>
                        </a:rPr>
                        <a:t> </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Sabit Yatırım (Milyon TL)</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2800" b="0" i="0" u="none" strike="noStrike" cap="none" normalizeH="0" baseline="0" smtClean="0">
                        <a:ln>
                          <a:noFill/>
                        </a:ln>
                        <a:solidFill>
                          <a:schemeClr val="accent2"/>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Yılı</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1.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2.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3.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4.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5.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6.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Toplam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2011 - 30 Nisan 2012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16,827</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9,245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5,031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5,311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3,077</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1,970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41,461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180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2012 - 30 Nisan 2013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30,966</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10,657</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9,207</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5,823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4,270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7,354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68,278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graphicFrame>
        <p:nvGraphicFramePr>
          <p:cNvPr id="189021" name="Group 605"/>
          <p:cNvGraphicFramePr>
            <a:graphicFrameLocks noGrp="1"/>
          </p:cNvGraphicFramePr>
          <p:nvPr/>
        </p:nvGraphicFramePr>
        <p:xfrm>
          <a:off x="1116013" y="2997200"/>
          <a:ext cx="6592887" cy="1266825"/>
        </p:xfrm>
        <a:graphic>
          <a:graphicData uri="http://schemas.openxmlformats.org/drawingml/2006/table">
            <a:tbl>
              <a:tblPr/>
              <a:tblGrid>
                <a:gridCol w="1905000"/>
                <a:gridCol w="673100"/>
                <a:gridCol w="673100"/>
                <a:gridCol w="673100"/>
                <a:gridCol w="673100"/>
                <a:gridCol w="673100"/>
                <a:gridCol w="673100"/>
                <a:gridCol w="649287"/>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Arial"/>
                          <a:cs typeface="Times New Roman" pitchFamily="18" charset="0"/>
                        </a:rPr>
                        <a:t> </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Sabit Yatırım (Milyon TL)</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2800" b="0" i="0" u="none" strike="noStrike" cap="none" normalizeH="0" baseline="0" smtClean="0">
                        <a:ln>
                          <a:noFill/>
                        </a:ln>
                        <a:solidFill>
                          <a:schemeClr val="accent2"/>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Yılı</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1.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2.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3.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4.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5.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6.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Toplam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2011 - 30 Nisan 2012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7%</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2012 - 30 Nisan 2013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16%</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6%</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graphicFrame>
        <p:nvGraphicFramePr>
          <p:cNvPr id="189020" name="Group 604"/>
          <p:cNvGraphicFramePr>
            <a:graphicFrameLocks noGrp="1"/>
          </p:cNvGraphicFramePr>
          <p:nvPr/>
        </p:nvGraphicFramePr>
        <p:xfrm>
          <a:off x="1071563" y="5214938"/>
          <a:ext cx="6553200" cy="762000"/>
        </p:xfrm>
        <a:graphic>
          <a:graphicData uri="http://schemas.openxmlformats.org/drawingml/2006/table">
            <a:tbl>
              <a:tblPr/>
              <a:tblGrid>
                <a:gridCol w="1905000"/>
                <a:gridCol w="647700"/>
                <a:gridCol w="647700"/>
                <a:gridCol w="647700"/>
                <a:gridCol w="635000"/>
                <a:gridCol w="647700"/>
                <a:gridCol w="647700"/>
                <a:gridCol w="774700"/>
              </a:tblGrid>
              <a:tr h="2603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2800" b="0" i="0" u="none" strike="noStrike" cap="none" normalizeH="0" baseline="0" dirty="0" smtClean="0">
                        <a:ln>
                          <a:noFill/>
                        </a:ln>
                        <a:solidFill>
                          <a:schemeClr val="accent2"/>
                        </a:solidFill>
                        <a:effectLst/>
                        <a:latin typeface="Calibri"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1.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2.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3.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993300"/>
                          </a:solidFill>
                          <a:effectLst/>
                          <a:latin typeface="Times New Roman" pitchFamily="18" charset="0"/>
                          <a:cs typeface="Times New Roman" pitchFamily="18" charset="0"/>
                        </a:rPr>
                        <a:t>4. B</a:t>
                      </a:r>
                      <a:r>
                        <a:rPr kumimoji="0" lang="tr-TR" sz="1100" b="1" i="0" u="none" strike="noStrike" cap="none" normalizeH="0" baseline="0" dirty="0" smtClean="0">
                          <a:ln>
                            <a:noFill/>
                          </a:ln>
                          <a:solidFill>
                            <a:srgbClr val="993300"/>
                          </a:solidFill>
                          <a:effectLst/>
                          <a:latin typeface="Arial"/>
                          <a:cs typeface="Times New Roman" pitchFamily="18" charset="0"/>
                        </a:rPr>
                        <a:t>ö</a:t>
                      </a:r>
                      <a:r>
                        <a:rPr kumimoji="0" lang="tr-TR" sz="1100" b="1" i="0" u="none" strike="noStrike" cap="none" normalizeH="0" baseline="0" dirty="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5.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6.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Toplam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80"/>
                          </a:solidFill>
                          <a:effectLst/>
                          <a:latin typeface="Times New Roman" pitchFamily="18" charset="0"/>
                          <a:cs typeface="Times New Roman" pitchFamily="18" charset="0"/>
                        </a:rPr>
                        <a:t>Sabit Yatırım (%)</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84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83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273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80"/>
                          </a:solidFill>
                          <a:effectLst/>
                          <a:latin typeface="Times New Roman" pitchFamily="18" charset="0"/>
                          <a:cs typeface="Times New Roman" pitchFamily="18" charset="0"/>
                        </a:rPr>
                        <a:t>65</a:t>
                      </a:r>
                      <a:endParaRPr kumimoji="0" lang="tr-TR" sz="24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a:xfrm>
            <a:off x="4932363" y="188913"/>
            <a:ext cx="4176712" cy="576262"/>
          </a:xfrm>
        </p:spPr>
        <p:txBody>
          <a:bodyPr/>
          <a:lstStyle/>
          <a:p>
            <a:pPr algn="r">
              <a:lnSpc>
                <a:spcPts val="2100"/>
              </a:lnSpc>
            </a:pPr>
            <a:r>
              <a:rPr lang="en-US" sz="2200" b="1" smtClean="0">
                <a:solidFill>
                  <a:schemeClr val="bg1"/>
                </a:solidFill>
              </a:rPr>
              <a:t>20</a:t>
            </a:r>
            <a:r>
              <a:rPr lang="tr-TR" sz="2200" b="1" smtClean="0">
                <a:solidFill>
                  <a:schemeClr val="bg1"/>
                </a:solidFill>
              </a:rPr>
              <a:t>.0</a:t>
            </a:r>
            <a:r>
              <a:rPr lang="en-US" sz="2200" b="1" smtClean="0">
                <a:solidFill>
                  <a:schemeClr val="bg1"/>
                </a:solidFill>
              </a:rPr>
              <a:t>6</a:t>
            </a:r>
            <a:r>
              <a:rPr lang="tr-TR" sz="2200" b="1" smtClean="0">
                <a:solidFill>
                  <a:schemeClr val="bg1"/>
                </a:solidFill>
              </a:rPr>
              <a:t>.201</a:t>
            </a:r>
            <a:r>
              <a:rPr lang="en-US" sz="2200" b="1" smtClean="0">
                <a:solidFill>
                  <a:schemeClr val="bg1"/>
                </a:solidFill>
              </a:rPr>
              <a:t>2</a:t>
            </a:r>
            <a:r>
              <a:rPr lang="tr-TR" sz="2200" b="1" smtClean="0">
                <a:solidFill>
                  <a:schemeClr val="bg1"/>
                </a:solidFill>
              </a:rPr>
              <a:t> – </a:t>
            </a:r>
            <a:r>
              <a:rPr lang="en-US" sz="2200" b="1" smtClean="0">
                <a:solidFill>
                  <a:schemeClr val="bg1"/>
                </a:solidFill>
              </a:rPr>
              <a:t>30</a:t>
            </a:r>
            <a:r>
              <a:rPr lang="tr-TR" sz="2200" b="1" smtClean="0">
                <a:solidFill>
                  <a:schemeClr val="bg1"/>
                </a:solidFill>
              </a:rPr>
              <a:t>.0</a:t>
            </a:r>
            <a:r>
              <a:rPr lang="en-US" sz="2200" b="1" smtClean="0">
                <a:solidFill>
                  <a:schemeClr val="bg1"/>
                </a:solidFill>
              </a:rPr>
              <a:t>4</a:t>
            </a:r>
            <a:r>
              <a:rPr lang="tr-TR" sz="2200" b="1" smtClean="0">
                <a:solidFill>
                  <a:schemeClr val="bg1"/>
                </a:solidFill>
              </a:rPr>
              <a:t>.2013 </a:t>
            </a:r>
            <a:br>
              <a:rPr lang="tr-TR" sz="2200" b="1" smtClean="0">
                <a:solidFill>
                  <a:schemeClr val="bg1"/>
                </a:solidFill>
              </a:rPr>
            </a:br>
            <a:r>
              <a:rPr lang="tr-TR" sz="2200" b="1" smtClean="0">
                <a:solidFill>
                  <a:schemeClr val="bg1"/>
                </a:solidFill>
              </a:rPr>
              <a:t>Dönemine İlişkin İstatistikler</a:t>
            </a:r>
          </a:p>
        </p:txBody>
      </p:sp>
      <p:sp>
        <p:nvSpPr>
          <p:cNvPr id="75779" name="Text Box 35"/>
          <p:cNvSpPr txBox="1">
            <a:spLocks noChangeArrowheads="1"/>
          </p:cNvSpPr>
          <p:nvPr/>
        </p:nvSpPr>
        <p:spPr bwMode="auto">
          <a:xfrm>
            <a:off x="468313" y="765175"/>
            <a:ext cx="8423275" cy="304800"/>
          </a:xfrm>
          <a:prstGeom prst="rect">
            <a:avLst/>
          </a:prstGeom>
          <a:noFill/>
          <a:ln w="9525">
            <a:noFill/>
            <a:miter lim="800000"/>
            <a:headEnd/>
            <a:tailEnd/>
          </a:ln>
        </p:spPr>
        <p:txBody>
          <a:bodyPr>
            <a:spAutoFit/>
          </a:bodyPr>
          <a:lstStyle/>
          <a:p>
            <a:pPr algn="ctr">
              <a:spcBef>
                <a:spcPct val="50000"/>
              </a:spcBef>
            </a:pPr>
            <a:r>
              <a:rPr lang="en-US" sz="1400" b="1"/>
              <a:t>20 Haziran - 30 Nisan Dönemi Yatırım Teşvik Belgelerinin Bölgelere Göre Dağılımı</a:t>
            </a:r>
            <a:endParaRPr lang="tr-TR" sz="1400" b="1"/>
          </a:p>
        </p:txBody>
      </p:sp>
      <p:sp>
        <p:nvSpPr>
          <p:cNvPr id="75780" name="Rectangle 38992"/>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5781" name="Rectangle 297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sp>
        <p:nvSpPr>
          <p:cNvPr id="75783" name="Text Box 35"/>
          <p:cNvSpPr txBox="1">
            <a:spLocks noChangeArrowheads="1"/>
          </p:cNvSpPr>
          <p:nvPr/>
        </p:nvSpPr>
        <p:spPr bwMode="auto">
          <a:xfrm>
            <a:off x="395288" y="2492375"/>
            <a:ext cx="8423275" cy="304800"/>
          </a:xfrm>
          <a:prstGeom prst="rect">
            <a:avLst/>
          </a:prstGeom>
          <a:noFill/>
          <a:ln w="9525">
            <a:noFill/>
            <a:miter lim="800000"/>
            <a:headEnd/>
            <a:tailEnd/>
          </a:ln>
        </p:spPr>
        <p:txBody>
          <a:bodyPr>
            <a:spAutoFit/>
          </a:bodyPr>
          <a:lstStyle/>
          <a:p>
            <a:pPr algn="ctr">
              <a:spcBef>
                <a:spcPct val="50000"/>
              </a:spcBef>
            </a:pPr>
            <a:r>
              <a:rPr lang="tr-TR" sz="1400" b="1"/>
              <a:t>20 Haziran - 30 Nisan Dönemi Yatırım Teşvik Belgelerinin Yüzde Dağılımı</a:t>
            </a:r>
          </a:p>
        </p:txBody>
      </p:sp>
      <p:sp>
        <p:nvSpPr>
          <p:cNvPr id="75784" name="Text Box 35"/>
          <p:cNvSpPr txBox="1">
            <a:spLocks noChangeArrowheads="1"/>
          </p:cNvSpPr>
          <p:nvPr/>
        </p:nvSpPr>
        <p:spPr bwMode="auto">
          <a:xfrm>
            <a:off x="428625" y="4357688"/>
            <a:ext cx="8423275" cy="730250"/>
          </a:xfrm>
          <a:prstGeom prst="rect">
            <a:avLst/>
          </a:prstGeom>
          <a:noFill/>
          <a:ln w="9525">
            <a:noFill/>
            <a:miter lim="800000"/>
            <a:headEnd/>
            <a:tailEnd/>
          </a:ln>
        </p:spPr>
        <p:txBody>
          <a:bodyPr>
            <a:spAutoFit/>
          </a:bodyPr>
          <a:lstStyle/>
          <a:p>
            <a:pPr algn="ctr">
              <a:spcBef>
                <a:spcPct val="50000"/>
              </a:spcBef>
            </a:pPr>
            <a:r>
              <a:rPr lang="tr-TR" sz="1400" b="1"/>
              <a:t>20 Haziran 2012 - 30 Nisan 2013 Tarihleri Arasında Düzenlenen Yatırım Teşvik Belgelerinin 20 Haziran 2011 - 30 Nisan 2012 Tarihleri Arasında Düzenlenen Yatırım Teşvik Belgelerine Göre Yüzde Artış (+)/Azalış (-) Değerleri</a:t>
            </a:r>
          </a:p>
        </p:txBody>
      </p:sp>
      <p:graphicFrame>
        <p:nvGraphicFramePr>
          <p:cNvPr id="190042" name="Group 602"/>
          <p:cNvGraphicFramePr>
            <a:graphicFrameLocks noGrp="1"/>
          </p:cNvGraphicFramePr>
          <p:nvPr/>
        </p:nvGraphicFramePr>
        <p:xfrm>
          <a:off x="1116013" y="1196975"/>
          <a:ext cx="6694487" cy="1266825"/>
        </p:xfrm>
        <a:graphic>
          <a:graphicData uri="http://schemas.openxmlformats.org/drawingml/2006/table">
            <a:tbl>
              <a:tblPr/>
              <a:tblGrid>
                <a:gridCol w="2006600"/>
                <a:gridCol w="673100"/>
                <a:gridCol w="673100"/>
                <a:gridCol w="673100"/>
                <a:gridCol w="673100"/>
                <a:gridCol w="673100"/>
                <a:gridCol w="673100"/>
                <a:gridCol w="649287"/>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Arial"/>
                          <a:cs typeface="Times New Roman" pitchFamily="18" charset="0"/>
                        </a:rPr>
                        <a:t> </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 İstihdam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2800" b="0" i="0" u="none" strike="noStrike" cap="none" normalizeH="0" baseline="0" smtClean="0">
                        <a:ln>
                          <a:noFill/>
                        </a:ln>
                        <a:solidFill>
                          <a:schemeClr val="accent2"/>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Yılı</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1.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2.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3.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4.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5.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6.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Toplam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2011 - 30 Nisan 2012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38,129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19,536</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10,485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10,802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9,039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7,219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95,210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2012 - 30 Nisan 2013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63,720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22,263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20,954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15,648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12,078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24,739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159,402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graphicFrame>
        <p:nvGraphicFramePr>
          <p:cNvPr id="190043" name="Group 603"/>
          <p:cNvGraphicFramePr>
            <a:graphicFrameLocks noGrp="1"/>
          </p:cNvGraphicFramePr>
          <p:nvPr/>
        </p:nvGraphicFramePr>
        <p:xfrm>
          <a:off x="1042988" y="2924175"/>
          <a:ext cx="6694487" cy="1266825"/>
        </p:xfrm>
        <a:graphic>
          <a:graphicData uri="http://schemas.openxmlformats.org/drawingml/2006/table">
            <a:tbl>
              <a:tblPr/>
              <a:tblGrid>
                <a:gridCol w="2006600"/>
                <a:gridCol w="673100"/>
                <a:gridCol w="673100"/>
                <a:gridCol w="673100"/>
                <a:gridCol w="673100"/>
                <a:gridCol w="673100"/>
                <a:gridCol w="673100"/>
                <a:gridCol w="649287"/>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Arial"/>
                          <a:cs typeface="Times New Roman" pitchFamily="18" charset="0"/>
                        </a:rPr>
                        <a:t> </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 İstihdam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2800" b="0" i="0" u="none" strike="noStrike" cap="none" normalizeH="0" baseline="0" smtClean="0">
                        <a:ln>
                          <a:noFill/>
                        </a:ln>
                        <a:solidFill>
                          <a:schemeClr val="accent2"/>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Yılı</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1.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2.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3.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4.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5.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6.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Toplam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2011 - 30 Nisan 2012</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11%</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9%</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20 Haziran 2012 - 30 Nisan 2013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8%</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16%</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graphicFrame>
        <p:nvGraphicFramePr>
          <p:cNvPr id="190044" name="Group 604"/>
          <p:cNvGraphicFramePr>
            <a:graphicFrameLocks noGrp="1"/>
          </p:cNvGraphicFramePr>
          <p:nvPr/>
        </p:nvGraphicFramePr>
        <p:xfrm>
          <a:off x="1143000" y="5143500"/>
          <a:ext cx="6553200" cy="762000"/>
        </p:xfrm>
        <a:graphic>
          <a:graphicData uri="http://schemas.openxmlformats.org/drawingml/2006/table">
            <a:tbl>
              <a:tblPr/>
              <a:tblGrid>
                <a:gridCol w="2051050"/>
                <a:gridCol w="622300"/>
                <a:gridCol w="622300"/>
                <a:gridCol w="623888"/>
                <a:gridCol w="739775"/>
                <a:gridCol w="622300"/>
                <a:gridCol w="622300"/>
                <a:gridCol w="649287"/>
              </a:tblGrid>
              <a:tr h="2603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2800" b="0" i="0" u="none" strike="noStrike" cap="none" normalizeH="0" baseline="0" dirty="0" smtClean="0">
                        <a:ln>
                          <a:noFill/>
                        </a:ln>
                        <a:solidFill>
                          <a:schemeClr val="accent2"/>
                        </a:solidFill>
                        <a:effectLst/>
                        <a:latin typeface="Calibri"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1.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2.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3.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4. </a:t>
                      </a:r>
                      <a:r>
                        <a:rPr kumimoji="0" lang="en-US" sz="1100" b="1" i="0" u="none" strike="noStrike" cap="none" normalizeH="0" baseline="0" smtClean="0">
                          <a:ln>
                            <a:noFill/>
                          </a:ln>
                          <a:solidFill>
                            <a:srgbClr val="993300"/>
                          </a:solidFill>
                          <a:effectLst/>
                          <a:latin typeface="Times New Roman" pitchFamily="18" charset="0"/>
                          <a:cs typeface="Times New Roman" pitchFamily="18" charset="0"/>
                        </a:rPr>
                        <a:t> </a:t>
                      </a:r>
                    </a:p>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993300"/>
                          </a:solidFill>
                          <a:effectLst/>
                          <a:latin typeface="Times New Roman" pitchFamily="18" charset="0"/>
                          <a:cs typeface="Times New Roman" pitchFamily="18" charset="0"/>
                        </a:rPr>
                        <a:t>5. B</a:t>
                      </a:r>
                      <a:r>
                        <a:rPr kumimoji="0" lang="tr-TR" sz="1100" b="1" i="0" u="none" strike="noStrike" cap="none" normalizeH="0" baseline="0" dirty="0" smtClean="0">
                          <a:ln>
                            <a:noFill/>
                          </a:ln>
                          <a:solidFill>
                            <a:srgbClr val="993300"/>
                          </a:solidFill>
                          <a:effectLst/>
                          <a:latin typeface="Arial"/>
                          <a:cs typeface="Times New Roman" pitchFamily="18" charset="0"/>
                        </a:rPr>
                        <a:t>ö</a:t>
                      </a:r>
                      <a:r>
                        <a:rPr kumimoji="0" lang="tr-TR" sz="1100" b="1" i="0" u="none" strike="noStrike" cap="none" normalizeH="0" baseline="0" dirty="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6. B</a:t>
                      </a:r>
                      <a:r>
                        <a:rPr kumimoji="0" lang="tr-TR" sz="1100" b="1" i="0" u="none" strike="noStrike" cap="none" normalizeH="0" baseline="0" smtClean="0">
                          <a:ln>
                            <a:noFill/>
                          </a:ln>
                          <a:solidFill>
                            <a:srgbClr val="993300"/>
                          </a:solidFill>
                          <a:effectLst/>
                          <a:latin typeface="Arial"/>
                          <a:cs typeface="Times New Roman" pitchFamily="18" charset="0"/>
                        </a:rPr>
                        <a:t>ö</a:t>
                      </a: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lge</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993300"/>
                          </a:solidFill>
                          <a:effectLst/>
                          <a:latin typeface="Times New Roman" pitchFamily="18" charset="0"/>
                          <a:cs typeface="Times New Roman" pitchFamily="18" charset="0"/>
                        </a:rPr>
                        <a:t>Toplam</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000080"/>
                          </a:solidFill>
                          <a:effectLst/>
                          <a:latin typeface="Times New Roman" pitchFamily="18" charset="0"/>
                          <a:cs typeface="Times New Roman" pitchFamily="18" charset="0"/>
                        </a:rPr>
                        <a:t>İstihdam (%)</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67</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100</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45</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34</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rgbClr val="000080"/>
                          </a:solidFill>
                          <a:effectLst/>
                          <a:latin typeface="Times New Roman" pitchFamily="18" charset="0"/>
                          <a:cs typeface="Times New Roman" pitchFamily="18" charset="0"/>
                        </a:rPr>
                        <a:t>243</a:t>
                      </a:r>
                      <a:endParaRPr kumimoji="0" lang="tr-TR"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80"/>
                          </a:solidFill>
                          <a:effectLst/>
                          <a:latin typeface="Times New Roman" pitchFamily="18" charset="0"/>
                          <a:cs typeface="Times New Roman" pitchFamily="18" charset="0"/>
                        </a:rPr>
                        <a:t>67</a:t>
                      </a:r>
                      <a:endParaRPr kumimoji="0" lang="tr-TR" sz="24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4932363" y="188913"/>
            <a:ext cx="4176712" cy="576262"/>
          </a:xfrm>
        </p:spPr>
        <p:txBody>
          <a:bodyPr/>
          <a:lstStyle/>
          <a:p>
            <a:pPr algn="r">
              <a:lnSpc>
                <a:spcPts val="2100"/>
              </a:lnSpc>
            </a:pPr>
            <a:r>
              <a:rPr lang="en-US" sz="2200" b="1" smtClean="0">
                <a:solidFill>
                  <a:schemeClr val="bg1"/>
                </a:solidFill>
              </a:rPr>
              <a:t>20</a:t>
            </a:r>
            <a:r>
              <a:rPr lang="tr-TR" sz="2200" b="1" smtClean="0">
                <a:solidFill>
                  <a:schemeClr val="bg1"/>
                </a:solidFill>
              </a:rPr>
              <a:t>.0</a:t>
            </a:r>
            <a:r>
              <a:rPr lang="en-US" sz="2200" b="1" smtClean="0">
                <a:solidFill>
                  <a:schemeClr val="bg1"/>
                </a:solidFill>
              </a:rPr>
              <a:t>6</a:t>
            </a:r>
            <a:r>
              <a:rPr lang="tr-TR" sz="2200" b="1" smtClean="0">
                <a:solidFill>
                  <a:schemeClr val="bg1"/>
                </a:solidFill>
              </a:rPr>
              <a:t>.201</a:t>
            </a:r>
            <a:r>
              <a:rPr lang="en-US" sz="2200" b="1" smtClean="0">
                <a:solidFill>
                  <a:schemeClr val="bg1"/>
                </a:solidFill>
              </a:rPr>
              <a:t>2</a:t>
            </a:r>
            <a:r>
              <a:rPr lang="tr-TR" sz="2200" b="1" smtClean="0">
                <a:solidFill>
                  <a:schemeClr val="bg1"/>
                </a:solidFill>
              </a:rPr>
              <a:t> – </a:t>
            </a:r>
            <a:r>
              <a:rPr lang="en-US" sz="2200" b="1" smtClean="0">
                <a:solidFill>
                  <a:schemeClr val="bg1"/>
                </a:solidFill>
              </a:rPr>
              <a:t>30</a:t>
            </a:r>
            <a:r>
              <a:rPr lang="tr-TR" sz="2200" b="1" smtClean="0">
                <a:solidFill>
                  <a:schemeClr val="bg1"/>
                </a:solidFill>
              </a:rPr>
              <a:t>.0</a:t>
            </a:r>
            <a:r>
              <a:rPr lang="en-US" sz="2200" b="1" smtClean="0">
                <a:solidFill>
                  <a:schemeClr val="bg1"/>
                </a:solidFill>
              </a:rPr>
              <a:t>4</a:t>
            </a:r>
            <a:r>
              <a:rPr lang="tr-TR" sz="2200" b="1" smtClean="0">
                <a:solidFill>
                  <a:schemeClr val="bg1"/>
                </a:solidFill>
              </a:rPr>
              <a:t>.2013 </a:t>
            </a:r>
            <a:br>
              <a:rPr lang="tr-TR" sz="2200" b="1" smtClean="0">
                <a:solidFill>
                  <a:schemeClr val="bg1"/>
                </a:solidFill>
              </a:rPr>
            </a:br>
            <a:r>
              <a:rPr lang="tr-TR" sz="2200" b="1" smtClean="0">
                <a:solidFill>
                  <a:schemeClr val="bg1"/>
                </a:solidFill>
              </a:rPr>
              <a:t>Dönemine İlişkin İstatistikler</a:t>
            </a:r>
          </a:p>
        </p:txBody>
      </p:sp>
      <p:sp>
        <p:nvSpPr>
          <p:cNvPr id="76803" name="Text Box 35"/>
          <p:cNvSpPr txBox="1">
            <a:spLocks noChangeArrowheads="1"/>
          </p:cNvSpPr>
          <p:nvPr/>
        </p:nvSpPr>
        <p:spPr bwMode="auto">
          <a:xfrm>
            <a:off x="468313" y="620713"/>
            <a:ext cx="8423275" cy="523875"/>
          </a:xfrm>
          <a:prstGeom prst="rect">
            <a:avLst/>
          </a:prstGeom>
          <a:noFill/>
          <a:ln w="9525">
            <a:noFill/>
            <a:miter lim="800000"/>
            <a:headEnd/>
            <a:tailEnd/>
          </a:ln>
        </p:spPr>
        <p:txBody>
          <a:bodyPr>
            <a:spAutoFit/>
          </a:bodyPr>
          <a:lstStyle/>
          <a:p>
            <a:pPr algn="ctr">
              <a:spcBef>
                <a:spcPct val="50000"/>
              </a:spcBef>
            </a:pPr>
            <a:r>
              <a:rPr lang="en-US" sz="1400" b="1"/>
              <a:t>20.06.2012- 30.04.2013 Tarihleri Arasında </a:t>
            </a:r>
            <a:r>
              <a:rPr lang="tr-TR" sz="1400" b="1"/>
              <a:t>5</a:t>
            </a:r>
            <a:r>
              <a:rPr lang="en-US" sz="1400" b="1"/>
              <a:t>. Bölge için Düzenlenen Belgeler ve Geçen Yılın Aynı Dönemine Göre Kıyaslaması</a:t>
            </a:r>
            <a:endParaRPr lang="tr-TR" sz="1400" b="1"/>
          </a:p>
        </p:txBody>
      </p:sp>
      <p:sp>
        <p:nvSpPr>
          <p:cNvPr id="76804" name="Rectangle 38992"/>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6805" name="Rectangle 297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graphicFrame>
        <p:nvGraphicFramePr>
          <p:cNvPr id="174199" name="Group 1143"/>
          <p:cNvGraphicFramePr>
            <a:graphicFrameLocks noGrp="1"/>
          </p:cNvGraphicFramePr>
          <p:nvPr/>
        </p:nvGraphicFramePr>
        <p:xfrm>
          <a:off x="250825" y="1125538"/>
          <a:ext cx="8713788" cy="5089525"/>
        </p:xfrm>
        <a:graphic>
          <a:graphicData uri="http://schemas.openxmlformats.org/drawingml/2006/table">
            <a:tbl>
              <a:tblPr/>
              <a:tblGrid>
                <a:gridCol w="619125"/>
                <a:gridCol w="1814513"/>
                <a:gridCol w="1081087"/>
                <a:gridCol w="1195388"/>
                <a:gridCol w="863600"/>
                <a:gridCol w="1079500"/>
                <a:gridCol w="1196975"/>
                <a:gridCol w="863600"/>
              </a:tblGrid>
              <a:tr h="2667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800000"/>
                          </a:solidFill>
                          <a:effectLst/>
                          <a:latin typeface="Times New Roman" pitchFamily="18" charset="0"/>
                          <a:cs typeface="Times New Roman" pitchFamily="18" charset="0"/>
                        </a:rPr>
                        <a:t>Sıra No</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Yatırımın Yeri</a:t>
                      </a:r>
                      <a:endParaRPr kumimoji="0" lang="tr-TR" sz="11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20.06.2012 - 30.04.2013 Tarihleri Arasında D</a:t>
                      </a:r>
                      <a:r>
                        <a:rPr kumimoji="0" lang="tr-TR" sz="1100" b="1" i="0" u="none" strike="noStrike" cap="none" normalizeH="0" baseline="0" smtClean="0">
                          <a:ln>
                            <a:noFill/>
                          </a:ln>
                          <a:solidFill>
                            <a:srgbClr val="800000"/>
                          </a:solidFill>
                          <a:effectLst/>
                          <a:latin typeface="Arial"/>
                          <a:cs typeface="Times New Roman" pitchFamily="18" charset="0"/>
                        </a:rPr>
                        <a:t>ü</a:t>
                      </a: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zenlenen Belgeler</a:t>
                      </a:r>
                      <a:endParaRPr kumimoji="0" lang="tr-TR" sz="11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20.06.2011 - 30.04.2012 Tarihleri Arasında D</a:t>
                      </a:r>
                      <a:r>
                        <a:rPr kumimoji="0" lang="tr-TR" sz="1100" b="1" i="0" u="none" strike="noStrike" cap="none" normalizeH="0" baseline="0" smtClean="0">
                          <a:ln>
                            <a:noFill/>
                          </a:ln>
                          <a:solidFill>
                            <a:srgbClr val="800000"/>
                          </a:solidFill>
                          <a:effectLst/>
                          <a:latin typeface="Arial"/>
                          <a:cs typeface="Times New Roman" pitchFamily="18" charset="0"/>
                        </a:rPr>
                        <a:t>ü</a:t>
                      </a: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zenlenen Belgeler</a:t>
                      </a:r>
                      <a:endParaRPr kumimoji="0" lang="tr-TR" sz="11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r>
              <a:tr h="238125">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Belge Adedi</a:t>
                      </a:r>
                      <a:endParaRPr kumimoji="0" lang="tr-TR" sz="11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Sabit Yatırım</a:t>
                      </a:r>
                      <a:endParaRPr kumimoji="0" lang="tr-TR" sz="11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İstihdam</a:t>
                      </a:r>
                      <a:endParaRPr kumimoji="0" lang="tr-TR" sz="11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Belge Adedi</a:t>
                      </a:r>
                      <a:endParaRPr kumimoji="0" lang="tr-TR" sz="11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Sabit Yatırım</a:t>
                      </a:r>
                      <a:endParaRPr kumimoji="0" lang="tr-TR" sz="11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800000"/>
                          </a:solidFill>
                          <a:effectLst/>
                          <a:latin typeface="Times New Roman" pitchFamily="18" charset="0"/>
                          <a:cs typeface="Times New Roman" pitchFamily="18" charset="0"/>
                        </a:rPr>
                        <a:t>İstihdam</a:t>
                      </a:r>
                      <a:endParaRPr kumimoji="0" lang="tr-TR" sz="11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75B2B3"/>
                    </a:solidFill>
                  </a:tcPr>
                </a:tc>
              </a:tr>
              <a:tr h="236538">
                <a:tc gridSpan="2">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Toplam</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hMerge="1">
                  <a:txBody>
                    <a:bodyPr/>
                    <a:lstStyle/>
                    <a:p>
                      <a:endParaRPr lang="en-US"/>
                    </a:p>
                  </a:txBody>
                  <a:tcPr/>
                </a:tc>
                <a:tc>
                  <a:txBody>
                    <a:bodyPr/>
                    <a:lstStyle/>
                    <a:p>
                      <a:pPr algn="r" fontAlgn="b"/>
                      <a:r>
                        <a:rPr lang="tr-TR" sz="1100" b="1" i="0" u="none" strike="noStrike" dirty="0">
                          <a:solidFill>
                            <a:schemeClr val="tx1"/>
                          </a:solidFill>
                          <a:latin typeface="Times New Roman"/>
                        </a:rPr>
                        <a:t>381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a:solidFill>
                            <a:schemeClr val="tx1"/>
                          </a:solidFill>
                          <a:latin typeface="Times New Roman"/>
                        </a:rPr>
                        <a:t>4.270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a:solidFill>
                            <a:schemeClr val="tx1"/>
                          </a:solidFill>
                          <a:latin typeface="Times New Roman"/>
                        </a:rPr>
                        <a:t>12.078</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a:solidFill>
                            <a:schemeClr val="tx1"/>
                          </a:solidFill>
                          <a:latin typeface="Times New Roman"/>
                        </a:rPr>
                        <a:t>305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a:solidFill>
                            <a:schemeClr val="tx1"/>
                          </a:solidFill>
                          <a:latin typeface="Times New Roman"/>
                        </a:rPr>
                        <a:t>3.077</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a:solidFill>
                            <a:schemeClr val="tx1"/>
                          </a:solidFill>
                          <a:latin typeface="Times New Roman"/>
                        </a:rPr>
                        <a:t>9.039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ADIYAMAN</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40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559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1.672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262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363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812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AKSARAY</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117</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659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617</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1.192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BAYBURT</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31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88</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50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812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ÇANKIRI</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14</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56</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400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143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1.088</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ERZURUM</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16</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655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285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19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180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290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GİRESUN</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24</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392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497</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20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162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453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812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GÜMÜŞHANE</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113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61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118</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a:solidFill>
                            <a:schemeClr val="tx1"/>
                          </a:solidFill>
                          <a:latin typeface="Times New Roman" pitchFamily="18" charset="0"/>
                          <a:cs typeface="Times New Roman" pitchFamily="18" charset="0"/>
                        </a:rPr>
                        <a:t>KAHRAMANMARAŞ</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87</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1.191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2.354</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54</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819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1.946</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a:solidFill>
                            <a:schemeClr val="tx1"/>
                          </a:solidFill>
                          <a:latin typeface="Times New Roman" pitchFamily="18" charset="0"/>
                          <a:cs typeface="Times New Roman" pitchFamily="18" charset="0"/>
                        </a:rPr>
                        <a:t>KİLİS</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32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221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22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40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812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a:solidFill>
                            <a:schemeClr val="tx1"/>
                          </a:solidFill>
                          <a:latin typeface="Times New Roman" pitchFamily="18" charset="0"/>
                          <a:cs typeface="Times New Roman" pitchFamily="18" charset="0"/>
                        </a:rPr>
                        <a:t>NİĞDE</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32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271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984</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152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440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a:solidFill>
                            <a:schemeClr val="tx1"/>
                          </a:solidFill>
                          <a:latin typeface="Times New Roman" pitchFamily="18" charset="0"/>
                          <a:cs typeface="Times New Roman" pitchFamily="18" charset="0"/>
                        </a:rPr>
                        <a:t>ORDU</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25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136</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1.144</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28</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263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1.079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OSMANİYE</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35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503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717</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80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195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812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SİNOP</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83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440</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18</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51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705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tr-TR" sz="11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1" i="0" u="none" strike="noStrike" dirty="0">
                          <a:solidFill>
                            <a:schemeClr val="tx1"/>
                          </a:solidFill>
                          <a:latin typeface="Times New Roman" pitchFamily="18" charset="0"/>
                          <a:cs typeface="Times New Roman" pitchFamily="18" charset="0"/>
                        </a:rPr>
                        <a:t>TOKAT</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dirty="0">
                          <a:solidFill>
                            <a:schemeClr val="tx1"/>
                          </a:solidFill>
                          <a:latin typeface="Times New Roman"/>
                        </a:rPr>
                        <a:t>22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dirty="0">
                          <a:solidFill>
                            <a:schemeClr val="tx1"/>
                          </a:solidFill>
                          <a:latin typeface="Times New Roman"/>
                        </a:rPr>
                        <a:t>73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dirty="0">
                          <a:solidFill>
                            <a:schemeClr val="tx1"/>
                          </a:solidFill>
                          <a:latin typeface="Times New Roman"/>
                        </a:rPr>
                        <a:t>1.372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dirty="0">
                          <a:solidFill>
                            <a:schemeClr val="tx1"/>
                          </a:solidFill>
                          <a:latin typeface="Times New Roman"/>
                        </a:rPr>
                        <a:t>31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dirty="0">
                          <a:solidFill>
                            <a:schemeClr val="tx1"/>
                          </a:solidFill>
                          <a:latin typeface="Times New Roman"/>
                        </a:rPr>
                        <a:t>161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1" i="0" u="none" strike="noStrike" dirty="0">
                          <a:solidFill>
                            <a:schemeClr val="tx1"/>
                          </a:solidFill>
                          <a:latin typeface="Times New Roman"/>
                        </a:rPr>
                        <a:t>499</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6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TUNCELİ</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3</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106</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4</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16</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75</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r h="23812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l" fontAlgn="b"/>
                      <a:r>
                        <a:rPr lang="tr-TR" sz="1100" b="0" i="0" u="none" strike="noStrike" dirty="0">
                          <a:solidFill>
                            <a:schemeClr val="tx1"/>
                          </a:solidFill>
                          <a:latin typeface="Times New Roman" pitchFamily="18" charset="0"/>
                          <a:cs typeface="Times New Roman" pitchFamily="18" charset="0"/>
                        </a:rPr>
                        <a:t>YOZGAT</a:t>
                      </a:r>
                    </a:p>
                  </a:txBody>
                  <a:tcPr marL="9525" marR="9525"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31</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136</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1.026</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22</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a:solidFill>
                            <a:schemeClr val="tx1"/>
                          </a:solidFill>
                          <a:latin typeface="Times New Roman"/>
                        </a:rPr>
                        <a:t>74</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100" b="0" i="0" u="none" strike="noStrike" dirty="0">
                          <a:solidFill>
                            <a:schemeClr val="tx1"/>
                          </a:solidFill>
                          <a:latin typeface="Times New Roman"/>
                        </a:rPr>
                        <a:t>506</a:t>
                      </a:r>
                    </a:p>
                  </a:txBody>
                  <a:tcPr marL="9525" marR="90000" marT="9525"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BBDBE3"/>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a:xfrm>
            <a:off x="4932363" y="188913"/>
            <a:ext cx="4176712" cy="576262"/>
          </a:xfrm>
        </p:spPr>
        <p:txBody>
          <a:bodyPr/>
          <a:lstStyle/>
          <a:p>
            <a:pPr algn="r">
              <a:lnSpc>
                <a:spcPts val="2100"/>
              </a:lnSpc>
            </a:pPr>
            <a:r>
              <a:rPr lang="en-US" sz="2200" b="1" smtClean="0">
                <a:solidFill>
                  <a:schemeClr val="bg1"/>
                </a:solidFill>
              </a:rPr>
              <a:t>20</a:t>
            </a:r>
            <a:r>
              <a:rPr lang="tr-TR" sz="2200" b="1" smtClean="0">
                <a:solidFill>
                  <a:schemeClr val="bg1"/>
                </a:solidFill>
              </a:rPr>
              <a:t>.0</a:t>
            </a:r>
            <a:r>
              <a:rPr lang="en-US" sz="2200" b="1" smtClean="0">
                <a:solidFill>
                  <a:schemeClr val="bg1"/>
                </a:solidFill>
              </a:rPr>
              <a:t>6</a:t>
            </a:r>
            <a:r>
              <a:rPr lang="tr-TR" sz="2200" b="1" smtClean="0">
                <a:solidFill>
                  <a:schemeClr val="bg1"/>
                </a:solidFill>
              </a:rPr>
              <a:t>.201</a:t>
            </a:r>
            <a:r>
              <a:rPr lang="en-US" sz="2200" b="1" smtClean="0">
                <a:solidFill>
                  <a:schemeClr val="bg1"/>
                </a:solidFill>
              </a:rPr>
              <a:t>2</a:t>
            </a:r>
            <a:r>
              <a:rPr lang="tr-TR" sz="2200" b="1" smtClean="0">
                <a:solidFill>
                  <a:schemeClr val="bg1"/>
                </a:solidFill>
              </a:rPr>
              <a:t> – </a:t>
            </a:r>
            <a:r>
              <a:rPr lang="en-US" sz="2200" b="1" smtClean="0">
                <a:solidFill>
                  <a:schemeClr val="bg1"/>
                </a:solidFill>
              </a:rPr>
              <a:t>30</a:t>
            </a:r>
            <a:r>
              <a:rPr lang="tr-TR" sz="2200" b="1" smtClean="0">
                <a:solidFill>
                  <a:schemeClr val="bg1"/>
                </a:solidFill>
              </a:rPr>
              <a:t>.0</a:t>
            </a:r>
            <a:r>
              <a:rPr lang="en-US" sz="2200" b="1" smtClean="0">
                <a:solidFill>
                  <a:schemeClr val="bg1"/>
                </a:solidFill>
              </a:rPr>
              <a:t>4</a:t>
            </a:r>
            <a:r>
              <a:rPr lang="tr-TR" sz="2200" b="1" smtClean="0">
                <a:solidFill>
                  <a:schemeClr val="bg1"/>
                </a:solidFill>
              </a:rPr>
              <a:t>.2013 </a:t>
            </a:r>
            <a:br>
              <a:rPr lang="tr-TR" sz="2200" b="1" smtClean="0">
                <a:solidFill>
                  <a:schemeClr val="bg1"/>
                </a:solidFill>
              </a:rPr>
            </a:br>
            <a:r>
              <a:rPr lang="tr-TR" sz="2200" b="1" smtClean="0">
                <a:solidFill>
                  <a:schemeClr val="bg1"/>
                </a:solidFill>
              </a:rPr>
              <a:t>Dönemine İlişkin İstatistikler</a:t>
            </a:r>
          </a:p>
        </p:txBody>
      </p:sp>
      <p:sp>
        <p:nvSpPr>
          <p:cNvPr id="77827" name="Text Box 35"/>
          <p:cNvSpPr txBox="1">
            <a:spLocks noChangeArrowheads="1"/>
          </p:cNvSpPr>
          <p:nvPr/>
        </p:nvSpPr>
        <p:spPr bwMode="auto">
          <a:xfrm>
            <a:off x="468313" y="981075"/>
            <a:ext cx="8423275" cy="304800"/>
          </a:xfrm>
          <a:prstGeom prst="rect">
            <a:avLst/>
          </a:prstGeom>
          <a:noFill/>
          <a:ln w="9525">
            <a:noFill/>
            <a:miter lim="800000"/>
            <a:headEnd/>
            <a:tailEnd/>
          </a:ln>
        </p:spPr>
        <p:txBody>
          <a:bodyPr>
            <a:spAutoFit/>
          </a:bodyPr>
          <a:lstStyle/>
          <a:p>
            <a:pPr algn="ctr">
              <a:spcBef>
                <a:spcPct val="50000"/>
              </a:spcBef>
            </a:pPr>
            <a:r>
              <a:rPr lang="en-US" sz="1400" b="1"/>
              <a:t>20.06.2012- 30.04.2013 Tarihleri Arasında </a:t>
            </a:r>
            <a:r>
              <a:rPr lang="tr-TR" sz="1400" b="1"/>
              <a:t>5</a:t>
            </a:r>
            <a:r>
              <a:rPr lang="en-US" sz="1400" b="1"/>
              <a:t>. Bölge için Düzenlenen Belgelere Ait Sektörel Dağılım</a:t>
            </a:r>
            <a:endParaRPr lang="tr-TR" sz="1400" b="1"/>
          </a:p>
        </p:txBody>
      </p:sp>
      <p:sp>
        <p:nvSpPr>
          <p:cNvPr id="77828" name="Rectangle 38992"/>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7829" name="Rectangle 297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graphicFrame>
        <p:nvGraphicFramePr>
          <p:cNvPr id="178782" name="Group 3678"/>
          <p:cNvGraphicFramePr>
            <a:graphicFrameLocks noGrp="1"/>
          </p:cNvGraphicFramePr>
          <p:nvPr/>
        </p:nvGraphicFramePr>
        <p:xfrm>
          <a:off x="323850" y="1444625"/>
          <a:ext cx="8569325" cy="4805363"/>
        </p:xfrm>
        <a:graphic>
          <a:graphicData uri="http://schemas.openxmlformats.org/drawingml/2006/table">
            <a:tbl>
              <a:tblPr/>
              <a:tblGrid>
                <a:gridCol w="1260475"/>
                <a:gridCol w="1684338"/>
                <a:gridCol w="995362"/>
                <a:gridCol w="1038225"/>
                <a:gridCol w="781918"/>
                <a:gridCol w="1007195"/>
                <a:gridCol w="1009650"/>
                <a:gridCol w="792162"/>
              </a:tblGrid>
              <a:tr h="6159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1200" b="0" i="0" u="none" strike="noStrike" cap="none" spc="0" normalizeH="0" baseline="0" dirty="0" smtClean="0">
                        <a:ln>
                          <a:noFill/>
                        </a:ln>
                        <a:solidFill>
                          <a:schemeClr val="accent2"/>
                        </a:solidFill>
                        <a:effectLst/>
                        <a:latin typeface="Calibri"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1200" b="0" i="0" u="none" strike="noStrike" cap="none" spc="0" normalizeH="0" baseline="0" smtClean="0">
                        <a:ln>
                          <a:noFill/>
                        </a:ln>
                        <a:solidFill>
                          <a:schemeClr val="accent2"/>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000000"/>
                          </a:solidFill>
                          <a:effectLst/>
                          <a:latin typeface="Times New Roman" pitchFamily="18" charset="0"/>
                          <a:cs typeface="Times New Roman" pitchFamily="18" charset="0"/>
                        </a:rPr>
                        <a:t>5. BÖLGE</a:t>
                      </a:r>
                      <a:endParaRPr kumimoji="0" lang="tr-TR" sz="1200" b="0" i="0" u="none" strike="noStrike" cap="none" spc="0"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000000"/>
                          </a:solidFill>
                          <a:effectLst/>
                          <a:latin typeface="Times New Roman" pitchFamily="18" charset="0"/>
                          <a:cs typeface="Times New Roman" pitchFamily="18" charset="0"/>
                        </a:rPr>
                        <a:t>TÜRKİYE GENELİ</a:t>
                      </a:r>
                      <a:endParaRPr kumimoji="0" lang="tr-TR" sz="1200" b="0" i="0" u="none" strike="noStrike" cap="none" spc="0"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r>
              <a:tr h="908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smtClean="0">
                          <a:ln>
                            <a:noFill/>
                          </a:ln>
                          <a:solidFill>
                            <a:srgbClr val="993300"/>
                          </a:solidFill>
                          <a:effectLst/>
                          <a:latin typeface="Times New Roman" pitchFamily="18" charset="0"/>
                          <a:cs typeface="Times New Roman" pitchFamily="18" charset="0"/>
                        </a:rPr>
                        <a:t>Sekt</a:t>
                      </a:r>
                      <a:r>
                        <a:rPr kumimoji="0" lang="tr-TR" sz="1200" b="1" i="0" u="none" strike="noStrike" cap="none" spc="0" normalizeH="0" baseline="0" smtClean="0">
                          <a:ln>
                            <a:noFill/>
                          </a:ln>
                          <a:solidFill>
                            <a:srgbClr val="993300"/>
                          </a:solidFill>
                          <a:effectLst/>
                          <a:latin typeface="Arial"/>
                          <a:cs typeface="Times New Roman" pitchFamily="18" charset="0"/>
                        </a:rPr>
                        <a:t>ö</a:t>
                      </a:r>
                      <a:r>
                        <a:rPr kumimoji="0" lang="tr-TR" sz="1200" b="1" i="0" u="none" strike="noStrike" cap="none" spc="0" normalizeH="0" baseline="0" smtClean="0">
                          <a:ln>
                            <a:noFill/>
                          </a:ln>
                          <a:solidFill>
                            <a:srgbClr val="993300"/>
                          </a:solidFill>
                          <a:effectLst/>
                          <a:latin typeface="Times New Roman" pitchFamily="18" charset="0"/>
                          <a:cs typeface="Times New Roman" pitchFamily="18" charset="0"/>
                        </a:rPr>
                        <a:t>r</a:t>
                      </a:r>
                      <a:r>
                        <a:rPr kumimoji="0" lang="tr-TR" sz="1200" b="1" i="0" u="none" strike="noStrike" cap="none" spc="0" normalizeH="0" baseline="0" smtClean="0">
                          <a:ln>
                            <a:noFill/>
                          </a:ln>
                          <a:solidFill>
                            <a:srgbClr val="993300"/>
                          </a:solidFill>
                          <a:effectLst/>
                          <a:latin typeface="Arial"/>
                          <a:cs typeface="Times New Roman" pitchFamily="18" charset="0"/>
                        </a:rPr>
                        <a:t>ü</a:t>
                      </a:r>
                      <a:endParaRPr kumimoji="0" lang="tr-TR" sz="1200" b="0" i="0" u="none" strike="noStrike" cap="none" spc="0"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smtClean="0">
                          <a:ln>
                            <a:noFill/>
                          </a:ln>
                          <a:solidFill>
                            <a:srgbClr val="993300"/>
                          </a:solidFill>
                          <a:effectLst/>
                          <a:latin typeface="Times New Roman" pitchFamily="18" charset="0"/>
                          <a:cs typeface="Times New Roman" pitchFamily="18" charset="0"/>
                        </a:rPr>
                        <a:t>Alt Sekt</a:t>
                      </a:r>
                      <a:r>
                        <a:rPr kumimoji="0" lang="tr-TR" sz="1200" b="1" i="0" u="none" strike="noStrike" cap="none" spc="0" normalizeH="0" baseline="0" smtClean="0">
                          <a:ln>
                            <a:noFill/>
                          </a:ln>
                          <a:solidFill>
                            <a:srgbClr val="993300"/>
                          </a:solidFill>
                          <a:effectLst/>
                          <a:latin typeface="Arial"/>
                          <a:cs typeface="Times New Roman" pitchFamily="18" charset="0"/>
                        </a:rPr>
                        <a:t>ö</a:t>
                      </a:r>
                      <a:r>
                        <a:rPr kumimoji="0" lang="tr-TR" sz="1200" b="1" i="0" u="none" strike="noStrike" cap="none" spc="0" normalizeH="0" baseline="0" smtClean="0">
                          <a:ln>
                            <a:noFill/>
                          </a:ln>
                          <a:solidFill>
                            <a:srgbClr val="993300"/>
                          </a:solidFill>
                          <a:effectLst/>
                          <a:latin typeface="Times New Roman" pitchFamily="18" charset="0"/>
                          <a:cs typeface="Times New Roman" pitchFamily="18" charset="0"/>
                        </a:rPr>
                        <a:t>r</a:t>
                      </a:r>
                      <a:r>
                        <a:rPr kumimoji="0" lang="tr-TR" sz="1200" b="1" i="0" u="none" strike="noStrike" cap="none" spc="0" normalizeH="0" baseline="0" smtClean="0">
                          <a:ln>
                            <a:noFill/>
                          </a:ln>
                          <a:solidFill>
                            <a:srgbClr val="993300"/>
                          </a:solidFill>
                          <a:effectLst/>
                          <a:latin typeface="Arial"/>
                          <a:cs typeface="Times New Roman" pitchFamily="18" charset="0"/>
                        </a:rPr>
                        <a:t>ü</a:t>
                      </a:r>
                      <a:endParaRPr kumimoji="0" lang="tr-TR" sz="1200" b="0" i="0" u="none" strike="noStrike" cap="none" spc="0"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993300"/>
                          </a:solidFill>
                          <a:effectLst/>
                          <a:latin typeface="Times New Roman" pitchFamily="18" charset="0"/>
                          <a:cs typeface="Times New Roman" pitchFamily="18" charset="0"/>
                        </a:rPr>
                        <a:t>Belge Adedi</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smtClean="0">
                          <a:ln>
                            <a:noFill/>
                          </a:ln>
                          <a:solidFill>
                            <a:srgbClr val="993300"/>
                          </a:solidFill>
                          <a:effectLst/>
                          <a:latin typeface="Times New Roman" pitchFamily="18" charset="0"/>
                          <a:cs typeface="Times New Roman" pitchFamily="18" charset="0"/>
                        </a:rPr>
                        <a:t>Sabit Yatırım (Milyon TL)</a:t>
                      </a:r>
                      <a:endParaRPr kumimoji="0" lang="tr-TR" sz="1200" b="0" i="0" u="none" strike="noStrike" cap="none" spc="0"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smtClean="0">
                          <a:ln>
                            <a:noFill/>
                          </a:ln>
                          <a:solidFill>
                            <a:srgbClr val="993300"/>
                          </a:solidFill>
                          <a:effectLst/>
                          <a:latin typeface="Times New Roman" pitchFamily="18" charset="0"/>
                          <a:cs typeface="Times New Roman" pitchFamily="18" charset="0"/>
                        </a:rPr>
                        <a:t>İstihdam</a:t>
                      </a:r>
                      <a:endParaRPr kumimoji="0" lang="tr-TR" sz="1200" b="0" i="0" u="none" strike="noStrike" cap="none" spc="0"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smtClean="0">
                          <a:ln>
                            <a:noFill/>
                          </a:ln>
                          <a:solidFill>
                            <a:srgbClr val="993300"/>
                          </a:solidFill>
                          <a:effectLst/>
                          <a:latin typeface="Times New Roman" pitchFamily="18" charset="0"/>
                          <a:cs typeface="Times New Roman" pitchFamily="18" charset="0"/>
                        </a:rPr>
                        <a:t>Belge Adedi</a:t>
                      </a:r>
                      <a:endParaRPr kumimoji="0" lang="tr-TR" sz="1200" b="0" i="0" u="none" strike="noStrike" cap="none" spc="0"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993300"/>
                          </a:solidFill>
                          <a:effectLst/>
                          <a:latin typeface="Times New Roman" pitchFamily="18" charset="0"/>
                          <a:cs typeface="Times New Roman" pitchFamily="18" charset="0"/>
                        </a:rPr>
                        <a:t>Sabit Yatırım (Milyon TL)</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993300"/>
                          </a:solidFill>
                          <a:effectLst/>
                          <a:latin typeface="Times New Roman" pitchFamily="18" charset="0"/>
                          <a:cs typeface="Times New Roman" pitchFamily="18" charset="0"/>
                        </a:rPr>
                        <a:t>İstihdam</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r>
              <a:tr h="290513">
                <a:tc>
                  <a:txBody>
                    <a:bodyPr/>
                    <a:lstStyle/>
                    <a:p>
                      <a:pPr algn="l" fontAlgn="b"/>
                      <a:r>
                        <a:rPr lang="tr-TR" sz="1200" b="1" i="0" u="none" strike="noStrike" spc="0" baseline="0" dirty="0">
                          <a:solidFill>
                            <a:srgbClr val="FFFFFF"/>
                          </a:solidFill>
                          <a:latin typeface="Times New Roman" pitchFamily="18" charset="0"/>
                          <a:cs typeface="Times New Roman" pitchFamily="18" charset="0"/>
                        </a:rPr>
                        <a:t>ENERJİ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l" fontAlgn="b"/>
                      <a:r>
                        <a:rPr lang="tr-TR" sz="1200" b="1" i="0" u="none" strike="noStrike" spc="0" baseline="0" dirty="0">
                          <a:solidFill>
                            <a:srgbClr val="FFFFFF"/>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kern="1200" cap="none" spc="0" normalizeH="0" baseline="0" dirty="0" smtClean="0">
                          <a:ln>
                            <a:noFill/>
                          </a:ln>
                          <a:solidFill>
                            <a:srgbClr val="FFFFFF"/>
                          </a:solidFill>
                          <a:effectLst/>
                          <a:latin typeface="Times New Roman" pitchFamily="18" charset="0"/>
                          <a:ea typeface="+mn-ea"/>
                          <a:cs typeface="Times New Roman" pitchFamily="18" charset="0"/>
                        </a:rPr>
                        <a:t>25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kern="1200" cap="none" spc="0" normalizeH="0" baseline="0" dirty="0" smtClean="0">
                          <a:ln>
                            <a:noFill/>
                          </a:ln>
                          <a:solidFill>
                            <a:srgbClr val="FFFFFF"/>
                          </a:solidFill>
                          <a:effectLst/>
                          <a:latin typeface="Times New Roman" pitchFamily="18" charset="0"/>
                          <a:ea typeface="+mn-ea"/>
                          <a:cs typeface="Times New Roman" pitchFamily="18" charset="0"/>
                        </a:rPr>
                        <a:t>1.326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kern="1200" cap="none" spc="0" normalizeH="0" baseline="0" dirty="0" smtClean="0">
                          <a:ln>
                            <a:noFill/>
                          </a:ln>
                          <a:solidFill>
                            <a:srgbClr val="FFFFFF"/>
                          </a:solidFill>
                          <a:effectLst/>
                          <a:latin typeface="Times New Roman" pitchFamily="18" charset="0"/>
                          <a:ea typeface="+mn-ea"/>
                          <a:cs typeface="Times New Roman" pitchFamily="18" charset="0"/>
                        </a:rPr>
                        <a:t>286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FFFFFF"/>
                          </a:solidFill>
                          <a:effectLst/>
                          <a:latin typeface="Times New Roman" pitchFamily="18" charset="0"/>
                          <a:cs typeface="Times New Roman" pitchFamily="18" charset="0"/>
                        </a:rPr>
                        <a:t>181</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FFFFFF"/>
                          </a:solidFill>
                          <a:effectLst/>
                          <a:latin typeface="Times New Roman" pitchFamily="18" charset="0"/>
                          <a:cs typeface="Times New Roman" pitchFamily="18" charset="0"/>
                        </a:rPr>
                        <a:t>16,371</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FFFFFF"/>
                          </a:solidFill>
                          <a:effectLst/>
                          <a:latin typeface="Times New Roman" pitchFamily="18" charset="0"/>
                          <a:cs typeface="Times New Roman" pitchFamily="18" charset="0"/>
                        </a:rPr>
                        <a:t>3,389</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90513">
                <a:tc>
                  <a:txBody>
                    <a:bodyPr/>
                    <a:lstStyle/>
                    <a:p>
                      <a:pPr algn="l" fontAlgn="b"/>
                      <a:r>
                        <a:rPr lang="tr-TR" sz="1200" b="0" i="0" u="none" strike="noStrike" spc="0" baseline="0" dirty="0">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
                        <a:lnSpc>
                          <a:spcPct val="100000"/>
                        </a:lnSpc>
                      </a:pPr>
                      <a:r>
                        <a:rPr lang="tr-TR" sz="1200" b="0" i="0" u="none" strike="noStrike" spc="0" baseline="0" dirty="0">
                          <a:solidFill>
                            <a:srgbClr val="000080"/>
                          </a:solidFill>
                          <a:latin typeface="Times New Roman" pitchFamily="18" charset="0"/>
                          <a:cs typeface="Times New Roman" pitchFamily="18" charset="0"/>
                        </a:rPr>
                        <a:t>Enerji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lnSpc>
                          <a:spcPct val="100000"/>
                        </a:lnSpc>
                      </a:pPr>
                      <a:r>
                        <a:rPr lang="tr-TR" sz="1200" b="0" i="0" u="none" strike="noStrike" spc="0" baseline="0" dirty="0">
                          <a:solidFill>
                            <a:srgbClr val="000080"/>
                          </a:solidFill>
                          <a:latin typeface="Times New Roman" pitchFamily="18" charset="0"/>
                          <a:cs typeface="Times New Roman" pitchFamily="18" charset="0"/>
                        </a:rPr>
                        <a:t>25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lnSpc>
                          <a:spcPct val="100000"/>
                        </a:lnSpc>
                      </a:pPr>
                      <a:r>
                        <a:rPr lang="tr-TR" sz="1200" b="0" i="0" u="none" strike="noStrike" spc="0" baseline="0" dirty="0">
                          <a:solidFill>
                            <a:srgbClr val="000080"/>
                          </a:solidFill>
                          <a:latin typeface="Times New Roman" pitchFamily="18" charset="0"/>
                          <a:cs typeface="Times New Roman" pitchFamily="18" charset="0"/>
                        </a:rPr>
                        <a:t>1.326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lnSpc>
                          <a:spcPct val="100000"/>
                        </a:lnSpc>
                      </a:pPr>
                      <a:r>
                        <a:rPr lang="tr-TR" sz="1200" b="0" i="0" u="none" strike="noStrike" spc="0" baseline="0" dirty="0">
                          <a:solidFill>
                            <a:srgbClr val="000080"/>
                          </a:solidFill>
                          <a:latin typeface="Times New Roman" pitchFamily="18" charset="0"/>
                          <a:cs typeface="Times New Roman" pitchFamily="18" charset="0"/>
                        </a:rPr>
                        <a:t>286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181</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16,371</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rgbClr val="000080"/>
                          </a:solidFill>
                          <a:effectLst/>
                          <a:latin typeface="Times New Roman" pitchFamily="18" charset="0"/>
                          <a:cs typeface="Times New Roman" pitchFamily="18" charset="0"/>
                        </a:rPr>
                        <a:t>3,389</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90513">
                <a:tc>
                  <a:txBody>
                    <a:bodyPr/>
                    <a:lstStyle/>
                    <a:p>
                      <a:pPr algn="l" fontAlgn="b"/>
                      <a:r>
                        <a:rPr lang="tr-TR" sz="1200" b="0" i="0" u="none" strike="noStrike" spc="0" baseline="0">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
                      <a:endParaRPr lang="tr-TR" sz="1200" b="0" i="0" u="none" strike="noStrike" spc="0" baseline="0"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endParaRPr lang="tr-TR" sz="1200" b="0" i="0" u="none" strike="noStrike" spc="0" baseline="0">
                        <a:solidFill>
                          <a:srgbClr val="000000"/>
                        </a:solidFill>
                        <a:latin typeface="Times New Roman" pitchFamily="18" charset="0"/>
                        <a:cs typeface="Times New Roman" pitchFamily="18" charset="0"/>
                      </a:endParaRP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endParaRPr lang="tr-TR" sz="1200" b="0" i="0" u="none" strike="noStrike" spc="0" baseline="0" dirty="0">
                        <a:solidFill>
                          <a:srgbClr val="000000"/>
                        </a:solidFill>
                        <a:latin typeface="Times New Roman" pitchFamily="18" charset="0"/>
                        <a:cs typeface="Times New Roman" pitchFamily="18" charset="0"/>
                      </a:endParaRP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endParaRPr lang="tr-TR" sz="1200" b="0" i="0" u="none" strike="noStrike" spc="0" baseline="0">
                        <a:solidFill>
                          <a:srgbClr val="000000"/>
                        </a:solidFill>
                        <a:latin typeface="Times New Roman" pitchFamily="18" charset="0"/>
                        <a:cs typeface="Times New Roman" pitchFamily="18" charset="0"/>
                      </a:endParaRP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chemeClr val="tx1"/>
                          </a:solidFill>
                          <a:effectLst/>
                          <a:latin typeface="Arial"/>
                          <a:cs typeface="Times New Roman" pitchFamily="18" charset="0"/>
                        </a:rPr>
                        <a:t> </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chemeClr val="tx1"/>
                          </a:solidFill>
                          <a:effectLst/>
                          <a:latin typeface="Arial"/>
                          <a:cs typeface="Times New Roman" pitchFamily="18" charset="0"/>
                        </a:rPr>
                        <a:t> </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chemeClr val="tx1"/>
                          </a:solidFill>
                          <a:effectLst/>
                          <a:latin typeface="Arial"/>
                          <a:cs typeface="Times New Roman" pitchFamily="18" charset="0"/>
                        </a:rPr>
                        <a:t> </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90513">
                <a:tc>
                  <a:txBody>
                    <a:bodyPr/>
                    <a:lstStyle/>
                    <a:p>
                      <a:pPr algn="l" fontAlgn="b"/>
                      <a:r>
                        <a:rPr lang="tr-TR" sz="1200" b="1" i="0" u="none" strike="noStrike" spc="0" baseline="0">
                          <a:solidFill>
                            <a:srgbClr val="FFFFFF"/>
                          </a:solidFill>
                          <a:latin typeface="Times New Roman" pitchFamily="18" charset="0"/>
                          <a:cs typeface="Times New Roman" pitchFamily="18" charset="0"/>
                        </a:rPr>
                        <a:t>HİZMETLER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l" fontAlgn="b"/>
                      <a:r>
                        <a:rPr lang="tr-TR" sz="1200" b="1" i="0" u="none" strike="noStrike" spc="0" baseline="0" dirty="0">
                          <a:solidFill>
                            <a:srgbClr val="FFFFFF"/>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200" b="1" i="0" u="none" strike="noStrike" spc="0" baseline="0" dirty="0">
                          <a:solidFill>
                            <a:srgbClr val="FFFFFF"/>
                          </a:solidFill>
                          <a:latin typeface="Times New Roman" pitchFamily="18" charset="0"/>
                          <a:cs typeface="Times New Roman" pitchFamily="18" charset="0"/>
                        </a:rPr>
                        <a:t>96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200" b="1" i="0" u="none" strike="noStrike" spc="0" baseline="0" dirty="0">
                          <a:solidFill>
                            <a:srgbClr val="FFFFFF"/>
                          </a:solidFill>
                          <a:latin typeface="Times New Roman" pitchFamily="18" charset="0"/>
                          <a:cs typeface="Times New Roman" pitchFamily="18" charset="0"/>
                        </a:rPr>
                        <a:t>432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200" b="1" i="0" u="none" strike="noStrike" spc="0" baseline="0" dirty="0">
                          <a:solidFill>
                            <a:srgbClr val="FFFFFF"/>
                          </a:solidFill>
                          <a:latin typeface="Times New Roman" pitchFamily="18" charset="0"/>
                          <a:cs typeface="Times New Roman" pitchFamily="18" charset="0"/>
                        </a:rPr>
                        <a:t>1.587</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FFFFFF"/>
                          </a:solidFill>
                          <a:effectLst/>
                          <a:latin typeface="Times New Roman" pitchFamily="18" charset="0"/>
                          <a:cs typeface="Times New Roman" pitchFamily="18" charset="0"/>
                        </a:rPr>
                        <a:t>1,158</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FFFFFF"/>
                          </a:solidFill>
                          <a:effectLst/>
                          <a:latin typeface="Times New Roman" pitchFamily="18" charset="0"/>
                          <a:cs typeface="Times New Roman" pitchFamily="18" charset="0"/>
                        </a:rPr>
                        <a:t>15,063</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spc="0" normalizeH="0" baseline="0" dirty="0" smtClean="0">
                          <a:ln>
                            <a:noFill/>
                          </a:ln>
                          <a:solidFill>
                            <a:srgbClr val="FFFFFF"/>
                          </a:solidFill>
                          <a:effectLst/>
                          <a:latin typeface="Times New Roman" pitchFamily="18" charset="0"/>
                          <a:cs typeface="Times New Roman" pitchFamily="18" charset="0"/>
                        </a:rPr>
                        <a:t>59,815</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90513">
                <a:tc>
                  <a:txBody>
                    <a:bodyPr/>
                    <a:lstStyle/>
                    <a:p>
                      <a:pPr algn="l" fontAlgn="b"/>
                      <a:r>
                        <a:rPr lang="tr-TR" sz="1200" b="0" i="0" u="none" strike="noStrike" spc="0" baseline="0">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
                      <a:r>
                        <a:rPr lang="tr-TR" sz="1200" b="0" i="0" u="none" strike="noStrike" spc="0" baseline="0">
                          <a:solidFill>
                            <a:srgbClr val="000080"/>
                          </a:solidFill>
                          <a:latin typeface="Times New Roman" pitchFamily="18" charset="0"/>
                          <a:cs typeface="Times New Roman" pitchFamily="18" charset="0"/>
                        </a:rPr>
                        <a:t>Altyapı - Belediye Hizmetleri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35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94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124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rgbClr val="000080"/>
                          </a:solidFill>
                          <a:effectLst/>
                          <a:latin typeface="Times New Roman" pitchFamily="18" charset="0"/>
                          <a:cs typeface="Times New Roman" pitchFamily="18" charset="0"/>
                        </a:rPr>
                        <a:t>166</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1,190</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rgbClr val="000080"/>
                          </a:solidFill>
                          <a:effectLst/>
                          <a:latin typeface="Times New Roman" pitchFamily="18" charset="0"/>
                          <a:cs typeface="Times New Roman" pitchFamily="18" charset="0"/>
                        </a:rPr>
                        <a:t>1,638</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90513">
                <a:tc>
                  <a:txBody>
                    <a:bodyPr/>
                    <a:lstStyle/>
                    <a:p>
                      <a:pPr algn="l" fontAlgn="b"/>
                      <a:r>
                        <a:rPr lang="tr-TR" sz="1200" b="0" i="0" u="none" strike="noStrike" spc="0" baseline="0">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
                      <a:r>
                        <a:rPr lang="tr-TR" sz="1200" b="0" i="0" u="none" strike="noStrike" spc="0" baseline="0">
                          <a:solidFill>
                            <a:srgbClr val="000080"/>
                          </a:solidFill>
                          <a:latin typeface="Times New Roman" pitchFamily="18" charset="0"/>
                          <a:cs typeface="Times New Roman" pitchFamily="18" charset="0"/>
                        </a:rPr>
                        <a:t>Diğerleri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7</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31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96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rgbClr val="000080"/>
                          </a:solidFill>
                          <a:effectLst/>
                          <a:latin typeface="Times New Roman" pitchFamily="18" charset="0"/>
                          <a:cs typeface="Times New Roman" pitchFamily="18" charset="0"/>
                        </a:rPr>
                        <a:t>123</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785</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rgbClr val="000080"/>
                          </a:solidFill>
                          <a:effectLst/>
                          <a:latin typeface="Times New Roman" pitchFamily="18" charset="0"/>
                          <a:cs typeface="Times New Roman" pitchFamily="18" charset="0"/>
                        </a:rPr>
                        <a:t>6,573</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90513">
                <a:tc>
                  <a:txBody>
                    <a:bodyPr/>
                    <a:lstStyle/>
                    <a:p>
                      <a:pPr algn="l" fontAlgn="b"/>
                      <a:r>
                        <a:rPr lang="tr-TR" sz="1200" b="0" i="0" u="none" strike="noStrike" spc="0" baseline="0">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
                      <a:r>
                        <a:rPr lang="tr-TR" sz="1200" b="0" i="0" u="none" strike="noStrike" spc="0" baseline="0">
                          <a:solidFill>
                            <a:srgbClr val="000080"/>
                          </a:solidFill>
                          <a:latin typeface="Times New Roman" pitchFamily="18" charset="0"/>
                          <a:cs typeface="Times New Roman" pitchFamily="18" charset="0"/>
                        </a:rPr>
                        <a:t>Eğitim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9</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85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383</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222</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2,159</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rgbClr val="000080"/>
                          </a:solidFill>
                          <a:effectLst/>
                          <a:latin typeface="Times New Roman" pitchFamily="18" charset="0"/>
                          <a:cs typeface="Times New Roman" pitchFamily="18" charset="0"/>
                        </a:rPr>
                        <a:t>19,430</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92100">
                <a:tc>
                  <a:txBody>
                    <a:bodyPr/>
                    <a:lstStyle/>
                    <a:p>
                      <a:pPr algn="l" fontAlgn="b"/>
                      <a:r>
                        <a:rPr lang="tr-TR" sz="1200" b="0" i="0" u="none" strike="noStrike" spc="0" baseline="0">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
                      <a:r>
                        <a:rPr lang="tr-TR" sz="1200" b="0" i="0" u="none" strike="noStrike" spc="0" baseline="0">
                          <a:solidFill>
                            <a:srgbClr val="000080"/>
                          </a:solidFill>
                          <a:latin typeface="Times New Roman" pitchFamily="18" charset="0"/>
                          <a:cs typeface="Times New Roman" pitchFamily="18" charset="0"/>
                        </a:rPr>
                        <a:t>Sağlık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7</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a:solidFill>
                            <a:srgbClr val="000080"/>
                          </a:solidFill>
                          <a:latin typeface="Times New Roman" pitchFamily="18" charset="0"/>
                          <a:cs typeface="Times New Roman" pitchFamily="18" charset="0"/>
                        </a:rPr>
                        <a:t>28</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200</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69</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790</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rgbClr val="000080"/>
                          </a:solidFill>
                          <a:effectLst/>
                          <a:latin typeface="Times New Roman" pitchFamily="18" charset="0"/>
                          <a:cs typeface="Times New Roman" pitchFamily="18" charset="0"/>
                        </a:rPr>
                        <a:t>4,853</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90513">
                <a:tc>
                  <a:txBody>
                    <a:bodyPr/>
                    <a:lstStyle/>
                    <a:p>
                      <a:pPr algn="l" fontAlgn="b"/>
                      <a:r>
                        <a:rPr lang="tr-TR" sz="1200" b="0" i="0" u="none" strike="noStrike" spc="0" baseline="0">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
                      <a:r>
                        <a:rPr lang="tr-TR" sz="1200" b="0" i="0" u="none" strike="noStrike" spc="0" baseline="0">
                          <a:solidFill>
                            <a:srgbClr val="000080"/>
                          </a:solidFill>
                          <a:latin typeface="Times New Roman" pitchFamily="18" charset="0"/>
                          <a:cs typeface="Times New Roman" pitchFamily="18" charset="0"/>
                        </a:rPr>
                        <a:t>Ticaret - Depolama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7</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11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91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139</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2,727</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4,050</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90513">
                <a:tc>
                  <a:txBody>
                    <a:bodyPr/>
                    <a:lstStyle/>
                    <a:p>
                      <a:pPr algn="l" fontAlgn="b"/>
                      <a:r>
                        <a:rPr lang="tr-TR" sz="1200" b="0" i="0" u="none" strike="noStrike" spc="0" baseline="0">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
                      <a:r>
                        <a:rPr lang="tr-TR" sz="1200" b="0" i="0" u="none" strike="noStrike" spc="0" baseline="0">
                          <a:solidFill>
                            <a:srgbClr val="000080"/>
                          </a:solidFill>
                          <a:latin typeface="Times New Roman" pitchFamily="18" charset="0"/>
                          <a:cs typeface="Times New Roman" pitchFamily="18" charset="0"/>
                        </a:rPr>
                        <a:t>Turizm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a:solidFill>
                            <a:srgbClr val="000080"/>
                          </a:solidFill>
                          <a:latin typeface="Times New Roman" pitchFamily="18" charset="0"/>
                          <a:cs typeface="Times New Roman" pitchFamily="18" charset="0"/>
                        </a:rPr>
                        <a:t>29</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156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633</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rgbClr val="000080"/>
                          </a:solidFill>
                          <a:effectLst/>
                          <a:latin typeface="Times New Roman" pitchFamily="18" charset="0"/>
                          <a:cs typeface="Times New Roman" pitchFamily="18" charset="0"/>
                        </a:rPr>
                        <a:t>355</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4,467</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17,151</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90513">
                <a:tc>
                  <a:txBody>
                    <a:bodyPr/>
                    <a:lstStyle/>
                    <a:p>
                      <a:pPr algn="l" fontAlgn="b"/>
                      <a:r>
                        <a:rPr lang="tr-TR" sz="1200" b="0" i="0" u="none" strike="noStrike" spc="0" baseline="0">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l" fontAlgn="b"/>
                      <a:r>
                        <a:rPr lang="tr-TR" sz="1200" b="0" i="0" u="none" strike="noStrike" spc="0" baseline="0">
                          <a:solidFill>
                            <a:srgbClr val="000080"/>
                          </a:solidFill>
                          <a:latin typeface="Times New Roman" pitchFamily="18" charset="0"/>
                          <a:cs typeface="Times New Roman" pitchFamily="18" charset="0"/>
                        </a:rPr>
                        <a:t>Ulaştırma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a:solidFill>
                            <a:srgbClr val="000080"/>
                          </a:solidFill>
                          <a:latin typeface="Times New Roman" pitchFamily="18" charset="0"/>
                          <a:cs typeface="Times New Roman" pitchFamily="18" charset="0"/>
                        </a:rPr>
                        <a:t>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27</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lgn="r" fontAlgn="b"/>
                      <a:r>
                        <a:rPr lang="tr-TR" sz="1200" b="0" i="0" u="none" strike="noStrike" spc="0" baseline="0" dirty="0">
                          <a:solidFill>
                            <a:srgbClr val="000080"/>
                          </a:solidFill>
                          <a:latin typeface="Times New Roman" pitchFamily="18" charset="0"/>
                          <a:cs typeface="Times New Roman" pitchFamily="18" charset="0"/>
                        </a:rPr>
                        <a:t>60</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smtClean="0">
                          <a:ln>
                            <a:noFill/>
                          </a:ln>
                          <a:solidFill>
                            <a:srgbClr val="000080"/>
                          </a:solidFill>
                          <a:effectLst/>
                          <a:latin typeface="Times New Roman" pitchFamily="18" charset="0"/>
                          <a:cs typeface="Times New Roman" pitchFamily="18" charset="0"/>
                        </a:rPr>
                        <a:t>84</a:t>
                      </a:r>
                      <a:endParaRPr kumimoji="0" lang="tr-TR" sz="1200" b="0" i="0" u="none" strike="noStrike" cap="none" spc="0"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2,946</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spc="0" normalizeH="0" baseline="0" dirty="0" smtClean="0">
                          <a:ln>
                            <a:noFill/>
                          </a:ln>
                          <a:solidFill>
                            <a:srgbClr val="000080"/>
                          </a:solidFill>
                          <a:effectLst/>
                          <a:latin typeface="Times New Roman" pitchFamily="18" charset="0"/>
                          <a:cs typeface="Times New Roman" pitchFamily="18" charset="0"/>
                        </a:rPr>
                        <a:t>6,120</a:t>
                      </a:r>
                      <a:endParaRPr kumimoji="0" lang="tr-TR" sz="1200" b="0" i="0" u="none" strike="noStrike" cap="none" spc="0"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a:xfrm>
            <a:off x="4932363" y="188913"/>
            <a:ext cx="4176712" cy="576262"/>
          </a:xfrm>
        </p:spPr>
        <p:txBody>
          <a:bodyPr/>
          <a:lstStyle/>
          <a:p>
            <a:pPr algn="r">
              <a:lnSpc>
                <a:spcPts val="2100"/>
              </a:lnSpc>
            </a:pPr>
            <a:r>
              <a:rPr lang="en-US" sz="2200" b="1" smtClean="0">
                <a:solidFill>
                  <a:schemeClr val="bg1"/>
                </a:solidFill>
              </a:rPr>
              <a:t>20</a:t>
            </a:r>
            <a:r>
              <a:rPr lang="tr-TR" sz="2200" b="1" smtClean="0">
                <a:solidFill>
                  <a:schemeClr val="bg1"/>
                </a:solidFill>
              </a:rPr>
              <a:t>.0</a:t>
            </a:r>
            <a:r>
              <a:rPr lang="en-US" sz="2200" b="1" smtClean="0">
                <a:solidFill>
                  <a:schemeClr val="bg1"/>
                </a:solidFill>
              </a:rPr>
              <a:t>6</a:t>
            </a:r>
            <a:r>
              <a:rPr lang="tr-TR" sz="2200" b="1" smtClean="0">
                <a:solidFill>
                  <a:schemeClr val="bg1"/>
                </a:solidFill>
              </a:rPr>
              <a:t>.201</a:t>
            </a:r>
            <a:r>
              <a:rPr lang="en-US" sz="2200" b="1" smtClean="0">
                <a:solidFill>
                  <a:schemeClr val="bg1"/>
                </a:solidFill>
              </a:rPr>
              <a:t>2</a:t>
            </a:r>
            <a:r>
              <a:rPr lang="tr-TR" sz="2200" b="1" smtClean="0">
                <a:solidFill>
                  <a:schemeClr val="bg1"/>
                </a:solidFill>
              </a:rPr>
              <a:t> – </a:t>
            </a:r>
            <a:r>
              <a:rPr lang="en-US" sz="2200" b="1" smtClean="0">
                <a:solidFill>
                  <a:schemeClr val="bg1"/>
                </a:solidFill>
              </a:rPr>
              <a:t>30</a:t>
            </a:r>
            <a:r>
              <a:rPr lang="tr-TR" sz="2200" b="1" smtClean="0">
                <a:solidFill>
                  <a:schemeClr val="bg1"/>
                </a:solidFill>
              </a:rPr>
              <a:t>.0</a:t>
            </a:r>
            <a:r>
              <a:rPr lang="en-US" sz="2200" b="1" smtClean="0">
                <a:solidFill>
                  <a:schemeClr val="bg1"/>
                </a:solidFill>
              </a:rPr>
              <a:t>4</a:t>
            </a:r>
            <a:r>
              <a:rPr lang="tr-TR" sz="2200" b="1" smtClean="0">
                <a:solidFill>
                  <a:schemeClr val="bg1"/>
                </a:solidFill>
              </a:rPr>
              <a:t>.2013 </a:t>
            </a:r>
            <a:br>
              <a:rPr lang="tr-TR" sz="2200" b="1" smtClean="0">
                <a:solidFill>
                  <a:schemeClr val="bg1"/>
                </a:solidFill>
              </a:rPr>
            </a:br>
            <a:r>
              <a:rPr lang="tr-TR" sz="2200" b="1" smtClean="0">
                <a:solidFill>
                  <a:schemeClr val="bg1"/>
                </a:solidFill>
              </a:rPr>
              <a:t>Dönemine İlişkin İstatistikler</a:t>
            </a:r>
          </a:p>
        </p:txBody>
      </p:sp>
      <p:sp>
        <p:nvSpPr>
          <p:cNvPr id="78851" name="Text Box 35"/>
          <p:cNvSpPr txBox="1">
            <a:spLocks noChangeArrowheads="1"/>
          </p:cNvSpPr>
          <p:nvPr/>
        </p:nvSpPr>
        <p:spPr bwMode="auto">
          <a:xfrm>
            <a:off x="323850" y="692150"/>
            <a:ext cx="8423275" cy="304800"/>
          </a:xfrm>
          <a:prstGeom prst="rect">
            <a:avLst/>
          </a:prstGeom>
          <a:noFill/>
          <a:ln w="9525">
            <a:noFill/>
            <a:miter lim="800000"/>
            <a:headEnd/>
            <a:tailEnd/>
          </a:ln>
        </p:spPr>
        <p:txBody>
          <a:bodyPr>
            <a:spAutoFit/>
          </a:bodyPr>
          <a:lstStyle/>
          <a:p>
            <a:pPr algn="ctr">
              <a:spcBef>
                <a:spcPct val="50000"/>
              </a:spcBef>
            </a:pPr>
            <a:r>
              <a:rPr lang="en-US" sz="1400" b="1"/>
              <a:t>20.06.2012- 30.04.2013 Tarihleri Arasında </a:t>
            </a:r>
            <a:r>
              <a:rPr lang="tr-TR" sz="1400" b="1"/>
              <a:t>5</a:t>
            </a:r>
            <a:r>
              <a:rPr lang="en-US" sz="1400" b="1"/>
              <a:t>. Bölge için Düzenlenen Belgelere Ait Sektörel Dağılım</a:t>
            </a:r>
            <a:endParaRPr lang="tr-TR" sz="1400" b="1"/>
          </a:p>
        </p:txBody>
      </p:sp>
      <p:sp>
        <p:nvSpPr>
          <p:cNvPr id="78852" name="Rectangle 38992"/>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8853" name="Rectangle 297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graphicFrame>
        <p:nvGraphicFramePr>
          <p:cNvPr id="183800" name="Group 4600"/>
          <p:cNvGraphicFramePr>
            <a:graphicFrameLocks noGrp="1"/>
          </p:cNvGraphicFramePr>
          <p:nvPr/>
        </p:nvGraphicFramePr>
        <p:xfrm>
          <a:off x="468313" y="1196975"/>
          <a:ext cx="8137525" cy="5029200"/>
        </p:xfrm>
        <a:graphic>
          <a:graphicData uri="http://schemas.openxmlformats.org/drawingml/2006/table">
            <a:tbl>
              <a:tblPr/>
              <a:tblGrid>
                <a:gridCol w="1004887"/>
                <a:gridCol w="1619250"/>
                <a:gridCol w="950913"/>
                <a:gridCol w="990600"/>
                <a:gridCol w="906462"/>
                <a:gridCol w="800100"/>
                <a:gridCol w="963613"/>
                <a:gridCol w="901700"/>
              </a:tblGrid>
              <a:tr h="2603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1400" b="0" i="0" u="none" strike="noStrike" cap="none" normalizeH="0" baseline="0" dirty="0" smtClean="0">
                        <a:ln>
                          <a:noFill/>
                        </a:ln>
                        <a:solidFill>
                          <a:schemeClr val="accent2"/>
                        </a:solidFill>
                        <a:effectLst/>
                        <a:latin typeface="Calibri"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1400" b="0" i="0" u="none" strike="noStrike" cap="none" normalizeH="0" baseline="0" smtClean="0">
                        <a:ln>
                          <a:noFill/>
                        </a:ln>
                        <a:solidFill>
                          <a:schemeClr val="accent2"/>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5. BÖLGE</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Times New Roman" pitchFamily="18" charset="0"/>
                          <a:cs typeface="Times New Roman" pitchFamily="18" charset="0"/>
                        </a:rPr>
                        <a:t>TÜRKİYE GENELİ</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endParaRPr lang="en-US"/>
                    </a:p>
                  </a:txBody>
                  <a:tcPr/>
                </a:tc>
                <a:tc hMerge="1">
                  <a:txBody>
                    <a:bodyPr/>
                    <a:lstStyle/>
                    <a:p>
                      <a:endParaRPr lang="en-US"/>
                    </a:p>
                  </a:txBody>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Sekt</a:t>
                      </a:r>
                      <a:r>
                        <a:rPr kumimoji="0" lang="tr-TR" sz="1400" b="1" i="0" u="none" strike="noStrike" cap="none" normalizeH="0" baseline="0" smtClean="0">
                          <a:ln>
                            <a:noFill/>
                          </a:ln>
                          <a:solidFill>
                            <a:srgbClr val="993300"/>
                          </a:solidFill>
                          <a:effectLst/>
                          <a:latin typeface="Arial"/>
                          <a:cs typeface="Times New Roman" pitchFamily="18" charset="0"/>
                        </a:rPr>
                        <a:t>ö</a:t>
                      </a: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r</a:t>
                      </a:r>
                      <a:r>
                        <a:rPr kumimoji="0" lang="tr-TR" sz="1400" b="1" i="0" u="none" strike="noStrike" cap="none" normalizeH="0" baseline="0" smtClean="0">
                          <a:ln>
                            <a:noFill/>
                          </a:ln>
                          <a:solidFill>
                            <a:srgbClr val="993300"/>
                          </a:solidFill>
                          <a:effectLst/>
                          <a:latin typeface="Arial"/>
                          <a:cs typeface="Times New Roman" pitchFamily="18" charset="0"/>
                        </a:rPr>
                        <a:t>ü</a:t>
                      </a:r>
                      <a:endParaRPr kumimoji="0" lang="tr-TR"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Alt Sekt</a:t>
                      </a:r>
                      <a:r>
                        <a:rPr kumimoji="0" lang="tr-TR" sz="1400" b="1" i="0" u="none" strike="noStrike" cap="none" normalizeH="0" baseline="0" smtClean="0">
                          <a:ln>
                            <a:noFill/>
                          </a:ln>
                          <a:solidFill>
                            <a:srgbClr val="993300"/>
                          </a:solidFill>
                          <a:effectLst/>
                          <a:latin typeface="Arial"/>
                          <a:cs typeface="Times New Roman" pitchFamily="18" charset="0"/>
                        </a:rPr>
                        <a:t>ö</a:t>
                      </a: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r</a:t>
                      </a:r>
                      <a:r>
                        <a:rPr kumimoji="0" lang="tr-TR" sz="1400" b="1" i="0" u="none" strike="noStrike" cap="none" normalizeH="0" baseline="0" smtClean="0">
                          <a:ln>
                            <a:noFill/>
                          </a:ln>
                          <a:solidFill>
                            <a:srgbClr val="993300"/>
                          </a:solidFill>
                          <a:effectLst/>
                          <a:latin typeface="Arial"/>
                          <a:cs typeface="Times New Roman" pitchFamily="18" charset="0"/>
                        </a:rPr>
                        <a:t>ü</a:t>
                      </a:r>
                      <a:endParaRPr kumimoji="0" lang="tr-TR"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Belge Adedi</a:t>
                      </a:r>
                      <a:endParaRPr kumimoji="0" lang="tr-TR"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Sabit Yatırım (Milyon TL)</a:t>
                      </a:r>
                      <a:endParaRPr kumimoji="0" lang="tr-TR"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İstihdam</a:t>
                      </a:r>
                      <a:endParaRPr kumimoji="0" lang="tr-TR"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Belge Adedi</a:t>
                      </a:r>
                      <a:endParaRPr kumimoji="0" lang="tr-TR"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Sabit Yatırım (Milyon TL)</a:t>
                      </a:r>
                      <a:endParaRPr kumimoji="0" lang="tr-TR"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93300"/>
                          </a:solidFill>
                          <a:effectLst/>
                          <a:latin typeface="Times New Roman" pitchFamily="18" charset="0"/>
                          <a:cs typeface="Times New Roman" pitchFamily="18" charset="0"/>
                        </a:rPr>
                        <a:t>İstihdam</a:t>
                      </a:r>
                      <a:endParaRPr kumimoji="0" lang="tr-TR" sz="1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Times New Roman" pitchFamily="18" charset="0"/>
                          <a:cs typeface="Times New Roman" pitchFamily="18" charset="0"/>
                        </a:rPr>
                        <a:t>İMALAT</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 </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400" b="1" i="0" u="none" strike="noStrike" dirty="0">
                          <a:solidFill>
                            <a:srgbClr val="FFFFFF"/>
                          </a:solidFill>
                          <a:latin typeface="Times New Roman" pitchFamily="18" charset="0"/>
                          <a:cs typeface="Times New Roman" pitchFamily="18" charset="0"/>
                        </a:rPr>
                        <a:t>227</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400" b="1" i="0" u="none" strike="noStrike" dirty="0">
                          <a:solidFill>
                            <a:srgbClr val="FFFFFF"/>
                          </a:solidFill>
                          <a:latin typeface="Times New Roman" pitchFamily="18" charset="0"/>
                          <a:cs typeface="Times New Roman" pitchFamily="18" charset="0"/>
                        </a:rPr>
                        <a:t>2.354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400" b="1" i="0" u="none" strike="noStrike">
                          <a:solidFill>
                            <a:srgbClr val="FFFFFF"/>
                          </a:solidFill>
                          <a:latin typeface="Times New Roman" pitchFamily="18" charset="0"/>
                          <a:cs typeface="Times New Roman" pitchFamily="18" charset="0"/>
                        </a:rPr>
                        <a:t>9.503</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Times New Roman" pitchFamily="18" charset="0"/>
                          <a:cs typeface="Times New Roman" pitchFamily="18" charset="0"/>
                        </a:rPr>
                        <a:t>2,545</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31,759</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82,101</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Cam</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7</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54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43</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1,599</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2,015</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0073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Çimento</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0</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0</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0</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10</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1,165</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693</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Demir Çelik</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0</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0</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0</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35</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227</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695</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Demir Dışı Metaller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26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146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37</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801</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785</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Deri ve Kösele</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120</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26</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66</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620</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Diğerleri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15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78</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49</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202</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840</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Dokuma ve Giyim</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98</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1.043</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6.132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646</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4,958</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26,967</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Elektrikli Makinalar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3</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11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51</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306</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1,091</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Elektronik</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22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11</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446</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453</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Gıda ve İçki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19</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162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rgbClr val="000080"/>
                          </a:solidFill>
                          <a:effectLst/>
                          <a:latin typeface="Times New Roman" pitchFamily="18" charset="0"/>
                          <a:ea typeface="+mn-ea"/>
                          <a:cs typeface="Times New Roman" pitchFamily="18" charset="0"/>
                        </a:rPr>
                        <a:t>850</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80"/>
                          </a:solidFill>
                          <a:effectLst/>
                          <a:latin typeface="Times New Roman" pitchFamily="18" charset="0"/>
                          <a:cs typeface="Times New Roman" pitchFamily="18" charset="0"/>
                        </a:rPr>
                        <a:t>311</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2,424</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80"/>
                          </a:solidFill>
                          <a:effectLst/>
                          <a:latin typeface="Times New Roman" pitchFamily="18" charset="0"/>
                          <a:cs typeface="Times New Roman" pitchFamily="18" charset="0"/>
                        </a:rPr>
                        <a:t>11,431</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4932363" y="188913"/>
            <a:ext cx="4176712" cy="576262"/>
          </a:xfrm>
        </p:spPr>
        <p:txBody>
          <a:bodyPr/>
          <a:lstStyle/>
          <a:p>
            <a:pPr algn="r">
              <a:lnSpc>
                <a:spcPts val="2100"/>
              </a:lnSpc>
            </a:pPr>
            <a:r>
              <a:rPr lang="en-US" sz="2200" b="1" smtClean="0">
                <a:solidFill>
                  <a:schemeClr val="bg1"/>
                </a:solidFill>
              </a:rPr>
              <a:t>20</a:t>
            </a:r>
            <a:r>
              <a:rPr lang="tr-TR" sz="2200" b="1" smtClean="0">
                <a:solidFill>
                  <a:schemeClr val="bg1"/>
                </a:solidFill>
              </a:rPr>
              <a:t>.0</a:t>
            </a:r>
            <a:r>
              <a:rPr lang="en-US" sz="2200" b="1" smtClean="0">
                <a:solidFill>
                  <a:schemeClr val="bg1"/>
                </a:solidFill>
              </a:rPr>
              <a:t>6</a:t>
            </a:r>
            <a:r>
              <a:rPr lang="tr-TR" sz="2200" b="1" smtClean="0">
                <a:solidFill>
                  <a:schemeClr val="bg1"/>
                </a:solidFill>
              </a:rPr>
              <a:t>.201</a:t>
            </a:r>
            <a:r>
              <a:rPr lang="en-US" sz="2200" b="1" smtClean="0">
                <a:solidFill>
                  <a:schemeClr val="bg1"/>
                </a:solidFill>
              </a:rPr>
              <a:t>2</a:t>
            </a:r>
            <a:r>
              <a:rPr lang="tr-TR" sz="2200" b="1" smtClean="0">
                <a:solidFill>
                  <a:schemeClr val="bg1"/>
                </a:solidFill>
              </a:rPr>
              <a:t> – </a:t>
            </a:r>
            <a:r>
              <a:rPr lang="en-US" sz="2200" b="1" smtClean="0">
                <a:solidFill>
                  <a:schemeClr val="bg1"/>
                </a:solidFill>
              </a:rPr>
              <a:t>30</a:t>
            </a:r>
            <a:r>
              <a:rPr lang="tr-TR" sz="2200" b="1" smtClean="0">
                <a:solidFill>
                  <a:schemeClr val="bg1"/>
                </a:solidFill>
              </a:rPr>
              <a:t>.0</a:t>
            </a:r>
            <a:r>
              <a:rPr lang="en-US" sz="2200" b="1" smtClean="0">
                <a:solidFill>
                  <a:schemeClr val="bg1"/>
                </a:solidFill>
              </a:rPr>
              <a:t>4</a:t>
            </a:r>
            <a:r>
              <a:rPr lang="tr-TR" sz="2200" b="1" smtClean="0">
                <a:solidFill>
                  <a:schemeClr val="bg1"/>
                </a:solidFill>
              </a:rPr>
              <a:t>.2013 </a:t>
            </a:r>
            <a:br>
              <a:rPr lang="tr-TR" sz="2200" b="1" smtClean="0">
                <a:solidFill>
                  <a:schemeClr val="bg1"/>
                </a:solidFill>
              </a:rPr>
            </a:br>
            <a:r>
              <a:rPr lang="tr-TR" sz="2200" b="1" smtClean="0">
                <a:solidFill>
                  <a:schemeClr val="bg1"/>
                </a:solidFill>
              </a:rPr>
              <a:t>Dönemine İlişkin İstatistikler</a:t>
            </a:r>
          </a:p>
        </p:txBody>
      </p:sp>
      <p:sp>
        <p:nvSpPr>
          <p:cNvPr id="79875" name="Text Box 35"/>
          <p:cNvSpPr txBox="1">
            <a:spLocks noChangeArrowheads="1"/>
          </p:cNvSpPr>
          <p:nvPr/>
        </p:nvSpPr>
        <p:spPr bwMode="auto">
          <a:xfrm>
            <a:off x="285750" y="785813"/>
            <a:ext cx="8423275" cy="304800"/>
          </a:xfrm>
          <a:prstGeom prst="rect">
            <a:avLst/>
          </a:prstGeom>
          <a:noFill/>
          <a:ln w="9525">
            <a:noFill/>
            <a:miter lim="800000"/>
            <a:headEnd/>
            <a:tailEnd/>
          </a:ln>
        </p:spPr>
        <p:txBody>
          <a:bodyPr>
            <a:spAutoFit/>
          </a:bodyPr>
          <a:lstStyle/>
          <a:p>
            <a:pPr algn="ctr">
              <a:spcBef>
                <a:spcPct val="50000"/>
              </a:spcBef>
            </a:pPr>
            <a:r>
              <a:rPr lang="en-US" sz="1400" b="1"/>
              <a:t>20.06.2012- 30.04.2013 Tarihleri Arasında </a:t>
            </a:r>
            <a:r>
              <a:rPr lang="tr-TR" sz="1400" b="1"/>
              <a:t>5</a:t>
            </a:r>
            <a:r>
              <a:rPr lang="en-US" sz="1400" b="1"/>
              <a:t>. Bölge için Düzenlenen Belgelere Ait Sektörel Dağılım</a:t>
            </a:r>
            <a:endParaRPr lang="tr-TR" sz="1400" b="1"/>
          </a:p>
        </p:txBody>
      </p:sp>
      <p:sp>
        <p:nvSpPr>
          <p:cNvPr id="79876" name="Rectangle 38992"/>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79877" name="Rectangle 297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graphicFrame>
        <p:nvGraphicFramePr>
          <p:cNvPr id="185197" name="Group 877"/>
          <p:cNvGraphicFramePr>
            <a:graphicFrameLocks noGrp="1"/>
          </p:cNvGraphicFramePr>
          <p:nvPr/>
        </p:nvGraphicFramePr>
        <p:xfrm>
          <a:off x="395288" y="1322388"/>
          <a:ext cx="8424862" cy="4852987"/>
        </p:xfrm>
        <a:graphic>
          <a:graphicData uri="http://schemas.openxmlformats.org/drawingml/2006/table">
            <a:tbl>
              <a:tblPr/>
              <a:tblGrid>
                <a:gridCol w="1044575"/>
                <a:gridCol w="1687512"/>
                <a:gridCol w="987425"/>
                <a:gridCol w="1031875"/>
                <a:gridCol w="989013"/>
                <a:gridCol w="787400"/>
                <a:gridCol w="1003300"/>
                <a:gridCol w="893762"/>
              </a:tblGrid>
              <a:tr h="496888">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1200" b="0" i="0" u="none" strike="noStrike" cap="none" normalizeH="0" baseline="0" dirty="0" smtClean="0">
                        <a:ln>
                          <a:noFill/>
                        </a:ln>
                        <a:solidFill>
                          <a:schemeClr val="accent2"/>
                        </a:solidFill>
                        <a:effectLst/>
                        <a:latin typeface="Calibri"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1200" b="0" i="0" u="none" strike="noStrike" cap="none" normalizeH="0" baseline="0" smtClean="0">
                        <a:ln>
                          <a:noFill/>
                        </a:ln>
                        <a:solidFill>
                          <a:schemeClr val="accent2"/>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pitchFamily="18" charset="0"/>
                          <a:cs typeface="Times New Roman" pitchFamily="18" charset="0"/>
                        </a:rPr>
                        <a:t>5. BÖLGE</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pitchFamily="18" charset="0"/>
                          <a:cs typeface="Times New Roman" pitchFamily="18" charset="0"/>
                        </a:rPr>
                        <a:t>TÜRKİYE GENELİ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r>
              <a:tr h="6969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Sekt</a:t>
                      </a:r>
                      <a:r>
                        <a:rPr kumimoji="0" lang="tr-TR" sz="1200" b="1" i="0" u="none" strike="noStrike" cap="none" normalizeH="0" baseline="0" smtClean="0">
                          <a:ln>
                            <a:noFill/>
                          </a:ln>
                          <a:solidFill>
                            <a:srgbClr val="993300"/>
                          </a:solidFill>
                          <a:effectLst/>
                          <a:latin typeface="Arial"/>
                          <a:cs typeface="Times New Roman" pitchFamily="18" charset="0"/>
                        </a:rPr>
                        <a:t>ö</a:t>
                      </a: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r</a:t>
                      </a:r>
                      <a:r>
                        <a:rPr kumimoji="0" lang="tr-TR" sz="1200" b="1" i="0" u="none" strike="noStrike" cap="none" normalizeH="0" baseline="0" smtClean="0">
                          <a:ln>
                            <a:noFill/>
                          </a:ln>
                          <a:solidFill>
                            <a:srgbClr val="993300"/>
                          </a:solidFill>
                          <a:effectLst/>
                          <a:latin typeface="Arial"/>
                          <a:cs typeface="Times New Roman" pitchFamily="18" charset="0"/>
                        </a:rPr>
                        <a:t>ü</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Alt Sekt</a:t>
                      </a:r>
                      <a:r>
                        <a:rPr kumimoji="0" lang="tr-TR" sz="1200" b="1" i="0" u="none" strike="noStrike" cap="none" normalizeH="0" baseline="0" smtClean="0">
                          <a:ln>
                            <a:noFill/>
                          </a:ln>
                          <a:solidFill>
                            <a:srgbClr val="993300"/>
                          </a:solidFill>
                          <a:effectLst/>
                          <a:latin typeface="Arial"/>
                          <a:cs typeface="Times New Roman" pitchFamily="18" charset="0"/>
                        </a:rPr>
                        <a:t>ö</a:t>
                      </a: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r</a:t>
                      </a:r>
                      <a:r>
                        <a:rPr kumimoji="0" lang="tr-TR" sz="1200" b="1" i="0" u="none" strike="noStrike" cap="none" normalizeH="0" baseline="0" smtClean="0">
                          <a:ln>
                            <a:noFill/>
                          </a:ln>
                          <a:solidFill>
                            <a:srgbClr val="993300"/>
                          </a:solidFill>
                          <a:effectLst/>
                          <a:latin typeface="Arial"/>
                          <a:cs typeface="Times New Roman" pitchFamily="18" charset="0"/>
                        </a:rPr>
                        <a:t>ü</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Belge Adedi</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Sabit Yatırım (Milyon TL)</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İstihdam</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Belge Adedi</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Sabit Yatırım (Milyon TL)</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İstihdam</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İMALAT</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302</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1,731</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14,622</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2,545</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31,759</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82,101</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İnşaat</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2</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7</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Kağıt</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621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337</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58</a:t>
                      </a: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972</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1,221</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Kimya</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11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179</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226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86</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8,343</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2,898</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Lastik-Plastik</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15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37</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214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268</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983</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4,730</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Madeni Eşya</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21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109</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496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241</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983</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4,556</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Makina İmalat</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8</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25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132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244</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1,414</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5,791</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Mesl.Bil.</a:t>
                      </a:r>
                      <a:r>
                        <a:rPr kumimoji="0" lang="tr-TR" sz="1200" b="0" i="0" u="none" strike="noStrike" cap="none" normalizeH="0" baseline="0" smtClean="0">
                          <a:ln>
                            <a:noFill/>
                          </a:ln>
                          <a:solidFill>
                            <a:srgbClr val="000080"/>
                          </a:solidFill>
                          <a:effectLst/>
                          <a:latin typeface="Arial"/>
                          <a:cs typeface="Times New Roman" pitchFamily="18" charset="0"/>
                        </a:rPr>
                        <a:t>Ö</a:t>
                      </a: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l</a:t>
                      </a:r>
                      <a:r>
                        <a:rPr kumimoji="0" lang="tr-TR" sz="1200" b="0" i="0" u="none" strike="noStrike" cap="none" normalizeH="0" baseline="0" smtClean="0">
                          <a:ln>
                            <a:noFill/>
                          </a:ln>
                          <a:solidFill>
                            <a:srgbClr val="000080"/>
                          </a:solidFill>
                          <a:effectLst/>
                          <a:latin typeface="Arial"/>
                          <a:cs typeface="Times New Roman" pitchFamily="18" charset="0"/>
                        </a:rPr>
                        <a:t>ç</a:t>
                      </a: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.Opt.Do.</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17</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137</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500</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Orman </a:t>
                      </a:r>
                      <a:r>
                        <a:rPr kumimoji="0" lang="tr-TR" sz="1200" b="0" i="0" u="none" strike="noStrike" cap="none" normalizeH="0" baseline="0" smtClean="0">
                          <a:ln>
                            <a:noFill/>
                          </a:ln>
                          <a:solidFill>
                            <a:srgbClr val="000080"/>
                          </a:solidFill>
                          <a:effectLst/>
                          <a:latin typeface="Arial"/>
                          <a:cs typeface="Times New Roman" pitchFamily="18" charset="0"/>
                        </a:rPr>
                        <a:t>Ü</a:t>
                      </a: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r</a:t>
                      </a:r>
                      <a:r>
                        <a:rPr kumimoji="0" lang="tr-TR" sz="1200" b="0" i="0" u="none" strike="noStrike" cap="none" normalizeH="0" baseline="0" smtClean="0">
                          <a:ln>
                            <a:noFill/>
                          </a:ln>
                          <a:solidFill>
                            <a:srgbClr val="000080"/>
                          </a:solidFill>
                          <a:effectLst/>
                          <a:latin typeface="Arial"/>
                          <a:cs typeface="Times New Roman" pitchFamily="18" charset="0"/>
                        </a:rPr>
                        <a:t>ü</a:t>
                      </a: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nleri</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11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25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331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154</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1,174</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5,235</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Pişmiş Kil ve </a:t>
                      </a:r>
                      <a:r>
                        <a:rPr kumimoji="0" lang="tr-TR" sz="1200" b="0" i="0" u="none" strike="noStrike" cap="none" normalizeH="0" baseline="0" smtClean="0">
                          <a:ln>
                            <a:noFill/>
                          </a:ln>
                          <a:solidFill>
                            <a:srgbClr val="000080"/>
                          </a:solidFill>
                          <a:effectLst/>
                          <a:latin typeface="Arial"/>
                          <a:cs typeface="Times New Roman" pitchFamily="18" charset="0"/>
                        </a:rPr>
                        <a:t>Ç</a:t>
                      </a: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im.Ger.</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19</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86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288</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126</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804</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2,580</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Seramik</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7</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43</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180</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98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a:cs typeface="Times New Roman" pitchFamily="18" charset="0"/>
                        </a:rPr>
                        <a:t> </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Taşıt Ara</a:t>
                      </a:r>
                      <a:r>
                        <a:rPr kumimoji="0" lang="tr-TR" sz="1200" b="0" i="0" u="none" strike="noStrike" cap="none" normalizeH="0" baseline="0" smtClean="0">
                          <a:ln>
                            <a:noFill/>
                          </a:ln>
                          <a:solidFill>
                            <a:srgbClr val="000080"/>
                          </a:solidFill>
                          <a:effectLst/>
                          <a:latin typeface="Arial"/>
                          <a:cs typeface="Times New Roman" pitchFamily="18" charset="0"/>
                        </a:rPr>
                        <a:t>ç</a:t>
                      </a: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ları</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66</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124</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4,709</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8,813</a:t>
                      </a: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a:xfrm>
            <a:off x="4932363" y="188913"/>
            <a:ext cx="4176712" cy="576262"/>
          </a:xfrm>
        </p:spPr>
        <p:txBody>
          <a:bodyPr/>
          <a:lstStyle/>
          <a:p>
            <a:pPr algn="r">
              <a:lnSpc>
                <a:spcPts val="2100"/>
              </a:lnSpc>
            </a:pPr>
            <a:r>
              <a:rPr lang="en-US" sz="2200" b="1" smtClean="0">
                <a:solidFill>
                  <a:schemeClr val="bg1"/>
                </a:solidFill>
              </a:rPr>
              <a:t>20</a:t>
            </a:r>
            <a:r>
              <a:rPr lang="tr-TR" sz="2200" b="1" smtClean="0">
                <a:solidFill>
                  <a:schemeClr val="bg1"/>
                </a:solidFill>
              </a:rPr>
              <a:t>.0</a:t>
            </a:r>
            <a:r>
              <a:rPr lang="en-US" sz="2200" b="1" smtClean="0">
                <a:solidFill>
                  <a:schemeClr val="bg1"/>
                </a:solidFill>
              </a:rPr>
              <a:t>6</a:t>
            </a:r>
            <a:r>
              <a:rPr lang="tr-TR" sz="2200" b="1" smtClean="0">
                <a:solidFill>
                  <a:schemeClr val="bg1"/>
                </a:solidFill>
              </a:rPr>
              <a:t>.201</a:t>
            </a:r>
            <a:r>
              <a:rPr lang="en-US" sz="2200" b="1" smtClean="0">
                <a:solidFill>
                  <a:schemeClr val="bg1"/>
                </a:solidFill>
              </a:rPr>
              <a:t>2</a:t>
            </a:r>
            <a:r>
              <a:rPr lang="tr-TR" sz="2200" b="1" smtClean="0">
                <a:solidFill>
                  <a:schemeClr val="bg1"/>
                </a:solidFill>
              </a:rPr>
              <a:t> – </a:t>
            </a:r>
            <a:r>
              <a:rPr lang="en-US" sz="2200" b="1" smtClean="0">
                <a:solidFill>
                  <a:schemeClr val="bg1"/>
                </a:solidFill>
              </a:rPr>
              <a:t>30</a:t>
            </a:r>
            <a:r>
              <a:rPr lang="tr-TR" sz="2200" b="1" smtClean="0">
                <a:solidFill>
                  <a:schemeClr val="bg1"/>
                </a:solidFill>
              </a:rPr>
              <a:t>.0</a:t>
            </a:r>
            <a:r>
              <a:rPr lang="en-US" sz="2200" b="1" smtClean="0">
                <a:solidFill>
                  <a:schemeClr val="bg1"/>
                </a:solidFill>
              </a:rPr>
              <a:t>4</a:t>
            </a:r>
            <a:r>
              <a:rPr lang="tr-TR" sz="2200" b="1" smtClean="0">
                <a:solidFill>
                  <a:schemeClr val="bg1"/>
                </a:solidFill>
              </a:rPr>
              <a:t>.2013 </a:t>
            </a:r>
            <a:br>
              <a:rPr lang="tr-TR" sz="2200" b="1" smtClean="0">
                <a:solidFill>
                  <a:schemeClr val="bg1"/>
                </a:solidFill>
              </a:rPr>
            </a:br>
            <a:r>
              <a:rPr lang="tr-TR" sz="2200" b="1" smtClean="0">
                <a:solidFill>
                  <a:schemeClr val="bg1"/>
                </a:solidFill>
              </a:rPr>
              <a:t>Dönemine İlişkin İstatistikler</a:t>
            </a:r>
          </a:p>
        </p:txBody>
      </p:sp>
      <p:sp>
        <p:nvSpPr>
          <p:cNvPr id="80899" name="Text Box 35"/>
          <p:cNvSpPr txBox="1">
            <a:spLocks noChangeArrowheads="1"/>
          </p:cNvSpPr>
          <p:nvPr/>
        </p:nvSpPr>
        <p:spPr bwMode="auto">
          <a:xfrm>
            <a:off x="357188" y="1000125"/>
            <a:ext cx="8423275" cy="304800"/>
          </a:xfrm>
          <a:prstGeom prst="rect">
            <a:avLst/>
          </a:prstGeom>
          <a:noFill/>
          <a:ln w="9525">
            <a:noFill/>
            <a:miter lim="800000"/>
            <a:headEnd/>
            <a:tailEnd/>
          </a:ln>
        </p:spPr>
        <p:txBody>
          <a:bodyPr>
            <a:spAutoFit/>
          </a:bodyPr>
          <a:lstStyle/>
          <a:p>
            <a:pPr algn="ctr">
              <a:spcBef>
                <a:spcPct val="50000"/>
              </a:spcBef>
            </a:pPr>
            <a:r>
              <a:rPr lang="en-US" sz="1400" b="1"/>
              <a:t>20.06.2012- 30.04.2013 Tarihleri Arasında </a:t>
            </a:r>
            <a:r>
              <a:rPr lang="tr-TR" sz="1400" b="1"/>
              <a:t>5</a:t>
            </a:r>
            <a:r>
              <a:rPr lang="en-US" sz="1400" b="1"/>
              <a:t>. Bölge için Düzenlenen Belgelere Ait Sektörel Dağılım</a:t>
            </a:r>
            <a:endParaRPr lang="tr-TR" sz="1400" b="1"/>
          </a:p>
        </p:txBody>
      </p:sp>
      <p:sp>
        <p:nvSpPr>
          <p:cNvPr id="80900" name="Rectangle 38992"/>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0901" name="Rectangle 29703"/>
          <p:cNvSpPr>
            <a:spLocks noChangeArrowheads="1"/>
          </p:cNvSpPr>
          <p:nvPr/>
        </p:nvSpPr>
        <p:spPr bwMode="auto">
          <a:xfrm>
            <a:off x="0" y="0"/>
            <a:ext cx="0" cy="0"/>
          </a:xfrm>
          <a:prstGeom prst="rect">
            <a:avLst/>
          </a:prstGeom>
          <a:solidFill>
            <a:srgbClr val="FFFFFF"/>
          </a:solidFill>
          <a:ln w="9525">
            <a:noFill/>
            <a:miter lim="800000"/>
            <a:headEnd/>
            <a:tailEnd/>
          </a:ln>
        </p:spPr>
        <p:txBody>
          <a:bodyPr anchor="ctr"/>
          <a:lstStyle/>
          <a:p>
            <a:pPr algn="ctr"/>
            <a:endParaRPr lang="en-GB">
              <a:solidFill>
                <a:srgbClr val="FFFFFF"/>
              </a:solidFill>
              <a:latin typeface="Wingdings" pitchFamily="2" charset="2"/>
            </a:endParaRPr>
          </a:p>
        </p:txBody>
      </p:sp>
      <p:sp>
        <p:nvSpPr>
          <p:cNvPr id="8" name="Altbilgi Yer Tutucusu 3"/>
          <p:cNvSpPr txBox="1">
            <a:spLocks noGrp="1"/>
          </p:cNvSpPr>
          <p:nvPr/>
        </p:nvSpPr>
        <p:spPr>
          <a:xfrm>
            <a:off x="1828800" y="6553200"/>
            <a:ext cx="5672138" cy="252413"/>
          </a:xfrm>
          <a:prstGeom prst="rect">
            <a:avLst/>
          </a:prstGeom>
          <a:noFill/>
        </p:spPr>
        <p:txBody>
          <a:bodyPr anchor="ctr"/>
          <a:lstStyle/>
          <a:p>
            <a:pPr algn="ctr">
              <a:defRPr/>
            </a:pPr>
            <a:r>
              <a:rPr lang="tr-TR" sz="1500" b="1" dirty="0">
                <a:solidFill>
                  <a:srgbClr val="D9D9D9"/>
                </a:solidFill>
                <a:latin typeface="+mj-lt"/>
              </a:rPr>
              <a:t>Teşvik Uygulama ve Yabancı Sermaye Genel Müdürlüğü</a:t>
            </a:r>
          </a:p>
        </p:txBody>
      </p:sp>
      <p:graphicFrame>
        <p:nvGraphicFramePr>
          <p:cNvPr id="186125" name="Group 781"/>
          <p:cNvGraphicFramePr>
            <a:graphicFrameLocks noGrp="1"/>
          </p:cNvGraphicFramePr>
          <p:nvPr/>
        </p:nvGraphicFramePr>
        <p:xfrm>
          <a:off x="738188" y="1558925"/>
          <a:ext cx="7794625" cy="4144963"/>
        </p:xfrm>
        <a:graphic>
          <a:graphicData uri="http://schemas.openxmlformats.org/drawingml/2006/table">
            <a:tbl>
              <a:tblPr/>
              <a:tblGrid>
                <a:gridCol w="1241425"/>
                <a:gridCol w="1333500"/>
                <a:gridCol w="901700"/>
                <a:gridCol w="939800"/>
                <a:gridCol w="857250"/>
                <a:gridCol w="762000"/>
                <a:gridCol w="914400"/>
                <a:gridCol w="844550"/>
              </a:tblGrid>
              <a:tr h="260350">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1200" b="0" i="0" u="none" strike="noStrike" cap="none" normalizeH="0" baseline="0" dirty="0" smtClean="0">
                        <a:ln>
                          <a:noFill/>
                        </a:ln>
                        <a:solidFill>
                          <a:schemeClr val="accent2"/>
                        </a:solidFill>
                        <a:effectLst/>
                        <a:latin typeface="Calibri"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endParaRPr kumimoji="0" lang="en-US" sz="1200" b="0" i="0" u="none" strike="noStrike" cap="none" normalizeH="0" baseline="0" smtClean="0">
                        <a:ln>
                          <a:noFill/>
                        </a:ln>
                        <a:solidFill>
                          <a:schemeClr val="accent2"/>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pitchFamily="18" charset="0"/>
                          <a:cs typeface="Times New Roman" pitchFamily="18" charset="0"/>
                        </a:rPr>
                        <a:t>5. BÖLGE</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pitchFamily="18" charset="0"/>
                          <a:cs typeface="Times New Roman" pitchFamily="18" charset="0"/>
                        </a:rPr>
                        <a:t>TÜRKİYE GENELİ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Sekt</a:t>
                      </a:r>
                      <a:r>
                        <a:rPr kumimoji="0" lang="tr-TR" sz="1200" b="1" i="0" u="none" strike="noStrike" cap="none" normalizeH="0" baseline="0" smtClean="0">
                          <a:ln>
                            <a:noFill/>
                          </a:ln>
                          <a:solidFill>
                            <a:srgbClr val="993300"/>
                          </a:solidFill>
                          <a:effectLst/>
                          <a:latin typeface="Arial"/>
                          <a:cs typeface="Times New Roman" pitchFamily="18" charset="0"/>
                        </a:rPr>
                        <a:t>ö</a:t>
                      </a: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r</a:t>
                      </a:r>
                      <a:r>
                        <a:rPr kumimoji="0" lang="tr-TR" sz="1200" b="1" i="0" u="none" strike="noStrike" cap="none" normalizeH="0" baseline="0" smtClean="0">
                          <a:ln>
                            <a:noFill/>
                          </a:ln>
                          <a:solidFill>
                            <a:srgbClr val="993300"/>
                          </a:solidFill>
                          <a:effectLst/>
                          <a:latin typeface="Arial"/>
                          <a:cs typeface="Times New Roman" pitchFamily="18" charset="0"/>
                        </a:rPr>
                        <a:t>ü</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Alt Sekt</a:t>
                      </a:r>
                      <a:r>
                        <a:rPr kumimoji="0" lang="tr-TR" sz="1200" b="1" i="0" u="none" strike="noStrike" cap="none" normalizeH="0" baseline="0" smtClean="0">
                          <a:ln>
                            <a:noFill/>
                          </a:ln>
                          <a:solidFill>
                            <a:srgbClr val="993300"/>
                          </a:solidFill>
                          <a:effectLst/>
                          <a:latin typeface="Arial"/>
                          <a:cs typeface="Times New Roman" pitchFamily="18" charset="0"/>
                        </a:rPr>
                        <a:t>ö</a:t>
                      </a: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r</a:t>
                      </a:r>
                      <a:r>
                        <a:rPr kumimoji="0" lang="tr-TR" sz="1200" b="1" i="0" u="none" strike="noStrike" cap="none" normalizeH="0" baseline="0" smtClean="0">
                          <a:ln>
                            <a:noFill/>
                          </a:ln>
                          <a:solidFill>
                            <a:srgbClr val="993300"/>
                          </a:solidFill>
                          <a:effectLst/>
                          <a:latin typeface="Arial"/>
                          <a:cs typeface="Times New Roman" pitchFamily="18" charset="0"/>
                        </a:rPr>
                        <a:t>ü</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Belge Adedi</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Sabit Yatırım (Milyon TL)</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993300"/>
                          </a:solidFill>
                          <a:effectLst/>
                          <a:latin typeface="Times New Roman" pitchFamily="18" charset="0"/>
                          <a:cs typeface="Times New Roman" pitchFamily="18" charset="0"/>
                        </a:rPr>
                        <a:t>İstihdam</a:t>
                      </a:r>
                      <a:endParaRPr kumimoji="0" lang="tr-TR" sz="12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Belge Adedi</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Sabit Yatırım (Milyon TL)</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993300"/>
                          </a:solidFill>
                          <a:effectLst/>
                          <a:latin typeface="Times New Roman" pitchFamily="18" charset="0"/>
                          <a:cs typeface="Times New Roman" pitchFamily="18" charset="0"/>
                        </a:rPr>
                        <a:t>İstihdam</a:t>
                      </a:r>
                      <a:endParaRPr kumimoji="0" lang="tr-TR"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5B2B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MADENCİLİK</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 </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200" b="1" i="0" u="none" strike="noStrike">
                          <a:solidFill>
                            <a:srgbClr val="FFFFFF"/>
                          </a:solidFill>
                          <a:latin typeface="Times New Roman" pitchFamily="18" charset="0"/>
                          <a:cs typeface="Times New Roman" pitchFamily="18" charset="0"/>
                        </a:rPr>
                        <a:t>28</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200" b="1" i="0" u="none" strike="noStrike">
                          <a:solidFill>
                            <a:srgbClr val="FFFFFF"/>
                          </a:solidFill>
                          <a:latin typeface="Times New Roman" pitchFamily="18" charset="0"/>
                          <a:cs typeface="Times New Roman" pitchFamily="18" charset="0"/>
                        </a:rPr>
                        <a:t>104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200" b="1" i="0" u="none" strike="noStrike">
                          <a:solidFill>
                            <a:srgbClr val="FFFFFF"/>
                          </a:solidFill>
                          <a:latin typeface="Times New Roman" pitchFamily="18" charset="0"/>
                          <a:cs typeface="Times New Roman" pitchFamily="18" charset="0"/>
                        </a:rPr>
                        <a:t>472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284</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4,371</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11,383</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İstihraç ve İşleme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28</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104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472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284</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4,371</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11,383</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TARIM</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200" b="1" i="0" u="none" strike="noStrike" dirty="0">
                          <a:solidFill>
                            <a:srgbClr val="FFFFFF"/>
                          </a:solidFill>
                          <a:latin typeface="Times New Roman" pitchFamily="18" charset="0"/>
                          <a:cs typeface="Times New Roman" pitchFamily="18" charset="0"/>
                        </a:rPr>
                        <a:t>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200" b="1" i="0" u="none" strike="noStrike" dirty="0">
                          <a:solidFill>
                            <a:srgbClr val="FFFFFF"/>
                          </a:solidFill>
                          <a:latin typeface="Times New Roman" pitchFamily="18" charset="0"/>
                          <a:cs typeface="Times New Roman" pitchFamily="18" charset="0"/>
                        </a:rPr>
                        <a:t>54</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algn="r" fontAlgn="b"/>
                      <a:r>
                        <a:rPr lang="tr-TR" sz="1200" b="1" i="0" u="none" strike="noStrike">
                          <a:solidFill>
                            <a:srgbClr val="FFFFFF"/>
                          </a:solidFill>
                          <a:latin typeface="Times New Roman" pitchFamily="18" charset="0"/>
                          <a:cs typeface="Times New Roman" pitchFamily="18" charset="0"/>
                        </a:rPr>
                        <a:t>230</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101</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714</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2,714</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Bitkisel Üretim</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32</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155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32</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215</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1,167</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Hayvancılık</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3</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a:solidFill>
                            <a:srgbClr val="000080"/>
                          </a:solidFill>
                          <a:latin typeface="Times New Roman" pitchFamily="18" charset="0"/>
                          <a:cs typeface="Times New Roman" pitchFamily="18" charset="0"/>
                        </a:rPr>
                        <a:t>21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0" i="0" u="none" strike="noStrike" dirty="0">
                          <a:solidFill>
                            <a:srgbClr val="000080"/>
                          </a:solidFill>
                          <a:latin typeface="Times New Roman" pitchFamily="18" charset="0"/>
                          <a:cs typeface="Times New Roman" pitchFamily="18" charset="0"/>
                        </a:rPr>
                        <a:t>75</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53</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464</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1,339</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Ormancılık</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1</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3</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12</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Su Ürünleri</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15</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80"/>
                          </a:solidFill>
                          <a:effectLst/>
                          <a:latin typeface="Times New Roman" pitchFamily="18" charset="0"/>
                          <a:cs typeface="Times New Roman" pitchFamily="18" charset="0"/>
                        </a:rPr>
                        <a:t>32</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80"/>
                          </a:solidFill>
                          <a:effectLst/>
                          <a:latin typeface="Times New Roman" pitchFamily="18" charset="0"/>
                          <a:cs typeface="Times New Roman" pitchFamily="18" charset="0"/>
                        </a:rPr>
                        <a:t>196</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80"/>
                          </a:solidFill>
                          <a:effectLst/>
                          <a:latin typeface="Times New Roman" pitchFamily="18" charset="0"/>
                          <a:cs typeface="Times New Roman" pitchFamily="18" charset="0"/>
                        </a:rPr>
                        <a:t>Genel Toplam</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80"/>
                          </a:solidFill>
                          <a:effectLst/>
                          <a:latin typeface="Times New Roman" pitchFamily="18" charset="0"/>
                          <a:cs typeface="Times New Roman" pitchFamily="18" charset="0"/>
                        </a:rPr>
                        <a:t> </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1" i="0" u="none" strike="noStrike" dirty="0">
                          <a:solidFill>
                            <a:srgbClr val="000080"/>
                          </a:solidFill>
                          <a:latin typeface="Times New Roman"/>
                        </a:rPr>
                        <a:t>381</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1" i="0" u="none" strike="noStrike" dirty="0">
                          <a:solidFill>
                            <a:srgbClr val="000080"/>
                          </a:solidFill>
                          <a:latin typeface="Times New Roman"/>
                        </a:rPr>
                        <a:t>4.270</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algn="r" fontAlgn="b"/>
                      <a:r>
                        <a:rPr lang="tr-TR" sz="1200" b="1" i="0" u="none" strike="noStrike" dirty="0">
                          <a:solidFill>
                            <a:srgbClr val="000080"/>
                          </a:solidFill>
                          <a:latin typeface="Times New Roman"/>
                        </a:rPr>
                        <a:t>12.078</a:t>
                      </a:r>
                    </a:p>
                  </a:txBody>
                  <a:tcPr marL="9525" marR="900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80"/>
                          </a:solidFill>
                          <a:effectLst/>
                          <a:latin typeface="Times New Roman" pitchFamily="18" charset="0"/>
                          <a:cs typeface="Times New Roman" pitchFamily="18" charset="0"/>
                        </a:rPr>
                        <a:t>4,269</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80"/>
                          </a:solidFill>
                          <a:effectLst/>
                          <a:latin typeface="Times New Roman" pitchFamily="18" charset="0"/>
                          <a:cs typeface="Times New Roman" pitchFamily="18" charset="0"/>
                        </a:rPr>
                        <a:t>68,278</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80"/>
                          </a:solidFill>
                          <a:effectLst/>
                          <a:latin typeface="Times New Roman" pitchFamily="18" charset="0"/>
                          <a:cs typeface="Times New Roman" pitchFamily="18" charset="0"/>
                        </a:rPr>
                        <a:t>159,402</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R="90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DBE3"/>
                    </a:soli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p:cNvSpPr>
            <a:spLocks noChangeShapeType="1"/>
          </p:cNvSpPr>
          <p:nvPr/>
        </p:nvSpPr>
        <p:spPr bwMode="auto">
          <a:xfrm>
            <a:off x="955675" y="4206875"/>
            <a:ext cx="0" cy="0"/>
          </a:xfrm>
          <a:prstGeom prst="line">
            <a:avLst/>
          </a:prstGeom>
          <a:noFill/>
          <a:ln w="12700" cap="rnd">
            <a:solidFill>
              <a:srgbClr val="1F497D"/>
            </a:solidFill>
            <a:round/>
            <a:headEnd/>
            <a:tailEnd/>
          </a:ln>
        </p:spPr>
        <p:txBody>
          <a:bodyPr/>
          <a:lstStyle/>
          <a:p>
            <a:endParaRPr lang="tr-TR"/>
          </a:p>
        </p:txBody>
      </p:sp>
      <p:graphicFrame>
        <p:nvGraphicFramePr>
          <p:cNvPr id="239619" name="Group 3"/>
          <p:cNvGraphicFramePr>
            <a:graphicFrameLocks noGrp="1"/>
          </p:cNvGraphicFramePr>
          <p:nvPr/>
        </p:nvGraphicFramePr>
        <p:xfrm>
          <a:off x="179388" y="908050"/>
          <a:ext cx="8785225" cy="5545138"/>
        </p:xfrm>
        <a:graphic>
          <a:graphicData uri="http://schemas.openxmlformats.org/drawingml/2006/table">
            <a:tbl>
              <a:tblPr/>
              <a:tblGrid>
                <a:gridCol w="1223962"/>
                <a:gridCol w="1296988"/>
                <a:gridCol w="1008062"/>
                <a:gridCol w="1295400"/>
                <a:gridCol w="1296988"/>
                <a:gridCol w="1366837"/>
                <a:gridCol w="1296988"/>
              </a:tblGrid>
              <a:tr h="882650">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FF"/>
                          </a:solidFill>
                          <a:effectLst/>
                          <a:latin typeface="Times New Roman" pitchFamily="18" charset="0"/>
                          <a:cs typeface="Times New Roman" pitchFamily="18" charset="0"/>
                        </a:rPr>
                        <a:t>1. BÖLGE</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Genel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Bölgesel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Büyük Ölçekli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Stratejik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5400" cap="flat" cmpd="sng" algn="ctr">
                      <a:solidFill>
                        <a:srgbClr val="1F497D"/>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İstisnası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Gümrük Vergisi Muafiyeti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vMerge="1">
                  <a:txBody>
                    <a:bodyPr/>
                    <a:lstStyle/>
                    <a:p>
                      <a:endParaRPr lang="tr-TR"/>
                    </a:p>
                  </a:txBody>
                  <a:tcPr/>
                </a:tc>
                <a:tc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h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2" vMerge="1">
                  <a:txBody>
                    <a:bodyPr/>
                    <a:lstStyle/>
                    <a:p>
                      <a:endParaRPr lang="tr-TR"/>
                    </a:p>
                  </a:txBody>
                  <a:tcPr/>
                </a:tc>
                <a:tc hMerge="1"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Yatırım Yeri Tahsisi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Gelir Vergisi Stopajı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Faiz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İç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Arial" charset="0"/>
                        </a:rPr>
                        <a:t>YOK</a:t>
                      </a: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625475">
                <a:tc vMerge="1">
                  <a:txBody>
                    <a:bodyPr/>
                    <a:lstStyle/>
                    <a:p>
                      <a:endParaRPr lang="tr-TR"/>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Döviz / Dövize Endeksli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İadesi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p:cNvSpPr>
          <p:nvPr/>
        </p:nvSpPr>
        <p:spPr>
          <a:xfrm>
            <a:off x="4500563" y="260350"/>
            <a:ext cx="4608512" cy="431800"/>
          </a:xfrm>
          <a:prstGeom prst="rect">
            <a:avLst/>
          </a:prstGeom>
        </p:spPr>
        <p:txBody>
          <a:bodyPr/>
          <a:lstStyle/>
          <a:p>
            <a:pPr algn="r">
              <a:defRPr/>
            </a:pPr>
            <a:r>
              <a:rPr lang="tr-TR" sz="1800" b="1" u="sng" dirty="0">
                <a:solidFill>
                  <a:schemeClr val="bg1"/>
                </a:solidFill>
                <a:effectLst>
                  <a:outerShdw blurRad="38100" dist="38100" dir="2700000" algn="tl">
                    <a:srgbClr val="C0C0C0"/>
                  </a:outerShdw>
                </a:effectLst>
              </a:rPr>
              <a:t>7. ÖZET TABLOLAR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2"/>
          <p:cNvSpPr>
            <a:spLocks noChangeShapeType="1"/>
          </p:cNvSpPr>
          <p:nvPr/>
        </p:nvSpPr>
        <p:spPr bwMode="auto">
          <a:xfrm>
            <a:off x="955675" y="4206875"/>
            <a:ext cx="0" cy="0"/>
          </a:xfrm>
          <a:prstGeom prst="line">
            <a:avLst/>
          </a:prstGeom>
          <a:noFill/>
          <a:ln w="12700" cap="rnd">
            <a:solidFill>
              <a:srgbClr val="1F497D"/>
            </a:solidFill>
            <a:round/>
            <a:headEnd/>
            <a:tailEnd/>
          </a:ln>
        </p:spPr>
        <p:txBody>
          <a:bodyPr/>
          <a:lstStyle/>
          <a:p>
            <a:endParaRPr lang="tr-TR"/>
          </a:p>
        </p:txBody>
      </p:sp>
      <p:graphicFrame>
        <p:nvGraphicFramePr>
          <p:cNvPr id="240643" name="Group 3"/>
          <p:cNvGraphicFramePr>
            <a:graphicFrameLocks noGrp="1"/>
          </p:cNvGraphicFramePr>
          <p:nvPr/>
        </p:nvGraphicFramePr>
        <p:xfrm>
          <a:off x="179388" y="908050"/>
          <a:ext cx="8785225" cy="5545138"/>
        </p:xfrm>
        <a:graphic>
          <a:graphicData uri="http://schemas.openxmlformats.org/drawingml/2006/table">
            <a:tbl>
              <a:tblPr/>
              <a:tblGrid>
                <a:gridCol w="1223962"/>
                <a:gridCol w="1296988"/>
                <a:gridCol w="1008062"/>
                <a:gridCol w="1295400"/>
                <a:gridCol w="1296988"/>
                <a:gridCol w="1366837"/>
                <a:gridCol w="1296988"/>
              </a:tblGrid>
              <a:tr h="882650">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FF"/>
                          </a:solidFill>
                          <a:effectLst/>
                          <a:latin typeface="Times New Roman" pitchFamily="18" charset="0"/>
                          <a:cs typeface="Times New Roman" pitchFamily="18" charset="0"/>
                        </a:rPr>
                        <a:t>2. BÖLGE</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Genel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Bölgesel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Büyük Ölçekli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Stratejik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5400" cap="flat" cmpd="sng" algn="ctr">
                      <a:solidFill>
                        <a:srgbClr val="1F497D"/>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İstisnası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Gümrük Vergisi Muafiyeti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vMerge="1">
                  <a:txBody>
                    <a:bodyPr/>
                    <a:lstStyle/>
                    <a:p>
                      <a:endParaRPr lang="tr-TR"/>
                    </a:p>
                  </a:txBody>
                  <a:tcPr/>
                </a:tc>
                <a:tc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h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2" vMerge="1">
                  <a:txBody>
                    <a:bodyPr/>
                    <a:lstStyle/>
                    <a:p>
                      <a:endParaRPr lang="tr-TR"/>
                    </a:p>
                  </a:txBody>
                  <a:tcPr/>
                </a:tc>
                <a:tc hMerge="1"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Yatırım Yeri Tahsisi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Gelir Vergisi Stopajı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Faiz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İç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Arial" charset="0"/>
                        </a:rPr>
                        <a:t>YOK</a:t>
                      </a: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625475">
                <a:tc vMerge="1">
                  <a:txBody>
                    <a:bodyPr/>
                    <a:lstStyle/>
                    <a:p>
                      <a:endParaRPr lang="tr-TR"/>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Döviz / Dövize Endeksli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İadesi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p:cNvSpPr>
          <p:nvPr/>
        </p:nvSpPr>
        <p:spPr>
          <a:xfrm>
            <a:off x="4500563" y="260350"/>
            <a:ext cx="4608512" cy="431800"/>
          </a:xfrm>
          <a:prstGeom prst="rect">
            <a:avLst/>
          </a:prstGeom>
        </p:spPr>
        <p:txBody>
          <a:bodyPr/>
          <a:lstStyle/>
          <a:p>
            <a:pPr algn="r">
              <a:defRPr/>
            </a:pPr>
            <a:r>
              <a:rPr lang="tr-TR" sz="1800" b="1" u="sng" dirty="0">
                <a:solidFill>
                  <a:schemeClr val="bg1"/>
                </a:solidFill>
                <a:effectLst>
                  <a:outerShdw blurRad="38100" dist="38100" dir="2700000" algn="tl">
                    <a:srgbClr val="C0C0C0"/>
                  </a:outerShdw>
                </a:effectLst>
              </a:rPr>
              <a:t>7. ÖZET TABLOLAR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179388" y="1595438"/>
            <a:ext cx="8569325" cy="4929187"/>
          </a:xfrm>
        </p:spPr>
        <p:txBody>
          <a:bodyPr/>
          <a:lstStyle/>
          <a:p>
            <a:pPr marL="0" indent="0" eaLnBrk="1" hangingPunct="1">
              <a:lnSpc>
                <a:spcPts val="5000"/>
              </a:lnSpc>
              <a:spcBef>
                <a:spcPct val="0"/>
              </a:spcBef>
              <a:buClr>
                <a:schemeClr val="accent2"/>
              </a:buClr>
              <a:buSzPct val="60000"/>
              <a:buFont typeface="Wingdings" pitchFamily="2" charset="2"/>
              <a:buNone/>
            </a:pPr>
            <a:r>
              <a:rPr lang="tr-TR" sz="2800" smtClean="0">
                <a:solidFill>
                  <a:schemeClr val="tx1"/>
                </a:solidFill>
                <a:latin typeface="Arial" charset="0"/>
                <a:cs typeface="Arial" charset="0"/>
              </a:rPr>
              <a:t>Yatırım Teşvik Belgesi kapsamında yurt içinden ve yurt dışından temin edilecek yatırım malı makine ve teçhizat için</a:t>
            </a:r>
            <a:r>
              <a:rPr lang="tr-TR" sz="2800" smtClean="0">
                <a:latin typeface="Arial" charset="0"/>
                <a:cs typeface="Arial" charset="0"/>
              </a:rPr>
              <a:t> </a:t>
            </a:r>
            <a:r>
              <a:rPr lang="tr-TR" sz="2800" smtClean="0">
                <a:solidFill>
                  <a:srgbClr val="C00000"/>
                </a:solidFill>
                <a:latin typeface="Arial" charset="0"/>
                <a:cs typeface="Arial" charset="0"/>
              </a:rPr>
              <a:t>katma değer vergisinin ödenmemesi </a:t>
            </a:r>
            <a:r>
              <a:rPr lang="tr-TR" sz="2800" smtClean="0">
                <a:solidFill>
                  <a:schemeClr val="tx1"/>
                </a:solidFill>
                <a:latin typeface="Arial" charset="0"/>
                <a:cs typeface="Arial" charset="0"/>
              </a:rPr>
              <a:t>şeklinde uygulanır.</a:t>
            </a:r>
            <a:r>
              <a:rPr lang="tr-TR" sz="2800" smtClean="0">
                <a:latin typeface="Arial" charset="0"/>
                <a:cs typeface="Arial" charset="0"/>
              </a:rPr>
              <a:t> </a:t>
            </a:r>
            <a:endParaRPr lang="tr-TR" sz="2800" smtClean="0">
              <a:solidFill>
                <a:srgbClr val="C00000"/>
              </a:solidFill>
              <a:latin typeface="Arial" charset="0"/>
              <a:cs typeface="Arial" charset="0"/>
            </a:endParaRP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dirty="0">
                <a:solidFill>
                  <a:schemeClr val="bg1"/>
                </a:solidFill>
              </a:rPr>
              <a:t>KDV İSTİSNASI</a:t>
            </a:r>
            <a:endParaRPr lang="en-US" sz="2800" b="1" dirty="0">
              <a:solidFill>
                <a:schemeClr val="bg1"/>
              </a:solidFill>
            </a:endParaRPr>
          </a:p>
        </p:txBody>
      </p:sp>
      <p:sp>
        <p:nvSpPr>
          <p:cNvPr id="22534"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9"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955675" y="4206875"/>
            <a:ext cx="0" cy="0"/>
          </a:xfrm>
          <a:prstGeom prst="line">
            <a:avLst/>
          </a:prstGeom>
          <a:noFill/>
          <a:ln w="12700" cap="rnd">
            <a:solidFill>
              <a:srgbClr val="1F497D"/>
            </a:solidFill>
            <a:round/>
            <a:headEnd/>
            <a:tailEnd/>
          </a:ln>
        </p:spPr>
        <p:txBody>
          <a:bodyPr/>
          <a:lstStyle/>
          <a:p>
            <a:endParaRPr lang="tr-TR"/>
          </a:p>
        </p:txBody>
      </p:sp>
      <p:graphicFrame>
        <p:nvGraphicFramePr>
          <p:cNvPr id="241667" name="Group 3"/>
          <p:cNvGraphicFramePr>
            <a:graphicFrameLocks noGrp="1"/>
          </p:cNvGraphicFramePr>
          <p:nvPr/>
        </p:nvGraphicFramePr>
        <p:xfrm>
          <a:off x="179388" y="908050"/>
          <a:ext cx="8785225" cy="5545138"/>
        </p:xfrm>
        <a:graphic>
          <a:graphicData uri="http://schemas.openxmlformats.org/drawingml/2006/table">
            <a:tbl>
              <a:tblPr/>
              <a:tblGrid>
                <a:gridCol w="1223962"/>
                <a:gridCol w="1296988"/>
                <a:gridCol w="1008062"/>
                <a:gridCol w="1295400"/>
                <a:gridCol w="1296988"/>
                <a:gridCol w="1366837"/>
                <a:gridCol w="1296988"/>
              </a:tblGrid>
              <a:tr h="882650">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FF"/>
                          </a:solidFill>
                          <a:effectLst/>
                          <a:latin typeface="Times New Roman" pitchFamily="18" charset="0"/>
                          <a:cs typeface="Times New Roman" pitchFamily="18" charset="0"/>
                        </a:rPr>
                        <a:t>3. BÖLGE</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Genel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Bölgesel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Büyük Ölçekli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Stratejik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5400" cap="flat" cmpd="sng" algn="ctr">
                      <a:solidFill>
                        <a:srgbClr val="1F497D"/>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İstisnası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Gümrük Vergisi Muafiyeti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vMerge="1">
                  <a:txBody>
                    <a:bodyPr/>
                    <a:lstStyle/>
                    <a:p>
                      <a:endParaRPr lang="tr-TR"/>
                    </a:p>
                  </a:txBody>
                  <a:tcPr/>
                </a:tc>
                <a:tc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h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2" vMerge="1">
                  <a:txBody>
                    <a:bodyPr/>
                    <a:lstStyle/>
                    <a:p>
                      <a:endParaRPr lang="tr-TR"/>
                    </a:p>
                  </a:txBody>
                  <a:tcPr/>
                </a:tc>
                <a:tc hMerge="1"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6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6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Yatırım Yeri Tahsisi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Gelir Vergisi Stopajı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Faiz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İç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625475">
                <a:tc vMerge="1">
                  <a:txBody>
                    <a:bodyPr/>
                    <a:lstStyle/>
                    <a:p>
                      <a:endParaRPr lang="tr-TR"/>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Döviz / Dövize Endeksli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İadesi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p:cNvSpPr>
          <p:nvPr/>
        </p:nvSpPr>
        <p:spPr>
          <a:xfrm>
            <a:off x="4500563" y="260350"/>
            <a:ext cx="4608512" cy="431800"/>
          </a:xfrm>
          <a:prstGeom prst="rect">
            <a:avLst/>
          </a:prstGeom>
        </p:spPr>
        <p:txBody>
          <a:bodyPr/>
          <a:lstStyle/>
          <a:p>
            <a:pPr algn="r">
              <a:defRPr/>
            </a:pPr>
            <a:r>
              <a:rPr lang="tr-TR" sz="1800" b="1" u="sng" dirty="0">
                <a:solidFill>
                  <a:schemeClr val="bg1"/>
                </a:solidFill>
                <a:effectLst>
                  <a:outerShdw blurRad="38100" dist="38100" dir="2700000" algn="tl">
                    <a:srgbClr val="C0C0C0"/>
                  </a:outerShdw>
                </a:effectLst>
              </a:rPr>
              <a:t>7. ÖZET TABLOLAR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a:off x="955675" y="4206875"/>
            <a:ext cx="0" cy="0"/>
          </a:xfrm>
          <a:prstGeom prst="line">
            <a:avLst/>
          </a:prstGeom>
          <a:noFill/>
          <a:ln w="12700" cap="rnd">
            <a:solidFill>
              <a:srgbClr val="1F497D"/>
            </a:solidFill>
            <a:round/>
            <a:headEnd/>
            <a:tailEnd/>
          </a:ln>
        </p:spPr>
        <p:txBody>
          <a:bodyPr/>
          <a:lstStyle/>
          <a:p>
            <a:endParaRPr lang="tr-TR"/>
          </a:p>
        </p:txBody>
      </p:sp>
      <p:graphicFrame>
        <p:nvGraphicFramePr>
          <p:cNvPr id="242691" name="Group 3"/>
          <p:cNvGraphicFramePr>
            <a:graphicFrameLocks noGrp="1"/>
          </p:cNvGraphicFramePr>
          <p:nvPr/>
        </p:nvGraphicFramePr>
        <p:xfrm>
          <a:off x="179388" y="908050"/>
          <a:ext cx="8785225" cy="5545138"/>
        </p:xfrm>
        <a:graphic>
          <a:graphicData uri="http://schemas.openxmlformats.org/drawingml/2006/table">
            <a:tbl>
              <a:tblPr/>
              <a:tblGrid>
                <a:gridCol w="1223962"/>
                <a:gridCol w="1296988"/>
                <a:gridCol w="1008062"/>
                <a:gridCol w="1295400"/>
                <a:gridCol w="1296988"/>
                <a:gridCol w="1366837"/>
                <a:gridCol w="1296988"/>
              </a:tblGrid>
              <a:tr h="882650">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FF"/>
                          </a:solidFill>
                          <a:effectLst/>
                          <a:latin typeface="Times New Roman" pitchFamily="18" charset="0"/>
                          <a:cs typeface="Times New Roman" pitchFamily="18" charset="0"/>
                        </a:rPr>
                        <a:t>4. BÖLGE</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Genel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Bölgesel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Büyük Ölçekli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Stratejik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5400" cap="flat" cmpd="sng" algn="ctr">
                      <a:solidFill>
                        <a:srgbClr val="1F497D"/>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İstisnası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Gümrük Vergisi Muafiyeti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vMerge="1">
                  <a:txBody>
                    <a:bodyPr/>
                    <a:lstStyle/>
                    <a:p>
                      <a:endParaRPr lang="tr-TR"/>
                    </a:p>
                  </a:txBody>
                  <a:tcPr/>
                </a:tc>
                <a:tc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h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6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6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2" vMerge="1">
                  <a:txBody>
                    <a:bodyPr/>
                    <a:lstStyle/>
                    <a:p>
                      <a:endParaRPr lang="tr-TR"/>
                    </a:p>
                  </a:txBody>
                  <a:tcPr/>
                </a:tc>
                <a:tc hMerge="1"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Yatırım Yeri Tahsisi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Gelir Vergisi Stopajı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Faiz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İç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4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625475">
                <a:tc vMerge="1">
                  <a:txBody>
                    <a:bodyPr/>
                    <a:lstStyle/>
                    <a:p>
                      <a:endParaRPr lang="tr-TR"/>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Döviz / Dövize Endeksli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İadesi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p:cNvSpPr>
          <p:nvPr/>
        </p:nvSpPr>
        <p:spPr>
          <a:xfrm>
            <a:off x="4500563" y="260350"/>
            <a:ext cx="4608512" cy="431800"/>
          </a:xfrm>
          <a:prstGeom prst="rect">
            <a:avLst/>
          </a:prstGeom>
        </p:spPr>
        <p:txBody>
          <a:bodyPr/>
          <a:lstStyle/>
          <a:p>
            <a:pPr algn="r">
              <a:defRPr/>
            </a:pPr>
            <a:r>
              <a:rPr lang="tr-TR" sz="1800" b="1" u="sng" dirty="0">
                <a:solidFill>
                  <a:schemeClr val="bg1"/>
                </a:solidFill>
                <a:effectLst>
                  <a:outerShdw blurRad="38100" dist="38100" dir="2700000" algn="tl">
                    <a:srgbClr val="C0C0C0"/>
                  </a:outerShdw>
                </a:effectLst>
              </a:rPr>
              <a:t>7. ÖZET TABLOLAR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a:off x="955675" y="4206875"/>
            <a:ext cx="0" cy="0"/>
          </a:xfrm>
          <a:prstGeom prst="line">
            <a:avLst/>
          </a:prstGeom>
          <a:noFill/>
          <a:ln w="12700" cap="rnd">
            <a:solidFill>
              <a:srgbClr val="1F497D"/>
            </a:solidFill>
            <a:round/>
            <a:headEnd/>
            <a:tailEnd/>
          </a:ln>
        </p:spPr>
        <p:txBody>
          <a:bodyPr/>
          <a:lstStyle/>
          <a:p>
            <a:endParaRPr lang="tr-TR"/>
          </a:p>
        </p:txBody>
      </p:sp>
      <p:graphicFrame>
        <p:nvGraphicFramePr>
          <p:cNvPr id="243715" name="Group 3"/>
          <p:cNvGraphicFramePr>
            <a:graphicFrameLocks noGrp="1"/>
          </p:cNvGraphicFramePr>
          <p:nvPr/>
        </p:nvGraphicFramePr>
        <p:xfrm>
          <a:off x="179388" y="908050"/>
          <a:ext cx="8785225" cy="5545138"/>
        </p:xfrm>
        <a:graphic>
          <a:graphicData uri="http://schemas.openxmlformats.org/drawingml/2006/table">
            <a:tbl>
              <a:tblPr/>
              <a:tblGrid>
                <a:gridCol w="1223962"/>
                <a:gridCol w="1296988"/>
                <a:gridCol w="1008062"/>
                <a:gridCol w="1295400"/>
                <a:gridCol w="1296988"/>
                <a:gridCol w="1366837"/>
                <a:gridCol w="1296988"/>
              </a:tblGrid>
              <a:tr h="882650">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FF"/>
                          </a:solidFill>
                          <a:effectLst/>
                          <a:latin typeface="Times New Roman" pitchFamily="18" charset="0"/>
                          <a:cs typeface="Times New Roman" pitchFamily="18" charset="0"/>
                        </a:rPr>
                        <a:t>5. BÖLGE</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Genel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Bölgesel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Büyük Ölçekli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Stratejik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5400" cap="flat" cmpd="sng" algn="ctr">
                      <a:solidFill>
                        <a:srgbClr val="1F497D"/>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İstisnası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Gümrük Vergisi Muafiyeti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vMerge="1">
                  <a:txBody>
                    <a:bodyPr/>
                    <a:lstStyle/>
                    <a:p>
                      <a:endParaRPr lang="tr-TR"/>
                    </a:p>
                  </a:txBody>
                  <a:tcPr/>
                </a:tc>
                <a:tc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60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h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2" vMerge="1">
                  <a:txBody>
                    <a:bodyPr/>
                    <a:lstStyle/>
                    <a:p>
                      <a:endParaRPr lang="tr-TR"/>
                    </a:p>
                  </a:txBody>
                  <a:tcPr/>
                </a:tc>
                <a:tc hMerge="1"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Yatırım Yeri Tahsisi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Gelir Vergisi Stopajı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Faiz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İç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625475">
                <a:tc vMerge="1">
                  <a:txBody>
                    <a:bodyPr/>
                    <a:lstStyle/>
                    <a:p>
                      <a:endParaRPr lang="tr-TR"/>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Döviz / Dövize Endeksli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İadesi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p:cNvSpPr>
          <p:nvPr/>
        </p:nvSpPr>
        <p:spPr>
          <a:xfrm>
            <a:off x="4500563" y="260350"/>
            <a:ext cx="4608512" cy="431800"/>
          </a:xfrm>
          <a:prstGeom prst="rect">
            <a:avLst/>
          </a:prstGeom>
        </p:spPr>
        <p:txBody>
          <a:bodyPr/>
          <a:lstStyle/>
          <a:p>
            <a:pPr algn="r">
              <a:defRPr/>
            </a:pPr>
            <a:r>
              <a:rPr lang="tr-TR" sz="1800" b="1" u="sng" dirty="0">
                <a:solidFill>
                  <a:schemeClr val="bg1"/>
                </a:solidFill>
                <a:effectLst>
                  <a:outerShdw blurRad="38100" dist="38100" dir="2700000" algn="tl">
                    <a:srgbClr val="C0C0C0"/>
                  </a:outerShdw>
                </a:effectLst>
              </a:rPr>
              <a:t>7. ÖZET TABLOLAR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955675" y="4206875"/>
            <a:ext cx="0" cy="0"/>
          </a:xfrm>
          <a:prstGeom prst="line">
            <a:avLst/>
          </a:prstGeom>
          <a:noFill/>
          <a:ln w="12700" cap="rnd">
            <a:solidFill>
              <a:srgbClr val="1F497D"/>
            </a:solidFill>
            <a:round/>
            <a:headEnd/>
            <a:tailEnd/>
          </a:ln>
        </p:spPr>
        <p:txBody>
          <a:bodyPr/>
          <a:lstStyle/>
          <a:p>
            <a:endParaRPr lang="tr-TR"/>
          </a:p>
        </p:txBody>
      </p:sp>
      <p:graphicFrame>
        <p:nvGraphicFramePr>
          <p:cNvPr id="244739" name="Group 3"/>
          <p:cNvGraphicFramePr>
            <a:graphicFrameLocks noGrp="1"/>
          </p:cNvGraphicFramePr>
          <p:nvPr/>
        </p:nvGraphicFramePr>
        <p:xfrm>
          <a:off x="179388" y="908050"/>
          <a:ext cx="8785225" cy="5545138"/>
        </p:xfrm>
        <a:graphic>
          <a:graphicData uri="http://schemas.openxmlformats.org/drawingml/2006/table">
            <a:tbl>
              <a:tblPr/>
              <a:tblGrid>
                <a:gridCol w="1223962"/>
                <a:gridCol w="1296988"/>
                <a:gridCol w="1008062"/>
                <a:gridCol w="1295400"/>
                <a:gridCol w="1296988"/>
                <a:gridCol w="1366837"/>
                <a:gridCol w="1296988"/>
              </a:tblGrid>
              <a:tr h="882650">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FFFF"/>
                          </a:solidFill>
                          <a:effectLst/>
                          <a:latin typeface="Times New Roman" pitchFamily="18" charset="0"/>
                          <a:cs typeface="Times New Roman" pitchFamily="18" charset="0"/>
                        </a:rPr>
                        <a:t>6. BÖLGE</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Genel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Bölgesel Teşvik Uygulamaları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Büyük Ölçekli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Stratejik Yatırımların Teşviki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FFFFFF"/>
                      </a:solidFill>
                      <a:prstDash val="solid"/>
                      <a:round/>
                      <a:headEnd type="none" w="med" len="med"/>
                      <a:tailEnd type="none" w="med" len="med"/>
                    </a:lnL>
                    <a:lnR w="25400" cap="flat" cmpd="sng" algn="ctr">
                      <a:solidFill>
                        <a:srgbClr val="1F497D"/>
                      </a:solidFill>
                      <a:prstDash val="solid"/>
                      <a:round/>
                      <a:headEnd type="none" w="med" len="med"/>
                      <a:tailEnd type="none" w="med" len="med"/>
                    </a:lnR>
                    <a:lnT w="254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1F497D"/>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İstisnası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Gümrük Vergisi Muafiyeti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Vergi İndirimi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Yatırıma Katkı Oranı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60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vMerge="1">
                  <a:txBody>
                    <a:bodyPr/>
                    <a:lstStyle/>
                    <a:p>
                      <a:endParaRPr lang="tr-TR"/>
                    </a:p>
                  </a:txBody>
                  <a:tcPr/>
                </a:tc>
                <a:tc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55</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65</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İşveren Hissesi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h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Dışı</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2" vMerge="1">
                  <a:txBody>
                    <a:bodyPr/>
                    <a:lstStyle/>
                    <a:p>
                      <a:endParaRPr lang="tr-TR"/>
                    </a:p>
                  </a:txBody>
                  <a:tcPr/>
                </a:tc>
                <a:tc hMerge="1" vMerge="1">
                  <a:txBody>
                    <a:bodyPr/>
                    <a:lstStyle/>
                    <a:p>
                      <a:endParaRPr lang="tr-T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OSB İçi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12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12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 YIL</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Yatırım Yeri Tahsisi </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8300">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Sigorta Primi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Gelir Vergisi Stopajı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noFill/>
                  </a:tcPr>
                </a:tc>
              </a:tr>
              <a:tr h="36671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Faiz Desteği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İç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7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5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625475">
                <a:tc vMerge="1">
                  <a:txBody>
                    <a:bodyPr/>
                    <a:lstStyle/>
                    <a:p>
                      <a:endParaRPr lang="tr-TR"/>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Döviz / Dövize Endeksli Kredi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c v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 Puan</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a:noFill/>
                    </a:lnTlToBr>
                    <a:lnBlToTr>
                      <a:noFill/>
                    </a:lnBlToTr>
                    <a:solidFill>
                      <a:srgbClr val="D9D9D9"/>
                    </a:solidFill>
                  </a:tcPr>
                </a:tc>
              </a:tr>
              <a:tr h="366713">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KDV İadesi</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254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YOK</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VAR</a:t>
                      </a:r>
                      <a:endParaRPr kumimoji="0" lang="tr-TR" sz="1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1F497D"/>
                      </a:solidFill>
                      <a:prstDash val="solid"/>
                      <a:round/>
                      <a:headEnd type="none" w="med" len="med"/>
                      <a:tailEnd type="none" w="med" len="med"/>
                    </a:lnL>
                    <a:lnR w="254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5400" cap="flat" cmpd="sng" algn="ctr">
                      <a:solidFill>
                        <a:srgbClr val="1F497D"/>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p:cNvSpPr>
          <p:nvPr/>
        </p:nvSpPr>
        <p:spPr>
          <a:xfrm>
            <a:off x="4500563" y="260350"/>
            <a:ext cx="4608512" cy="431800"/>
          </a:xfrm>
          <a:prstGeom prst="rect">
            <a:avLst/>
          </a:prstGeom>
        </p:spPr>
        <p:txBody>
          <a:bodyPr/>
          <a:lstStyle/>
          <a:p>
            <a:pPr algn="r">
              <a:defRPr/>
            </a:pPr>
            <a:r>
              <a:rPr lang="tr-TR" sz="1800" b="1" u="sng" dirty="0">
                <a:solidFill>
                  <a:schemeClr val="bg1"/>
                </a:solidFill>
                <a:effectLst>
                  <a:outerShdw blurRad="38100" dist="38100" dir="2700000" algn="tl">
                    <a:srgbClr val="C0C0C0"/>
                  </a:outerShdw>
                </a:effectLst>
              </a:rPr>
              <a:t>7. ÖZET TABLOLAR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4294967295"/>
          </p:nvPr>
        </p:nvSpPr>
        <p:spPr>
          <a:xfrm>
            <a:off x="250825" y="765175"/>
            <a:ext cx="8713788" cy="5543550"/>
          </a:xfrm>
        </p:spPr>
        <p:txBody>
          <a:bodyPr/>
          <a:lstStyle/>
          <a:p>
            <a:pPr marL="0" indent="0" eaLnBrk="1" hangingPunct="1">
              <a:lnSpc>
                <a:spcPts val="4500"/>
              </a:lnSpc>
              <a:buClr>
                <a:srgbClr val="262673"/>
              </a:buClr>
              <a:buSzPct val="100000"/>
              <a:buFont typeface="Wingdings" pitchFamily="2" charset="2"/>
              <a:buNone/>
            </a:pPr>
            <a:r>
              <a:rPr lang="tr-TR" sz="2400" b="1" u="sng" smtClean="0">
                <a:solidFill>
                  <a:srgbClr val="CC3300"/>
                </a:solidFill>
                <a:latin typeface="Arial" charset="0"/>
                <a:cs typeface="Arial" charset="0"/>
              </a:rPr>
              <a:t>HANGİ HARCAMALAR TEŞVİK BELGESİ KAPSAMINDA ALINABİLİR ?</a:t>
            </a:r>
          </a:p>
          <a:p>
            <a:pPr marL="0" indent="0" eaLnBrk="1" hangingPunct="1">
              <a:lnSpc>
                <a:spcPts val="3700"/>
              </a:lnSpc>
              <a:spcBef>
                <a:spcPct val="0"/>
              </a:spcBef>
              <a:buClr>
                <a:srgbClr val="C00000"/>
              </a:buClr>
              <a:buSzPct val="100000"/>
              <a:buFont typeface="Wingdings" pitchFamily="2" charset="2"/>
              <a:buChar char="Ø"/>
            </a:pPr>
            <a:r>
              <a:rPr lang="tr-TR" sz="2400" smtClean="0">
                <a:solidFill>
                  <a:schemeClr val="tx1"/>
                </a:solidFill>
                <a:latin typeface="Arial" charset="0"/>
                <a:cs typeface="Arial" charset="0"/>
              </a:rPr>
              <a:t>Mal ve hizmet üretiminde kullanılan ithal ve yerli makina ve teçhizatlar,</a:t>
            </a:r>
          </a:p>
          <a:p>
            <a:pPr marL="0" indent="0" eaLnBrk="1" hangingPunct="1">
              <a:lnSpc>
                <a:spcPts val="3700"/>
              </a:lnSpc>
              <a:spcBef>
                <a:spcPct val="0"/>
              </a:spcBef>
              <a:buClr>
                <a:srgbClr val="C00000"/>
              </a:buClr>
              <a:buSzPct val="100000"/>
              <a:buFont typeface="Wingdings" pitchFamily="2" charset="2"/>
              <a:buChar char="Ø"/>
            </a:pPr>
            <a:r>
              <a:rPr lang="tr-TR" sz="2400" smtClean="0">
                <a:solidFill>
                  <a:schemeClr val="tx1"/>
                </a:solidFill>
                <a:latin typeface="Arial" charset="0"/>
                <a:cs typeface="Arial" charset="0"/>
              </a:rPr>
              <a:t>Bina – inşaat harcamaları, </a:t>
            </a:r>
          </a:p>
          <a:p>
            <a:pPr marL="0" indent="0" eaLnBrk="1" hangingPunct="1">
              <a:lnSpc>
                <a:spcPts val="3700"/>
              </a:lnSpc>
              <a:spcBef>
                <a:spcPct val="0"/>
              </a:spcBef>
              <a:buClr>
                <a:srgbClr val="C00000"/>
              </a:buClr>
              <a:buSzPct val="100000"/>
              <a:buFont typeface="Wingdings" pitchFamily="2" charset="2"/>
              <a:buChar char="Ø"/>
            </a:pPr>
            <a:r>
              <a:rPr lang="tr-TR" sz="2400" smtClean="0">
                <a:solidFill>
                  <a:schemeClr val="tx1"/>
                </a:solidFill>
                <a:latin typeface="Arial" charset="0"/>
                <a:cs typeface="Arial" charset="0"/>
              </a:rPr>
              <a:t>Arsa-arazi harcamaları,</a:t>
            </a:r>
          </a:p>
          <a:p>
            <a:pPr marL="0" indent="0" eaLnBrk="1" hangingPunct="1">
              <a:lnSpc>
                <a:spcPts val="3700"/>
              </a:lnSpc>
              <a:spcBef>
                <a:spcPct val="0"/>
              </a:spcBef>
              <a:buClr>
                <a:srgbClr val="C00000"/>
              </a:buClr>
              <a:buSzPct val="100000"/>
              <a:buFont typeface="Wingdings" pitchFamily="2" charset="2"/>
              <a:buChar char="Ø"/>
            </a:pPr>
            <a:r>
              <a:rPr lang="tr-TR" sz="2400" smtClean="0">
                <a:solidFill>
                  <a:schemeClr val="tx1"/>
                </a:solidFill>
                <a:latin typeface="Arial" charset="0"/>
                <a:cs typeface="Arial" charset="0"/>
              </a:rPr>
              <a:t>Diğer  yatırım harcamaları:</a:t>
            </a:r>
          </a:p>
          <a:p>
            <a:pPr marL="531813" lvl="1" indent="-258763" eaLnBrk="1" hangingPunct="1">
              <a:lnSpc>
                <a:spcPts val="3700"/>
              </a:lnSpc>
              <a:spcBef>
                <a:spcPct val="0"/>
              </a:spcBef>
              <a:buClr>
                <a:srgbClr val="C00000"/>
              </a:buClr>
              <a:buSzPct val="100000"/>
              <a:buFont typeface="Wingdings" pitchFamily="2" charset="2"/>
              <a:buChar char="§"/>
            </a:pPr>
            <a:r>
              <a:rPr lang="tr-TR" sz="2000" smtClean="0">
                <a:solidFill>
                  <a:schemeClr val="tx1"/>
                </a:solidFill>
                <a:latin typeface="Arial" charset="0"/>
                <a:cs typeface="Arial" charset="0"/>
              </a:rPr>
              <a:t>Yardımcı makine ve teçhizatlar,</a:t>
            </a:r>
          </a:p>
          <a:p>
            <a:pPr marL="531813" lvl="1" indent="-258763" eaLnBrk="1" hangingPunct="1">
              <a:lnSpc>
                <a:spcPts val="3700"/>
              </a:lnSpc>
              <a:spcBef>
                <a:spcPct val="0"/>
              </a:spcBef>
              <a:buClr>
                <a:srgbClr val="C00000"/>
              </a:buClr>
              <a:buSzPct val="100000"/>
              <a:buFont typeface="Wingdings" pitchFamily="2" charset="2"/>
              <a:buChar char="§"/>
            </a:pPr>
            <a:r>
              <a:rPr lang="tr-TR" sz="2000" smtClean="0">
                <a:solidFill>
                  <a:schemeClr val="tx1"/>
                </a:solidFill>
                <a:latin typeface="Arial" charset="0"/>
                <a:cs typeface="Arial" charset="0"/>
              </a:rPr>
              <a:t>İthalat ve gümrükleme giderleri,</a:t>
            </a:r>
          </a:p>
          <a:p>
            <a:pPr marL="531813" lvl="1" indent="-258763" eaLnBrk="1" hangingPunct="1">
              <a:lnSpc>
                <a:spcPts val="3700"/>
              </a:lnSpc>
              <a:spcBef>
                <a:spcPct val="0"/>
              </a:spcBef>
              <a:buClr>
                <a:srgbClr val="C00000"/>
              </a:buClr>
              <a:buSzPct val="100000"/>
              <a:buFont typeface="Wingdings" pitchFamily="2" charset="2"/>
              <a:buChar char="§"/>
            </a:pPr>
            <a:r>
              <a:rPr lang="tr-TR" sz="2000" smtClean="0">
                <a:solidFill>
                  <a:schemeClr val="tx1"/>
                </a:solidFill>
                <a:latin typeface="Arial" charset="0"/>
                <a:cs typeface="Arial" charset="0"/>
              </a:rPr>
              <a:t>Taşıma, sigorta ve montaj giderleri</a:t>
            </a:r>
          </a:p>
          <a:p>
            <a:pPr marL="531813" lvl="1" indent="-258763" eaLnBrk="1" hangingPunct="1">
              <a:lnSpc>
                <a:spcPts val="3700"/>
              </a:lnSpc>
              <a:spcBef>
                <a:spcPct val="0"/>
              </a:spcBef>
              <a:buClr>
                <a:srgbClr val="C00000"/>
              </a:buClr>
              <a:buSzPct val="100000"/>
              <a:buFont typeface="Wingdings" pitchFamily="2" charset="2"/>
              <a:buChar char="§"/>
            </a:pPr>
            <a:r>
              <a:rPr lang="tr-TR" sz="2000" smtClean="0">
                <a:solidFill>
                  <a:schemeClr val="tx1"/>
                </a:solidFill>
                <a:latin typeface="Arial" charset="0"/>
                <a:cs typeface="Arial" charset="0"/>
              </a:rPr>
              <a:t>Etüd ve proje giderleri vb.</a:t>
            </a:r>
            <a:endParaRPr lang="tr-TR" sz="2000" smtClean="0">
              <a:solidFill>
                <a:schemeClr val="tx1"/>
              </a:solidFill>
              <a:cs typeface="Arial" charset="0"/>
            </a:endParaRPr>
          </a:p>
        </p:txBody>
      </p:sp>
      <p:sp>
        <p:nvSpPr>
          <p:cNvPr id="91139"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11" name="Rectangle 2"/>
          <p:cNvSpPr txBox="1">
            <a:spLocks/>
          </p:cNvSpPr>
          <p:nvPr/>
        </p:nvSpPr>
        <p:spPr>
          <a:xfrm>
            <a:off x="4535488" y="260350"/>
            <a:ext cx="4608512" cy="360363"/>
          </a:xfrm>
          <a:prstGeom prst="rect">
            <a:avLst/>
          </a:prstGeom>
        </p:spPr>
        <p:txBody>
          <a:bodyPr/>
          <a:lstStyle/>
          <a:p>
            <a:pPr algn="r">
              <a:defRPr/>
            </a:pPr>
            <a:r>
              <a:rPr lang="tr-TR" sz="1600" b="1" u="sng">
                <a:solidFill>
                  <a:schemeClr val="bg1"/>
                </a:solidFill>
                <a:effectLst>
                  <a:outerShdw blurRad="38100" dist="38100" dir="2700000" algn="tl">
                    <a:srgbClr val="C0C0C0"/>
                  </a:outerShdw>
                </a:effectLst>
              </a:rPr>
              <a:t>8. TEŞVİK BELGESİ İLE İLGİLİ BİLGİLER</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4294967295"/>
          </p:nvPr>
        </p:nvSpPr>
        <p:spPr>
          <a:xfrm>
            <a:off x="250825" y="733425"/>
            <a:ext cx="8569325" cy="5432425"/>
          </a:xfrm>
        </p:spPr>
        <p:txBody>
          <a:bodyPr/>
          <a:lstStyle/>
          <a:p>
            <a:pPr marL="0" indent="0" eaLnBrk="1" hangingPunct="1">
              <a:lnSpc>
                <a:spcPts val="4500"/>
              </a:lnSpc>
              <a:buClr>
                <a:srgbClr val="262673"/>
              </a:buClr>
              <a:buSzPct val="100000"/>
              <a:buFont typeface="Wingdings" pitchFamily="2" charset="2"/>
              <a:buNone/>
              <a:tabLst>
                <a:tab pos="0" algn="l"/>
              </a:tabLst>
            </a:pPr>
            <a:r>
              <a:rPr lang="tr-TR" sz="2400" b="1" u="sng" smtClean="0">
                <a:solidFill>
                  <a:srgbClr val="CC3300"/>
                </a:solidFill>
                <a:latin typeface="Arial" charset="0"/>
                <a:cs typeface="Arial" charset="0"/>
              </a:rPr>
              <a:t>HANGİ HARCAMALAR TEŞVİK BELGESİ KAPSAMINDA ALINAMAZ ?</a:t>
            </a:r>
          </a:p>
          <a:p>
            <a:pPr marL="0" indent="0" eaLnBrk="1" hangingPunct="1">
              <a:lnSpc>
                <a:spcPts val="5000"/>
              </a:lnSpc>
              <a:spcBef>
                <a:spcPct val="10000"/>
              </a:spcBef>
              <a:buClr>
                <a:srgbClr val="C00000"/>
              </a:buClr>
              <a:buSzPct val="100000"/>
              <a:buFont typeface="Wingdings" pitchFamily="2" charset="2"/>
              <a:buChar char="Ø"/>
              <a:tabLst>
                <a:tab pos="0" algn="l"/>
              </a:tabLst>
            </a:pPr>
            <a:r>
              <a:rPr lang="tr-TR" sz="2400" smtClean="0">
                <a:solidFill>
                  <a:schemeClr val="tx1"/>
                </a:solidFill>
                <a:latin typeface="Arial" charset="0"/>
                <a:cs typeface="Arial" charset="0"/>
              </a:rPr>
              <a:t>Tamamlanmış yatırımlar ile müracaat tarihinden önce   gerçekleştirilmiş bulunan yatırım harcamaları,</a:t>
            </a:r>
          </a:p>
          <a:p>
            <a:pPr marL="0" indent="0" eaLnBrk="1" hangingPunct="1">
              <a:lnSpc>
                <a:spcPts val="5000"/>
              </a:lnSpc>
              <a:spcBef>
                <a:spcPct val="10000"/>
              </a:spcBef>
              <a:buClr>
                <a:srgbClr val="C00000"/>
              </a:buClr>
              <a:buSzPct val="100000"/>
              <a:buFont typeface="Wingdings" pitchFamily="2" charset="2"/>
              <a:buChar char="Ø"/>
              <a:tabLst>
                <a:tab pos="0" algn="l"/>
              </a:tabLst>
            </a:pPr>
            <a:r>
              <a:rPr lang="tr-TR" sz="2400" smtClean="0">
                <a:solidFill>
                  <a:schemeClr val="tx1"/>
                </a:solidFill>
                <a:latin typeface="Arial" charset="0"/>
                <a:cs typeface="Arial" charset="0"/>
              </a:rPr>
              <a:t>Ham madde, ara malı ve işletme malzemesi,</a:t>
            </a:r>
          </a:p>
          <a:p>
            <a:pPr marL="0" indent="0" eaLnBrk="1" hangingPunct="1">
              <a:lnSpc>
                <a:spcPts val="5000"/>
              </a:lnSpc>
              <a:spcBef>
                <a:spcPct val="10000"/>
              </a:spcBef>
              <a:buClr>
                <a:srgbClr val="C00000"/>
              </a:buClr>
              <a:buSzPct val="100000"/>
              <a:buFont typeface="Wingdings" pitchFamily="2" charset="2"/>
              <a:buChar char="Ø"/>
              <a:tabLst>
                <a:tab pos="0" algn="l"/>
              </a:tabLst>
            </a:pPr>
            <a:r>
              <a:rPr lang="tr-TR" sz="2400" smtClean="0">
                <a:solidFill>
                  <a:schemeClr val="tx1"/>
                </a:solidFill>
                <a:latin typeface="Arial" charset="0"/>
                <a:cs typeface="Arial" charset="0"/>
              </a:rPr>
              <a:t>Kullanılmış yerli makine ve teçhizat,</a:t>
            </a:r>
          </a:p>
          <a:p>
            <a:pPr marL="0" indent="0" eaLnBrk="1" hangingPunct="1">
              <a:lnSpc>
                <a:spcPts val="5000"/>
              </a:lnSpc>
              <a:spcBef>
                <a:spcPct val="10000"/>
              </a:spcBef>
              <a:buClr>
                <a:srgbClr val="C00000"/>
              </a:buClr>
              <a:buSzPct val="100000"/>
              <a:buFont typeface="Wingdings" pitchFamily="2" charset="2"/>
              <a:buChar char="Ø"/>
              <a:tabLst>
                <a:tab pos="0" algn="l"/>
              </a:tabLst>
            </a:pPr>
            <a:r>
              <a:rPr lang="tr-TR" sz="2400" smtClean="0">
                <a:solidFill>
                  <a:schemeClr val="tx1"/>
                </a:solidFill>
                <a:latin typeface="Arial" charset="0"/>
                <a:cs typeface="Arial" charset="0"/>
              </a:rPr>
              <a:t>Karayolu nakil vasıtaları ve her türlü binek araçları </a:t>
            </a:r>
          </a:p>
          <a:p>
            <a:pPr marL="0" indent="0" eaLnBrk="1" hangingPunct="1">
              <a:lnSpc>
                <a:spcPts val="5000"/>
              </a:lnSpc>
              <a:spcBef>
                <a:spcPct val="10000"/>
              </a:spcBef>
              <a:buClr>
                <a:srgbClr val="C00000"/>
              </a:buClr>
              <a:buSzPct val="100000"/>
              <a:buFont typeface="Wingdings" pitchFamily="2" charset="2"/>
              <a:buChar char="Ø"/>
              <a:tabLst>
                <a:tab pos="0" algn="l"/>
              </a:tabLst>
            </a:pPr>
            <a:r>
              <a:rPr lang="tr-TR" sz="2400" smtClean="0">
                <a:solidFill>
                  <a:schemeClr val="tx1"/>
                </a:solidFill>
                <a:latin typeface="Arial" charset="0"/>
                <a:cs typeface="Arial" charset="0"/>
              </a:rPr>
              <a:t>Porselenden, seramikten ve camdan mamul sofra ve mutfak eşyası</a:t>
            </a:r>
            <a:endParaRPr lang="tr-TR" sz="2400" smtClean="0">
              <a:latin typeface="Arial" charset="0"/>
              <a:cs typeface="Arial" charset="0"/>
            </a:endParaRPr>
          </a:p>
        </p:txBody>
      </p:sp>
      <p:sp>
        <p:nvSpPr>
          <p:cNvPr id="92163"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11" name="Rectangle 2"/>
          <p:cNvSpPr txBox="1">
            <a:spLocks/>
          </p:cNvSpPr>
          <p:nvPr/>
        </p:nvSpPr>
        <p:spPr>
          <a:xfrm>
            <a:off x="4535488" y="260350"/>
            <a:ext cx="4608512" cy="360363"/>
          </a:xfrm>
          <a:prstGeom prst="rect">
            <a:avLst/>
          </a:prstGeom>
        </p:spPr>
        <p:txBody>
          <a:bodyPr/>
          <a:lstStyle/>
          <a:p>
            <a:pPr algn="r">
              <a:defRPr/>
            </a:pPr>
            <a:r>
              <a:rPr lang="tr-TR" sz="1600" b="1" u="sng">
                <a:solidFill>
                  <a:schemeClr val="bg1"/>
                </a:solidFill>
                <a:effectLst>
                  <a:outerShdw blurRad="38100" dist="38100" dir="2700000" algn="tl">
                    <a:srgbClr val="C0C0C0"/>
                  </a:outerShdw>
                </a:effectLst>
              </a:rPr>
              <a:t>8. TEŞVİK BELGESİ İLE İLGİLİ BİLGİLER</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4294967295"/>
          </p:nvPr>
        </p:nvSpPr>
        <p:spPr>
          <a:xfrm>
            <a:off x="250825" y="763588"/>
            <a:ext cx="8447088" cy="5329237"/>
          </a:xfrm>
        </p:spPr>
        <p:txBody>
          <a:bodyPr/>
          <a:lstStyle/>
          <a:p>
            <a:pPr marL="444500" indent="-444500" eaLnBrk="1" hangingPunct="1">
              <a:lnSpc>
                <a:spcPts val="4500"/>
              </a:lnSpc>
              <a:buClr>
                <a:srgbClr val="262673"/>
              </a:buClr>
              <a:buSzPct val="100000"/>
              <a:buFont typeface="Wingdings" pitchFamily="2" charset="2"/>
              <a:buNone/>
            </a:pPr>
            <a:r>
              <a:rPr lang="tr-TR" sz="2400" b="1" u="sng" smtClean="0">
                <a:solidFill>
                  <a:srgbClr val="CC3300"/>
                </a:solidFill>
                <a:latin typeface="Arial" charset="0"/>
                <a:cs typeface="Arial" charset="0"/>
              </a:rPr>
              <a:t>MÜRACAAT MERCİİ NERESİDİR ?</a:t>
            </a:r>
          </a:p>
          <a:p>
            <a:pPr marL="444500" indent="-444500" eaLnBrk="1" hangingPunct="1">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Müracaat mercii Ekonomi Bakanlığı’dır. </a:t>
            </a:r>
          </a:p>
          <a:p>
            <a:pPr marL="444500" indent="-444500" eaLnBrk="1" hangingPunct="1">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Ancak, büyük ölçekli yatırımlar, bölgesel uygulamalar kapsamındaki yatırımlar ile Ar-Ge ve çevre yatırımları hariç olmak üzere sabit yatırım tutarı </a:t>
            </a:r>
            <a:r>
              <a:rPr lang="tr-TR" sz="2400" smtClean="0">
                <a:solidFill>
                  <a:srgbClr val="CC0000"/>
                </a:solidFill>
                <a:latin typeface="Arial" charset="0"/>
                <a:cs typeface="Arial" charset="0"/>
              </a:rPr>
              <a:t>10 Milyon Türk Lirasını</a:t>
            </a:r>
            <a:r>
              <a:rPr lang="tr-TR" sz="2400" smtClean="0">
                <a:solidFill>
                  <a:schemeClr val="tx1"/>
                </a:solidFill>
                <a:latin typeface="Arial" charset="0"/>
                <a:cs typeface="Arial" charset="0"/>
              </a:rPr>
              <a:t> aşmayan belirli yatırımlar için yatırımcının tercihine bağlı olarak yatırımın yapılacağı yerdeki S</a:t>
            </a:r>
            <a:r>
              <a:rPr lang="en-US" sz="2400" smtClean="0">
                <a:solidFill>
                  <a:schemeClr val="tx1"/>
                </a:solidFill>
                <a:latin typeface="Arial" charset="0"/>
                <a:cs typeface="Arial" charset="0"/>
              </a:rPr>
              <a:t>anayi </a:t>
            </a:r>
            <a:r>
              <a:rPr lang="tr-TR" sz="2400" smtClean="0">
                <a:solidFill>
                  <a:schemeClr val="tx1"/>
                </a:solidFill>
                <a:latin typeface="Arial" charset="0"/>
                <a:cs typeface="Arial" charset="0"/>
              </a:rPr>
              <a:t>O</a:t>
            </a:r>
            <a:r>
              <a:rPr lang="en-US" sz="2400" smtClean="0">
                <a:solidFill>
                  <a:schemeClr val="tx1"/>
                </a:solidFill>
                <a:latin typeface="Arial" charset="0"/>
                <a:cs typeface="Arial" charset="0"/>
              </a:rPr>
              <a:t>dalar</a:t>
            </a:r>
            <a:r>
              <a:rPr lang="tr-TR" sz="2400" smtClean="0">
                <a:solidFill>
                  <a:schemeClr val="tx1"/>
                </a:solidFill>
                <a:latin typeface="Arial" charset="0"/>
                <a:cs typeface="Arial" charset="0"/>
              </a:rPr>
              <a:t>ına ve Kalkınma Ajanslarına (yerel birimler) müracaat edilebilmektedir.</a:t>
            </a:r>
            <a:endParaRPr lang="tr-TR" sz="2400" smtClean="0">
              <a:cs typeface="Arial" charset="0"/>
            </a:endParaRPr>
          </a:p>
        </p:txBody>
      </p:sp>
      <p:sp>
        <p:nvSpPr>
          <p:cNvPr id="93187"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11" name="Rectangle 2"/>
          <p:cNvSpPr txBox="1">
            <a:spLocks/>
          </p:cNvSpPr>
          <p:nvPr/>
        </p:nvSpPr>
        <p:spPr>
          <a:xfrm>
            <a:off x="4535488" y="260350"/>
            <a:ext cx="4608512" cy="360363"/>
          </a:xfrm>
          <a:prstGeom prst="rect">
            <a:avLst/>
          </a:prstGeom>
        </p:spPr>
        <p:txBody>
          <a:bodyPr/>
          <a:lstStyle/>
          <a:p>
            <a:pPr algn="r">
              <a:defRPr/>
            </a:pPr>
            <a:r>
              <a:rPr lang="tr-TR" sz="1600" b="1" u="sng">
                <a:solidFill>
                  <a:schemeClr val="bg1"/>
                </a:solidFill>
                <a:effectLst>
                  <a:outerShdw blurRad="38100" dist="38100" dir="2700000" algn="tl">
                    <a:srgbClr val="C0C0C0"/>
                  </a:outerShdw>
                </a:effectLst>
              </a:rPr>
              <a:t>8. TEŞVİK BELGESİ İLE İLGİLİ BİLGİLER</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4294967295"/>
          </p:nvPr>
        </p:nvSpPr>
        <p:spPr>
          <a:xfrm>
            <a:off x="250825" y="620713"/>
            <a:ext cx="8447088" cy="4497387"/>
          </a:xfrm>
        </p:spPr>
        <p:txBody>
          <a:bodyPr/>
          <a:lstStyle/>
          <a:p>
            <a:pPr marL="0" indent="0" eaLnBrk="1" hangingPunct="1">
              <a:lnSpc>
                <a:spcPts val="4500"/>
              </a:lnSpc>
              <a:buClr>
                <a:srgbClr val="262673"/>
              </a:buClr>
              <a:buSzPct val="100000"/>
              <a:buFont typeface="Wingdings" pitchFamily="2" charset="2"/>
              <a:buNone/>
            </a:pPr>
            <a:r>
              <a:rPr lang="tr-TR" sz="2400" b="1" u="sng" smtClean="0">
                <a:solidFill>
                  <a:srgbClr val="CC3300"/>
                </a:solidFill>
                <a:latin typeface="Arial" charset="0"/>
                <a:cs typeface="Arial" charset="0"/>
              </a:rPr>
              <a:t>MÜRACAATTA ARANAN BELGELER NELERDİR ?</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Müracaat dilekçesi.</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İmza sirküleri</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Yatırım bilgi formu ve taahhütname ile makine ve teçhizat listeleri.</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Dörtyüz Türk Lirası tutarındaki meblağın Bakanlık Döner Sermaye İşletmesine ait hesaba yatırıldığına dair belge</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Firmanın ortaklık yapısı, sermaye miktarı ve faaliyet konuları açısından nihai durumunu gösterir Türkiye Ticaret Sicili Gazetesi tasdikli örneği.</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5510 sayılı Sosyal Sigortalar ve Genel Sağlık Sigortası Kanunu uyarınca Türkiye genelinde Sosyal Güvenlik Kurumuna muaccel olmuş prim ve idari para cezası borçlarının bulunmadığına dair yazı.</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“Çevresel Etki Değerlendirmesi Olumlu Kararı” veya “Çevresel Etki Değerlendirmesi Gerekli Değildir Kararı” şartı aranması gereken yatırım konuları için Karar ve/veya Karara ilişkin yazı.</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Yatırımın karakteristiğine bağlı olarak ilgili mevzuatı gereği diğer kamu kurum ve kuruluşlarından alınması gereken belgeler.</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Stratejik yatırımlar için ayrıca fizibilite raporu.</a:t>
            </a:r>
          </a:p>
          <a:p>
            <a:pPr marL="0" indent="0">
              <a:lnSpc>
                <a:spcPct val="90000"/>
              </a:lnSpc>
              <a:buClr>
                <a:srgbClr val="CC0000"/>
              </a:buClr>
              <a:buSzTx/>
              <a:buFont typeface="Wingdings" pitchFamily="2" charset="2"/>
              <a:buAutoNum type="arabicPeriod"/>
            </a:pPr>
            <a:r>
              <a:rPr lang="tr-TR" sz="2000" smtClean="0">
                <a:solidFill>
                  <a:schemeClr val="tx1"/>
                </a:solidFill>
                <a:latin typeface="Arial" charset="0"/>
              </a:rPr>
              <a:t>Diğer bilgi ve belgeler. </a:t>
            </a:r>
          </a:p>
        </p:txBody>
      </p:sp>
      <p:sp>
        <p:nvSpPr>
          <p:cNvPr id="94211"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11" name="Rectangle 2"/>
          <p:cNvSpPr txBox="1">
            <a:spLocks/>
          </p:cNvSpPr>
          <p:nvPr/>
        </p:nvSpPr>
        <p:spPr>
          <a:xfrm>
            <a:off x="4535488" y="260350"/>
            <a:ext cx="4608512" cy="360363"/>
          </a:xfrm>
          <a:prstGeom prst="rect">
            <a:avLst/>
          </a:prstGeom>
        </p:spPr>
        <p:txBody>
          <a:bodyPr/>
          <a:lstStyle/>
          <a:p>
            <a:pPr algn="r">
              <a:defRPr/>
            </a:pPr>
            <a:r>
              <a:rPr lang="tr-TR" sz="1600" b="1" u="sng">
                <a:solidFill>
                  <a:schemeClr val="bg1"/>
                </a:solidFill>
                <a:effectLst>
                  <a:outerShdw blurRad="38100" dist="38100" dir="2700000" algn="tl">
                    <a:srgbClr val="C0C0C0"/>
                  </a:outerShdw>
                </a:effectLst>
              </a:rPr>
              <a:t>8. TEŞVİK BELGESİ İLE İLGİLİ BİLGİLER</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4294967295"/>
          </p:nvPr>
        </p:nvSpPr>
        <p:spPr>
          <a:xfrm>
            <a:off x="250825" y="763588"/>
            <a:ext cx="8447088" cy="5329237"/>
          </a:xfrm>
        </p:spPr>
        <p:txBody>
          <a:bodyPr/>
          <a:lstStyle/>
          <a:p>
            <a:pPr marL="444500" indent="-444500" eaLnBrk="1" hangingPunct="1">
              <a:lnSpc>
                <a:spcPts val="4500"/>
              </a:lnSpc>
              <a:buClr>
                <a:srgbClr val="262673"/>
              </a:buClr>
              <a:buSzPct val="100000"/>
              <a:buFont typeface="Wingdings" pitchFamily="2" charset="2"/>
              <a:buNone/>
            </a:pPr>
            <a:r>
              <a:rPr lang="tr-TR" sz="2400" b="1" u="sng" smtClean="0">
                <a:solidFill>
                  <a:srgbClr val="CC3300"/>
                </a:solidFill>
                <a:latin typeface="Arial" charset="0"/>
                <a:cs typeface="Arial" charset="0"/>
              </a:rPr>
              <a:t>YATIRIM TEŞVİK BELGESİ İLE İLGİLİ İŞLEMLER</a:t>
            </a:r>
          </a:p>
          <a:p>
            <a:pPr marL="444500" indent="-444500" eaLnBrk="1" hangingPunct="1">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Süre uzatımı,</a:t>
            </a:r>
          </a:p>
          <a:p>
            <a:pPr marL="444500" indent="-444500" eaLnBrk="1" hangingPunct="1">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Makine ve teçhizat listesi değişikliği,</a:t>
            </a:r>
          </a:p>
          <a:p>
            <a:pPr marL="444500" indent="-444500" eaLnBrk="1" hangingPunct="1">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Teşvik belgesinin revizesi,</a:t>
            </a:r>
          </a:p>
          <a:p>
            <a:pPr marL="444500" indent="-444500" eaLnBrk="1" hangingPunct="1">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Devir, satış, ihraç ve kiralamaya ilişkin izin,</a:t>
            </a:r>
          </a:p>
          <a:p>
            <a:pPr marL="444500" indent="-444500" eaLnBrk="1" hangingPunct="1">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Finansal kiralamaya yönelik işlemler,</a:t>
            </a:r>
          </a:p>
          <a:p>
            <a:pPr marL="444500" indent="-444500" eaLnBrk="1" hangingPunct="1">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Yatırım konusu değişikliği,</a:t>
            </a:r>
          </a:p>
          <a:p>
            <a:pPr marL="444500" indent="-444500" eaLnBrk="1" hangingPunct="1">
              <a:lnSpc>
                <a:spcPct val="150000"/>
              </a:lnSpc>
              <a:buClr>
                <a:srgbClr val="C00000"/>
              </a:buClr>
              <a:buSzPct val="100000"/>
              <a:buFont typeface="Wingdings" pitchFamily="2" charset="2"/>
              <a:buChar char="Ø"/>
            </a:pPr>
            <a:r>
              <a:rPr lang="tr-TR" sz="2400" smtClean="0">
                <a:solidFill>
                  <a:schemeClr val="tx1"/>
                </a:solidFill>
                <a:latin typeface="Arial" charset="0"/>
                <a:cs typeface="Arial" charset="0"/>
              </a:rPr>
              <a:t>Tamamlama vizesi.</a:t>
            </a:r>
            <a:endParaRPr lang="tr-TR" sz="2400" smtClean="0">
              <a:cs typeface="Arial" charset="0"/>
            </a:endParaRPr>
          </a:p>
        </p:txBody>
      </p:sp>
      <p:sp>
        <p:nvSpPr>
          <p:cNvPr id="95235"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11" name="Rectangle 2"/>
          <p:cNvSpPr txBox="1">
            <a:spLocks/>
          </p:cNvSpPr>
          <p:nvPr/>
        </p:nvSpPr>
        <p:spPr>
          <a:xfrm>
            <a:off x="4535488" y="260350"/>
            <a:ext cx="4608512" cy="360363"/>
          </a:xfrm>
          <a:prstGeom prst="rect">
            <a:avLst/>
          </a:prstGeom>
        </p:spPr>
        <p:txBody>
          <a:bodyPr/>
          <a:lstStyle/>
          <a:p>
            <a:pPr algn="r">
              <a:defRPr/>
            </a:pPr>
            <a:r>
              <a:rPr lang="tr-TR" sz="1600" b="1" u="sng">
                <a:solidFill>
                  <a:schemeClr val="bg1"/>
                </a:solidFill>
                <a:effectLst>
                  <a:outerShdw blurRad="38100" dist="38100" dir="2700000" algn="tl">
                    <a:srgbClr val="C0C0C0"/>
                  </a:outerShdw>
                </a:effectLst>
              </a:rPr>
              <a:t>8. TEŞVİK BELGESİ İLE İLGİLİ BİLGİLER</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4294967295"/>
          </p:nvPr>
        </p:nvSpPr>
        <p:spPr>
          <a:xfrm>
            <a:off x="250825" y="620713"/>
            <a:ext cx="8447088" cy="5329237"/>
          </a:xfrm>
        </p:spPr>
        <p:txBody>
          <a:bodyPr/>
          <a:lstStyle/>
          <a:p>
            <a:pPr marL="444500" indent="-444500" eaLnBrk="1" hangingPunct="1">
              <a:lnSpc>
                <a:spcPts val="4500"/>
              </a:lnSpc>
              <a:buClr>
                <a:srgbClr val="262673"/>
              </a:buClr>
              <a:buSzPct val="100000"/>
              <a:buFont typeface="Wingdings" pitchFamily="2" charset="2"/>
              <a:buNone/>
            </a:pPr>
            <a:r>
              <a:rPr lang="tr-TR" sz="2200" b="1" u="sng" smtClean="0">
                <a:solidFill>
                  <a:srgbClr val="CC3300"/>
                </a:solidFill>
                <a:latin typeface="Arial" charset="0"/>
                <a:cs typeface="Arial" charset="0"/>
              </a:rPr>
              <a:t>DİKKAT EDİLMESİ GEREKEN HUSUSLAR</a:t>
            </a:r>
          </a:p>
          <a:p>
            <a:pPr marL="444500" indent="-444500" eaLnBrk="1" hangingPunct="1">
              <a:lnSpc>
                <a:spcPct val="150000"/>
              </a:lnSpc>
              <a:buClr>
                <a:srgbClr val="C00000"/>
              </a:buClr>
              <a:buSzPct val="100000"/>
              <a:buFont typeface="Wingdings" pitchFamily="2" charset="2"/>
              <a:buChar char="Ø"/>
            </a:pPr>
            <a:r>
              <a:rPr lang="tr-TR" sz="2200" smtClean="0">
                <a:solidFill>
                  <a:schemeClr val="tx1"/>
                </a:solidFill>
                <a:latin typeface="Arial" charset="0"/>
                <a:cs typeface="Arial" charset="0"/>
              </a:rPr>
              <a:t>Müracaat tarihinden sonra yapılan harcamalar Belge kapsamına alınabilir.</a:t>
            </a:r>
          </a:p>
          <a:p>
            <a:pPr marL="444500" indent="-444500" eaLnBrk="1" hangingPunct="1">
              <a:lnSpc>
                <a:spcPct val="150000"/>
              </a:lnSpc>
              <a:buClr>
                <a:srgbClr val="C00000"/>
              </a:buClr>
              <a:buSzPct val="100000"/>
              <a:buFont typeface="Wingdings" pitchFamily="2" charset="2"/>
              <a:buChar char="Ø"/>
            </a:pPr>
            <a:r>
              <a:rPr lang="tr-TR" sz="2200" smtClean="0">
                <a:solidFill>
                  <a:schemeClr val="tx1"/>
                </a:solidFill>
                <a:latin typeface="Arial" charset="0"/>
                <a:cs typeface="Arial" charset="0"/>
              </a:rPr>
              <a:t>Süresi biten Belge kapsamında alım yapılamaz.</a:t>
            </a:r>
          </a:p>
          <a:p>
            <a:pPr marL="444500" indent="-444500" eaLnBrk="1" hangingPunct="1">
              <a:lnSpc>
                <a:spcPct val="150000"/>
              </a:lnSpc>
              <a:buClr>
                <a:srgbClr val="C00000"/>
              </a:buClr>
              <a:buSzPct val="100000"/>
              <a:buFont typeface="Wingdings" pitchFamily="2" charset="2"/>
              <a:buChar char="Ø"/>
            </a:pPr>
            <a:r>
              <a:rPr lang="tr-TR" sz="2200" smtClean="0">
                <a:solidFill>
                  <a:schemeClr val="tx1"/>
                </a:solidFill>
                <a:latin typeface="Arial" charset="0"/>
                <a:cs typeface="Arial" charset="0"/>
              </a:rPr>
              <a:t>Asgari yatırım tutarı altında kalan yatırımlar ile yarım kalan yatırımlara ilişkin sağlanan destekler geri alınır.</a:t>
            </a:r>
          </a:p>
          <a:p>
            <a:pPr marL="444500" indent="-444500" eaLnBrk="1" hangingPunct="1">
              <a:lnSpc>
                <a:spcPct val="150000"/>
              </a:lnSpc>
              <a:buClr>
                <a:srgbClr val="C00000"/>
              </a:buClr>
              <a:buSzPct val="100000"/>
              <a:buFont typeface="Wingdings" pitchFamily="2" charset="2"/>
              <a:buChar char="Ø"/>
            </a:pPr>
            <a:r>
              <a:rPr lang="tr-TR" sz="2200" smtClean="0">
                <a:solidFill>
                  <a:schemeClr val="tx1"/>
                </a:solidFill>
                <a:latin typeface="Arial" charset="0"/>
                <a:cs typeface="Arial" charset="0"/>
              </a:rPr>
              <a:t>Yatırım tamamlandıktan sonra 6 ay içinde tamamlama vizesi için müracaat edilmesi gerekmektedir.</a:t>
            </a:r>
          </a:p>
          <a:p>
            <a:pPr marL="444500" indent="-444500" eaLnBrk="1" hangingPunct="1">
              <a:lnSpc>
                <a:spcPct val="150000"/>
              </a:lnSpc>
              <a:buClr>
                <a:srgbClr val="C00000"/>
              </a:buClr>
              <a:buSzPct val="100000"/>
              <a:buFont typeface="Wingdings" pitchFamily="2" charset="2"/>
              <a:buChar char="Ø"/>
            </a:pPr>
            <a:r>
              <a:rPr lang="tr-TR" sz="2200" smtClean="0">
                <a:solidFill>
                  <a:schemeClr val="tx1"/>
                </a:solidFill>
                <a:latin typeface="Arial" charset="0"/>
                <a:cs typeface="Arial" charset="0"/>
              </a:rPr>
              <a:t>Teşvik belgesi kapsamında temin edilen makine ve teçhizatın temini tarihinden itibaren 5 yıl süresince satışı Bakanlığın iznine tabidir.</a:t>
            </a:r>
          </a:p>
        </p:txBody>
      </p:sp>
      <p:sp>
        <p:nvSpPr>
          <p:cNvPr id="96259"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
        <p:nvSpPr>
          <p:cNvPr id="11" name="Rectangle 2"/>
          <p:cNvSpPr txBox="1">
            <a:spLocks/>
          </p:cNvSpPr>
          <p:nvPr/>
        </p:nvSpPr>
        <p:spPr>
          <a:xfrm>
            <a:off x="4535488" y="260350"/>
            <a:ext cx="4608512" cy="360363"/>
          </a:xfrm>
          <a:prstGeom prst="rect">
            <a:avLst/>
          </a:prstGeom>
        </p:spPr>
        <p:txBody>
          <a:bodyPr/>
          <a:lstStyle/>
          <a:p>
            <a:pPr algn="r">
              <a:defRPr/>
            </a:pPr>
            <a:r>
              <a:rPr lang="tr-TR" sz="1600" b="1" u="sng">
                <a:solidFill>
                  <a:schemeClr val="bg1"/>
                </a:solidFill>
                <a:effectLst>
                  <a:outerShdw blurRad="38100" dist="38100" dir="2700000" algn="tl">
                    <a:srgbClr val="C0C0C0"/>
                  </a:outerShdw>
                </a:effectLst>
              </a:rPr>
              <a:t>8. TEŞVİK BELGESİ İLE İLGİLİ BİLGİLER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179388" y="1595438"/>
            <a:ext cx="8569325" cy="4929187"/>
          </a:xfrm>
        </p:spPr>
        <p:txBody>
          <a:bodyPr/>
          <a:lstStyle/>
          <a:p>
            <a:pPr marL="0" indent="0" algn="just" eaLnBrk="1" hangingPunct="1">
              <a:lnSpc>
                <a:spcPct val="150000"/>
              </a:lnSpc>
              <a:spcBef>
                <a:spcPct val="0"/>
              </a:spcBef>
              <a:buClr>
                <a:schemeClr val="accent2"/>
              </a:buClr>
              <a:buSzTx/>
              <a:buFont typeface="Wingdings" pitchFamily="2" charset="2"/>
              <a:buNone/>
            </a:pPr>
            <a:r>
              <a:rPr lang="tr-TR" sz="2800" smtClean="0">
                <a:solidFill>
                  <a:schemeClr val="tx1"/>
                </a:solidFill>
                <a:latin typeface="Arial" charset="0"/>
                <a:cs typeface="Arial" charset="0"/>
              </a:rPr>
              <a:t>Yatırım Teşvik Belgesi kapsamında yurt dışından temin edilecek yatırım malı makine ve teçhizat için</a:t>
            </a:r>
            <a:r>
              <a:rPr lang="tr-TR" sz="2800" smtClean="0">
                <a:latin typeface="Arial" charset="0"/>
                <a:cs typeface="Arial" charset="0"/>
              </a:rPr>
              <a:t> </a:t>
            </a:r>
            <a:r>
              <a:rPr lang="tr-TR" sz="2800" smtClean="0">
                <a:solidFill>
                  <a:srgbClr val="C00000"/>
                </a:solidFill>
                <a:latin typeface="Arial" charset="0"/>
                <a:cs typeface="Arial" charset="0"/>
              </a:rPr>
              <a:t>gümrük vergisinin ödenmemesi </a:t>
            </a:r>
            <a:r>
              <a:rPr lang="tr-TR" sz="2800" smtClean="0">
                <a:solidFill>
                  <a:schemeClr val="tx1"/>
                </a:solidFill>
                <a:latin typeface="Arial" charset="0"/>
                <a:cs typeface="Arial" charset="0"/>
              </a:rPr>
              <a:t>şeklinde uygulanır.</a:t>
            </a:r>
            <a:r>
              <a:rPr lang="tr-TR" sz="2800" smtClean="0">
                <a:latin typeface="Arial" charset="0"/>
                <a:cs typeface="Arial" charset="0"/>
              </a:rPr>
              <a:t> </a:t>
            </a:r>
            <a:endParaRPr lang="tr-TR" sz="2800" smtClean="0">
              <a:solidFill>
                <a:srgbClr val="2D2D8A"/>
              </a:solidFill>
              <a:latin typeface="Arial" charset="0"/>
              <a:cs typeface="Arial" charset="0"/>
            </a:endParaRP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dirty="0">
                <a:solidFill>
                  <a:schemeClr val="bg1"/>
                </a:solidFill>
              </a:rPr>
              <a:t>GÜMRÜK VERGİSİ MUAFİYETİ</a:t>
            </a:r>
            <a:endParaRPr lang="en-US" sz="2800" b="1" dirty="0">
              <a:solidFill>
                <a:schemeClr val="bg1"/>
              </a:solidFill>
            </a:endParaRP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23559"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5"/>
          <p:cNvSpPr>
            <a:spLocks noGrp="1"/>
          </p:cNvSpPr>
          <p:nvPr>
            <p:ph type="title" idx="4294967295"/>
          </p:nvPr>
        </p:nvSpPr>
        <p:spPr>
          <a:xfrm>
            <a:off x="4716463" y="188913"/>
            <a:ext cx="4484687" cy="503237"/>
          </a:xfrm>
        </p:spPr>
        <p:txBody>
          <a:bodyPr/>
          <a:lstStyle/>
          <a:p>
            <a:pPr algn="r" eaLnBrk="1" hangingPunct="1">
              <a:defRPr/>
            </a:pPr>
            <a:r>
              <a:rPr lang="tr-TR" sz="1800" b="1" u="sng" smtClean="0">
                <a:solidFill>
                  <a:schemeClr val="bg1"/>
                </a:solidFill>
                <a:effectLst>
                  <a:outerShdw blurRad="38100" dist="38100" dir="2700000" algn="tl">
                    <a:srgbClr val="C0C0C0"/>
                  </a:outerShdw>
                </a:effectLst>
                <a:latin typeface="Arial" charset="0"/>
              </a:rPr>
              <a:t>KOBİ TANIMI</a:t>
            </a:r>
          </a:p>
        </p:txBody>
      </p:sp>
      <p:sp>
        <p:nvSpPr>
          <p:cNvPr id="4" name="Altbilgi Yer Tutucusu 3"/>
          <p:cNvSpPr txBox="1">
            <a:spLocks noGrp="1"/>
          </p:cNvSpPr>
          <p:nvPr/>
        </p:nvSpPr>
        <p:spPr>
          <a:xfrm>
            <a:off x="1828800" y="6553200"/>
            <a:ext cx="5672138" cy="252413"/>
          </a:xfrm>
          <a:prstGeom prst="rect">
            <a:avLst/>
          </a:prstGeom>
          <a:noFill/>
        </p:spPr>
        <p:txBody>
          <a:bodyPr anchor="ctr"/>
          <a:lstStyle/>
          <a:p>
            <a:pPr>
              <a:defRPr/>
            </a:pPr>
            <a:r>
              <a:rPr lang="tr-TR" sz="1500">
                <a:solidFill>
                  <a:srgbClr val="D9D9D9"/>
                </a:solidFill>
                <a:effectLst>
                  <a:outerShdw blurRad="38100" dist="38100" dir="2700000" algn="tl">
                    <a:srgbClr val="C0C0C0"/>
                  </a:outerShdw>
                </a:effectLst>
                <a:latin typeface="+mj-lt"/>
              </a:rPr>
              <a:t>Teşvik Uygulama ve Yabancı Sermaye Genel Müdürlüğü</a:t>
            </a:r>
          </a:p>
        </p:txBody>
      </p:sp>
      <p:graphicFrame>
        <p:nvGraphicFramePr>
          <p:cNvPr id="135214" name="Group 46"/>
          <p:cNvGraphicFramePr>
            <a:graphicFrameLocks noGrp="1"/>
          </p:cNvGraphicFramePr>
          <p:nvPr/>
        </p:nvGraphicFramePr>
        <p:xfrm>
          <a:off x="250825" y="908050"/>
          <a:ext cx="8642350" cy="5473700"/>
        </p:xfrm>
        <a:graphic>
          <a:graphicData uri="http://schemas.openxmlformats.org/drawingml/2006/table">
            <a:tbl>
              <a:tblPr/>
              <a:tblGrid>
                <a:gridCol w="3673475"/>
                <a:gridCol w="4968875"/>
              </a:tblGrid>
              <a:tr h="104775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800" b="0" i="0" u="none" strike="noStrike" cap="none" normalizeH="0" baseline="0" smtClean="0">
                          <a:ln>
                            <a:noFill/>
                          </a:ln>
                          <a:solidFill>
                            <a:schemeClr val="bg1"/>
                          </a:solidFill>
                          <a:effectLst/>
                          <a:latin typeface="Arial" charset="0"/>
                          <a:cs typeface="Arial" charset="0"/>
                        </a:rPr>
                        <a:t>Yürürlükte Bulunan KOBİ Tanımı</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Pct val="75000"/>
                        <a:buFont typeface="Wingdings" pitchFamily="2" charset="2"/>
                        <a:buNone/>
                        <a:tabLst/>
                      </a:pPr>
                      <a:r>
                        <a:rPr kumimoji="0" lang="tr-TR" sz="2800" b="0" i="0" u="none" strike="noStrike" cap="none" normalizeH="0" baseline="0" smtClean="0">
                          <a:ln>
                            <a:noFill/>
                          </a:ln>
                          <a:solidFill>
                            <a:schemeClr val="bg1"/>
                          </a:solidFill>
                          <a:effectLst/>
                          <a:latin typeface="Arial" charset="0"/>
                          <a:cs typeface="Arial" charset="0"/>
                        </a:rPr>
                        <a:t>Yeni Teşvik Sistemi Tanımı</a:t>
                      </a:r>
                    </a:p>
                  </a:txBody>
                  <a:tcPr marL="90000" marR="90000" marT="46800" marB="46800"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425950">
                <a:tc>
                  <a:txBody>
                    <a:bodyPr/>
                    <a:lstStyle/>
                    <a:p>
                      <a:pPr marL="273050" marR="0" lvl="0" indent="-273050" algn="l" defTabSz="914400" rtl="0" eaLnBrk="0" fontAlgn="base" latinLnBrk="0" hangingPunct="0">
                        <a:lnSpc>
                          <a:spcPct val="110000"/>
                        </a:lnSpc>
                        <a:spcBef>
                          <a:spcPct val="20000"/>
                        </a:spcBef>
                        <a:spcAft>
                          <a:spcPct val="0"/>
                        </a:spcAft>
                        <a:buClr>
                          <a:schemeClr val="accent2"/>
                        </a:buClr>
                        <a:buSzPct val="75000"/>
                        <a:buFontTx/>
                        <a:buChar char="•"/>
                        <a:tabLst/>
                      </a:pPr>
                      <a:r>
                        <a:rPr kumimoji="0" lang="tr-TR" sz="2000" b="0" i="0" u="none" strike="noStrike" cap="none" normalizeH="0" baseline="0" smtClean="0">
                          <a:ln>
                            <a:noFill/>
                          </a:ln>
                          <a:solidFill>
                            <a:srgbClr val="CC0000"/>
                          </a:solidFill>
                          <a:effectLst/>
                          <a:latin typeface="Arial" charset="0"/>
                          <a:cs typeface="Arial" charset="0"/>
                        </a:rPr>
                        <a:t>250</a:t>
                      </a:r>
                      <a:r>
                        <a:rPr kumimoji="0" lang="tr-TR" sz="2000" b="0" i="0" u="none" strike="noStrike" cap="none" normalizeH="0" baseline="0" smtClean="0">
                          <a:ln>
                            <a:noFill/>
                          </a:ln>
                          <a:solidFill>
                            <a:schemeClr val="accent2"/>
                          </a:solidFill>
                          <a:effectLst/>
                          <a:latin typeface="Arial" charset="0"/>
                          <a:cs typeface="Arial" charset="0"/>
                        </a:rPr>
                        <a:t> kişiden az yıllık çalışan istihdam eden, </a:t>
                      </a:r>
                    </a:p>
                    <a:p>
                      <a:pPr marL="273050" marR="0" lvl="0" indent="-273050" algn="l" defTabSz="914400" rtl="0" eaLnBrk="0" fontAlgn="base" latinLnBrk="0" hangingPunct="0">
                        <a:lnSpc>
                          <a:spcPct val="110000"/>
                        </a:lnSpc>
                        <a:spcBef>
                          <a:spcPct val="20000"/>
                        </a:spcBef>
                        <a:spcAft>
                          <a:spcPct val="0"/>
                        </a:spcAft>
                        <a:buClr>
                          <a:schemeClr val="accent2"/>
                        </a:buClr>
                        <a:buSzPct val="75000"/>
                        <a:buFontTx/>
                        <a:buChar char="•"/>
                        <a:tabLst/>
                      </a:pPr>
                      <a:r>
                        <a:rPr kumimoji="0" lang="tr-TR" sz="2000" b="0" i="0" u="none" strike="noStrike" cap="none" normalizeH="0" baseline="0" smtClean="0">
                          <a:ln>
                            <a:noFill/>
                          </a:ln>
                          <a:solidFill>
                            <a:schemeClr val="accent2"/>
                          </a:solidFill>
                          <a:effectLst/>
                          <a:latin typeface="Arial" charset="0"/>
                          <a:cs typeface="Arial" charset="0"/>
                        </a:rPr>
                        <a:t>Yıllık net satış hasılatı veya mali bilançosu değeri 25 milyon Türk Lirasını aşmayan </a:t>
                      </a:r>
                    </a:p>
                    <a:p>
                      <a:pPr marL="273050" marR="0" lvl="0" indent="-273050" algn="l" defTabSz="914400" rtl="0" eaLnBrk="0" fontAlgn="base" latinLnBrk="0" hangingPunct="0">
                        <a:lnSpc>
                          <a:spcPct val="110000"/>
                        </a:lnSpc>
                        <a:spcBef>
                          <a:spcPct val="20000"/>
                        </a:spcBef>
                        <a:spcAft>
                          <a:spcPct val="0"/>
                        </a:spcAft>
                        <a:buClr>
                          <a:schemeClr val="accent2"/>
                        </a:buClr>
                        <a:buSzPct val="75000"/>
                        <a:buFontTx/>
                        <a:buNone/>
                        <a:tabLst/>
                      </a:pPr>
                      <a:r>
                        <a:rPr kumimoji="0" lang="tr-TR" sz="2000" b="0" i="0" u="none" strike="noStrike" cap="none" normalizeH="0" baseline="0" smtClean="0">
                          <a:ln>
                            <a:noFill/>
                          </a:ln>
                          <a:solidFill>
                            <a:schemeClr val="accent2"/>
                          </a:solidFill>
                          <a:effectLst/>
                          <a:latin typeface="Arial" charset="0"/>
                          <a:cs typeface="Arial" charset="0"/>
                        </a:rPr>
                        <a:t>    İşletmeler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accent2"/>
                        </a:buClr>
                        <a:buSzPct val="75000"/>
                        <a:buFontTx/>
                        <a:buChar char="•"/>
                        <a:tabLst>
                          <a:tab pos="355600" algn="l"/>
                        </a:tabLst>
                      </a:pPr>
                      <a:r>
                        <a:rPr kumimoji="0" lang="tr-TR" sz="2000" b="0" i="0" u="none" strike="noStrike" cap="none" normalizeH="0" baseline="0" smtClean="0">
                          <a:ln>
                            <a:noFill/>
                          </a:ln>
                          <a:solidFill>
                            <a:schemeClr val="accent2"/>
                          </a:solidFill>
                          <a:effectLst/>
                          <a:latin typeface="Arial" charset="0"/>
                          <a:cs typeface="Arial" charset="0"/>
                        </a:rPr>
                        <a:t>Ortaklık yapısındaki bir veya birden fazla tüzel kişinin veya kamu kurum ve kuruluşunun hisseleri  toplamı </a:t>
                      </a:r>
                      <a:r>
                        <a:rPr kumimoji="0" lang="tr-TR" sz="2000" b="0" i="0" u="none" strike="noStrike" cap="none" normalizeH="0" baseline="0" smtClean="0">
                          <a:ln>
                            <a:noFill/>
                          </a:ln>
                          <a:solidFill>
                            <a:srgbClr val="CC0000"/>
                          </a:solidFill>
                          <a:effectLst/>
                          <a:latin typeface="Arial" charset="0"/>
                          <a:cs typeface="Arial" charset="0"/>
                        </a:rPr>
                        <a:t>%25</a:t>
                      </a:r>
                      <a:r>
                        <a:rPr kumimoji="0" lang="tr-TR" sz="2000" b="0" i="0" u="none" strike="noStrike" cap="none" normalizeH="0" baseline="0" smtClean="0">
                          <a:ln>
                            <a:noFill/>
                          </a:ln>
                          <a:solidFill>
                            <a:schemeClr val="accent2"/>
                          </a:solidFill>
                          <a:effectLst/>
                          <a:latin typeface="Arial" charset="0"/>
                          <a:cs typeface="Arial" charset="0"/>
                        </a:rPr>
                        <a:t> veya daha fazla olmayan,</a:t>
                      </a:r>
                    </a:p>
                    <a:p>
                      <a:pPr marL="0" marR="0" lvl="0" indent="0" algn="l" defTabSz="914400" rtl="0" eaLnBrk="0" fontAlgn="base" latinLnBrk="0" hangingPunct="0">
                        <a:lnSpc>
                          <a:spcPct val="110000"/>
                        </a:lnSpc>
                        <a:spcBef>
                          <a:spcPct val="20000"/>
                        </a:spcBef>
                        <a:spcAft>
                          <a:spcPct val="0"/>
                        </a:spcAft>
                        <a:buClr>
                          <a:schemeClr val="accent2"/>
                        </a:buClr>
                        <a:buSzPct val="75000"/>
                        <a:buFontTx/>
                        <a:buChar char="•"/>
                        <a:tabLst>
                          <a:tab pos="355600" algn="l"/>
                        </a:tabLst>
                      </a:pPr>
                      <a:r>
                        <a:rPr kumimoji="0" lang="tr-TR" sz="2000" b="0" i="0" u="none" strike="noStrike" cap="none" normalizeH="0" baseline="0" smtClean="0">
                          <a:ln>
                            <a:noFill/>
                          </a:ln>
                          <a:solidFill>
                            <a:schemeClr val="accent2"/>
                          </a:solidFill>
                          <a:effectLst/>
                          <a:latin typeface="Arial" charset="0"/>
                          <a:cs typeface="Arial" charset="0"/>
                        </a:rPr>
                        <a:t>Başka bir işletmenin </a:t>
                      </a:r>
                      <a:r>
                        <a:rPr kumimoji="0" lang="tr-TR" sz="2000" b="0" i="0" u="none" strike="noStrike" cap="none" normalizeH="0" baseline="0" smtClean="0">
                          <a:ln>
                            <a:noFill/>
                          </a:ln>
                          <a:solidFill>
                            <a:srgbClr val="CC0000"/>
                          </a:solidFill>
                          <a:effectLst/>
                          <a:latin typeface="Arial" charset="0"/>
                          <a:cs typeface="Arial" charset="0"/>
                        </a:rPr>
                        <a:t>%25</a:t>
                      </a:r>
                      <a:r>
                        <a:rPr kumimoji="0" lang="tr-TR" sz="2000" b="0" i="0" u="none" strike="noStrike" cap="none" normalizeH="0" baseline="0" smtClean="0">
                          <a:ln>
                            <a:noFill/>
                          </a:ln>
                          <a:solidFill>
                            <a:schemeClr val="accent2"/>
                          </a:solidFill>
                          <a:effectLst/>
                          <a:latin typeface="Arial" charset="0"/>
                          <a:cs typeface="Arial" charset="0"/>
                        </a:rPr>
                        <a:t> veya daha fazlasına sahip olmayan,</a:t>
                      </a:r>
                    </a:p>
                    <a:p>
                      <a:pPr marL="0" marR="0" lvl="0" indent="0" algn="l" defTabSz="914400" rtl="0" eaLnBrk="0" fontAlgn="base" latinLnBrk="0" hangingPunct="0">
                        <a:lnSpc>
                          <a:spcPct val="110000"/>
                        </a:lnSpc>
                        <a:spcBef>
                          <a:spcPct val="20000"/>
                        </a:spcBef>
                        <a:spcAft>
                          <a:spcPct val="0"/>
                        </a:spcAft>
                        <a:buClr>
                          <a:schemeClr val="accent2"/>
                        </a:buClr>
                        <a:buSzPct val="75000"/>
                        <a:buFontTx/>
                        <a:buChar char="•"/>
                        <a:tabLst>
                          <a:tab pos="355600" algn="l"/>
                        </a:tabLst>
                      </a:pPr>
                      <a:r>
                        <a:rPr kumimoji="0" lang="tr-TR" sz="2000" b="0" i="0" u="none" strike="noStrike" cap="none" normalizeH="0" baseline="0" smtClean="0">
                          <a:ln>
                            <a:noFill/>
                          </a:ln>
                          <a:solidFill>
                            <a:schemeClr val="accent2"/>
                          </a:solidFill>
                          <a:effectLst/>
                          <a:latin typeface="Arial" charset="0"/>
                          <a:cs typeface="Arial" charset="0"/>
                        </a:rPr>
                        <a:t>Çalışan sayısı yıllık </a:t>
                      </a:r>
                      <a:r>
                        <a:rPr kumimoji="0" lang="tr-TR" sz="2000" b="0" i="0" u="none" strike="noStrike" cap="none" normalizeH="0" baseline="0" smtClean="0">
                          <a:ln>
                            <a:noFill/>
                          </a:ln>
                          <a:solidFill>
                            <a:srgbClr val="CC0000"/>
                          </a:solidFill>
                          <a:effectLst/>
                          <a:latin typeface="Arial" charset="0"/>
                          <a:cs typeface="Arial" charset="0"/>
                        </a:rPr>
                        <a:t>250</a:t>
                      </a:r>
                      <a:r>
                        <a:rPr kumimoji="0" lang="tr-TR" sz="2000" b="0" i="0" u="none" strike="noStrike" cap="none" normalizeH="0" baseline="0" smtClean="0">
                          <a:ln>
                            <a:noFill/>
                          </a:ln>
                          <a:solidFill>
                            <a:schemeClr val="accent2"/>
                          </a:solidFill>
                          <a:effectLst/>
                          <a:latin typeface="Arial" charset="0"/>
                          <a:cs typeface="Arial" charset="0"/>
                        </a:rPr>
                        <a:t> kişiden az olan, </a:t>
                      </a:r>
                    </a:p>
                    <a:p>
                      <a:pPr marL="0" marR="0" lvl="0" indent="0" algn="l" defTabSz="914400" rtl="0" eaLnBrk="0" fontAlgn="base" latinLnBrk="0" hangingPunct="0">
                        <a:lnSpc>
                          <a:spcPct val="110000"/>
                        </a:lnSpc>
                        <a:spcBef>
                          <a:spcPct val="20000"/>
                        </a:spcBef>
                        <a:spcAft>
                          <a:spcPct val="0"/>
                        </a:spcAft>
                        <a:buClr>
                          <a:schemeClr val="accent2"/>
                        </a:buClr>
                        <a:buSzPct val="75000"/>
                        <a:buFontTx/>
                        <a:buChar char="•"/>
                        <a:tabLst>
                          <a:tab pos="355600" algn="l"/>
                        </a:tabLst>
                      </a:pPr>
                      <a:r>
                        <a:rPr kumimoji="0" lang="tr-TR" sz="2000" b="0" i="0" u="none" strike="noStrike" cap="none" normalizeH="0" baseline="0" smtClean="0">
                          <a:ln>
                            <a:noFill/>
                          </a:ln>
                          <a:solidFill>
                            <a:schemeClr val="accent2"/>
                          </a:solidFill>
                          <a:effectLst/>
                          <a:latin typeface="Arial" charset="0"/>
                          <a:cs typeface="Arial" charset="0"/>
                        </a:rPr>
                        <a:t>Yıllık </a:t>
                      </a:r>
                      <a:r>
                        <a:rPr kumimoji="0" lang="tr-TR" sz="2000" b="0" i="0" u="none" strike="noStrike" cap="none" normalizeH="0" baseline="0" smtClean="0">
                          <a:ln>
                            <a:noFill/>
                          </a:ln>
                          <a:solidFill>
                            <a:srgbClr val="CC0000"/>
                          </a:solidFill>
                          <a:effectLst/>
                          <a:latin typeface="Arial" charset="0"/>
                          <a:cs typeface="Arial" charset="0"/>
                        </a:rPr>
                        <a:t>net satış hasılatı 50 milyon Avro</a:t>
                      </a:r>
                      <a:r>
                        <a:rPr kumimoji="0" lang="tr-TR" sz="2000" b="0" i="0" u="none" strike="noStrike" cap="none" normalizeH="0" baseline="0" smtClean="0">
                          <a:ln>
                            <a:noFill/>
                          </a:ln>
                          <a:solidFill>
                            <a:schemeClr val="accent2"/>
                          </a:solidFill>
                          <a:effectLst/>
                          <a:latin typeface="Arial" charset="0"/>
                          <a:cs typeface="Arial" charset="0"/>
                        </a:rPr>
                        <a:t> ve </a:t>
                      </a:r>
                      <a:r>
                        <a:rPr kumimoji="0" lang="tr-TR" sz="2000" b="0" i="0" u="none" strike="noStrike" cap="none" normalizeH="0" baseline="0" smtClean="0">
                          <a:ln>
                            <a:noFill/>
                          </a:ln>
                          <a:solidFill>
                            <a:srgbClr val="CC0000"/>
                          </a:solidFill>
                          <a:effectLst/>
                          <a:latin typeface="Arial" charset="0"/>
                          <a:cs typeface="Arial" charset="0"/>
                        </a:rPr>
                        <a:t>mali bilançosu değeri 43 milyon Avro</a:t>
                      </a:r>
                      <a:r>
                        <a:rPr kumimoji="0" lang="tr-TR" sz="2000" b="0" i="0" u="none" strike="noStrike" cap="none" normalizeH="0" baseline="0" smtClean="0">
                          <a:ln>
                            <a:noFill/>
                          </a:ln>
                          <a:solidFill>
                            <a:schemeClr val="accent2"/>
                          </a:solidFill>
                          <a:effectLst/>
                          <a:latin typeface="Arial" charset="0"/>
                          <a:cs typeface="Arial" charset="0"/>
                        </a:rPr>
                        <a:t> karşılığı Türk Lirasını aşmayan</a:t>
                      </a:r>
                    </a:p>
                    <a:p>
                      <a:pPr marL="0" marR="0" lvl="0" indent="0" algn="l" defTabSz="914400" rtl="0" eaLnBrk="0" fontAlgn="base" latinLnBrk="0" hangingPunct="0">
                        <a:lnSpc>
                          <a:spcPct val="110000"/>
                        </a:lnSpc>
                        <a:spcBef>
                          <a:spcPct val="20000"/>
                        </a:spcBef>
                        <a:spcAft>
                          <a:spcPct val="0"/>
                        </a:spcAft>
                        <a:buClr>
                          <a:srgbClr val="FF0000"/>
                        </a:buClr>
                        <a:buSzPct val="75000"/>
                        <a:buFont typeface="Wingdings" pitchFamily="2" charset="2"/>
                        <a:buNone/>
                        <a:tabLst>
                          <a:tab pos="355600" algn="l"/>
                        </a:tabLst>
                      </a:pPr>
                      <a:r>
                        <a:rPr kumimoji="0" lang="tr-TR" sz="2000" b="0" i="0" u="none" strike="noStrike" cap="none" normalizeH="0" baseline="0" smtClean="0">
                          <a:ln>
                            <a:noFill/>
                          </a:ln>
                          <a:solidFill>
                            <a:schemeClr val="accent2"/>
                          </a:solidFill>
                          <a:effectLst/>
                          <a:latin typeface="Arial" charset="0"/>
                          <a:cs typeface="Arial" charset="0"/>
                        </a:rPr>
                        <a:t>     İşletmeler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179388" y="1595438"/>
            <a:ext cx="8569325" cy="4929187"/>
          </a:xfrm>
        </p:spPr>
        <p:txBody>
          <a:bodyPr/>
          <a:lstStyle/>
          <a:p>
            <a:pPr marL="0" indent="0" algn="just" eaLnBrk="1" hangingPunct="1">
              <a:lnSpc>
                <a:spcPct val="150000"/>
              </a:lnSpc>
              <a:spcBef>
                <a:spcPct val="0"/>
              </a:spcBef>
              <a:buClr>
                <a:schemeClr val="accent2"/>
              </a:buClr>
              <a:buSzTx/>
              <a:buFont typeface="Wingdings" pitchFamily="2" charset="2"/>
              <a:buNone/>
            </a:pPr>
            <a:r>
              <a:rPr lang="tr-TR" sz="2800" smtClean="0">
                <a:solidFill>
                  <a:schemeClr val="tx1"/>
                </a:solidFill>
                <a:latin typeface="Arial" charset="0"/>
                <a:cs typeface="Arial" charset="0"/>
              </a:rPr>
              <a:t>Vergi İndirimi; gelir veya kurumlar vergisinin, yatırım için öngörülen katkı tutarına ulaşıncaya kadar indirimli olarak uygulanmasıdır. </a:t>
            </a:r>
          </a:p>
          <a:p>
            <a:pPr marL="0" indent="0" algn="just" eaLnBrk="1" hangingPunct="1">
              <a:lnSpc>
                <a:spcPct val="150000"/>
              </a:lnSpc>
              <a:spcBef>
                <a:spcPct val="0"/>
              </a:spcBef>
              <a:buClr>
                <a:schemeClr val="accent2"/>
              </a:buClr>
              <a:buSzTx/>
              <a:buFont typeface="Wingdings" pitchFamily="2" charset="2"/>
              <a:buNone/>
            </a:pPr>
            <a:r>
              <a:rPr lang="tr-TR" sz="2800" smtClean="0">
                <a:solidFill>
                  <a:schemeClr val="tx1"/>
                </a:solidFill>
                <a:latin typeface="Arial" charset="0"/>
                <a:cs typeface="Arial" charset="0"/>
              </a:rPr>
              <a:t>Bu destek, stratejik yatırımlar, büyük ölçekli yatırımlar ve bölgesel teşvik uygulamaları çerçevesinde düzenlenen teşvik belgeleri kapsamında sağlanır. </a:t>
            </a:r>
          </a:p>
        </p:txBody>
      </p:sp>
      <p:sp>
        <p:nvSpPr>
          <p:cNvPr id="116740" name="4 Yuvarlatılmış Dikdörtgen"/>
          <p:cNvSpPr>
            <a:spLocks noChangeArrowheads="1"/>
          </p:cNvSpPr>
          <p:nvPr/>
        </p:nvSpPr>
        <p:spPr bwMode="auto">
          <a:xfrm>
            <a:off x="179388" y="836613"/>
            <a:ext cx="8785225" cy="611981"/>
          </a:xfrm>
          <a:prstGeom prst="roundRect">
            <a:avLst>
              <a:gd name="adj" fmla="val 16667"/>
            </a:avLst>
          </a:prstGeom>
          <a:solidFill>
            <a:srgbClr val="C00000"/>
          </a:solidFill>
          <a:ln w="254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tr-TR" sz="2800" b="1" dirty="0">
                <a:solidFill>
                  <a:schemeClr val="bg1"/>
                </a:solidFill>
              </a:rPr>
              <a:t>VERGİ İNDİRİMİ</a:t>
            </a:r>
            <a:endParaRPr lang="en-US" sz="2800" b="1" dirty="0">
              <a:solidFill>
                <a:schemeClr val="bg1"/>
              </a:solidFill>
            </a:endParaRPr>
          </a:p>
        </p:txBody>
      </p:sp>
      <p:sp>
        <p:nvSpPr>
          <p:cNvPr id="12" name="Rectangle 2"/>
          <p:cNvSpPr txBox="1">
            <a:spLocks/>
          </p:cNvSpPr>
          <p:nvPr/>
        </p:nvSpPr>
        <p:spPr>
          <a:xfrm>
            <a:off x="5364163" y="260350"/>
            <a:ext cx="3744912" cy="431800"/>
          </a:xfrm>
          <a:prstGeom prst="rect">
            <a:avLst/>
          </a:prstGeom>
        </p:spPr>
        <p:txBody>
          <a:bodyPr/>
          <a:lstStyle/>
          <a:p>
            <a:pPr algn="r">
              <a:defRPr/>
            </a:pPr>
            <a:r>
              <a:rPr lang="tr-TR" sz="1800" b="1" u="sng">
                <a:solidFill>
                  <a:schemeClr val="bg1"/>
                </a:solidFill>
                <a:effectLst>
                  <a:outerShdw blurRad="38100" dist="38100" dir="2700000" algn="tl">
                    <a:srgbClr val="C0C0C0"/>
                  </a:outerShdw>
                </a:effectLst>
              </a:rPr>
              <a:t>YENİ TEŞVİK SİSTEMİ</a:t>
            </a:r>
          </a:p>
        </p:txBody>
      </p:sp>
      <p:sp>
        <p:nvSpPr>
          <p:cNvPr id="24583" name="Altbilgi Yer Tutucusu 1"/>
          <p:cNvSpPr txBox="1">
            <a:spLocks noGrp="1"/>
          </p:cNvSpPr>
          <p:nvPr/>
        </p:nvSpPr>
        <p:spPr bwMode="auto">
          <a:xfrm>
            <a:off x="1828800" y="6553200"/>
            <a:ext cx="5672138" cy="252413"/>
          </a:xfrm>
          <a:prstGeom prst="rect">
            <a:avLst/>
          </a:prstGeom>
          <a:noFill/>
          <a:ln w="9525">
            <a:noFill/>
            <a:miter lim="800000"/>
            <a:headEnd/>
            <a:tailEnd/>
          </a:ln>
        </p:spPr>
        <p:txBody>
          <a:bodyPr anchor="ctr"/>
          <a:lstStyle/>
          <a:p>
            <a:pPr algn="ctr"/>
            <a:r>
              <a:rPr lang="tr-TR" sz="1500" b="1">
                <a:solidFill>
                  <a:srgbClr val="D9D9D9"/>
                </a:solidFill>
              </a:rPr>
              <a:t>Teşvik Uygulama ve Yabancı Sermaye Genel Müdürlüğü</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14443</TotalTime>
  <Words>6991</Words>
  <Application>Microsoft Office PowerPoint</Application>
  <PresentationFormat>Ekran Gösterisi (4:3)</PresentationFormat>
  <Paragraphs>2703</Paragraphs>
  <Slides>80</Slides>
  <Notes>23</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80</vt:i4>
      </vt:variant>
    </vt:vector>
  </HeadingPairs>
  <TitlesOfParts>
    <vt:vector size="90" baseType="lpstr">
      <vt:lpstr>Arial</vt:lpstr>
      <vt:lpstr>Calibri</vt:lpstr>
      <vt:lpstr>Wingdings</vt:lpstr>
      <vt:lpstr>Tw Cen MT</vt:lpstr>
      <vt:lpstr>Wingdings 2</vt:lpstr>
      <vt:lpstr>Tahoma</vt:lpstr>
      <vt:lpstr>Times New Roman</vt:lpstr>
      <vt:lpstr>AbakuTLSymSans</vt:lpstr>
      <vt:lpstr>1_Default Design</vt:lpstr>
      <vt:lpstr>Medyan</vt:lpstr>
      <vt:lpstr>YENİ TEŞVİK SİSTEMİ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TOKAT - Bölgesel Teşviklerden Yararlanacak Sektörler</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01.01.2001 – 30.04.2013  Dönemine İlişkin İstatistikler</vt:lpstr>
      <vt:lpstr>Slayt 54</vt:lpstr>
      <vt:lpstr>T.C. EKONOMİ BAKANLIĞI  YENİ TEŞVİK SİSTEMİ</vt:lpstr>
      <vt:lpstr>16.07.2009 – 30.04.2013  Dönemine İlişkin İstatistikler</vt:lpstr>
      <vt:lpstr>16.07.2009 – 30.04.2013  Dönemine İlişkin İstatistikler</vt:lpstr>
      <vt:lpstr>16.07.2009 – 30.04.2013  Dönemine İlişkin İstatistikler</vt:lpstr>
      <vt:lpstr>16.07.2009 – 30.04.2013  Dönemine İlişkin İstatistikler</vt:lpstr>
      <vt:lpstr>20.06.2012 – 30.04.2013  Dönemine İlişkin İstatistikler</vt:lpstr>
      <vt:lpstr>20.06.2012 – 30.04.2013  Dönemine İlişkin İstatistikler</vt:lpstr>
      <vt:lpstr>20.06.2012 – 30.04.2013  Dönemine İlişkin İstatistikler</vt:lpstr>
      <vt:lpstr>20.06.2012 – 30.04.2013  Dönemine İlişkin İstatistikler</vt:lpstr>
      <vt:lpstr>20.06.2012 – 30.04.2013  Dönemine İlişkin İstatistikler</vt:lpstr>
      <vt:lpstr>20.06.2012 – 30.04.2013  Dönemine İlişkin İstatistikler</vt:lpstr>
      <vt:lpstr>20.06.2012 – 30.04.2013  Dönemine İlişkin İstatistikler</vt:lpstr>
      <vt:lpstr>20.06.2012 – 30.04.2013  Dönemine İlişkin İstatistikler</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KOBİ TANIMI</vt:lpstr>
    </vt:vector>
  </TitlesOfParts>
  <Company>hm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mehmet.sahin</dc:creator>
  <cp:lastModifiedBy>Pc</cp:lastModifiedBy>
  <cp:revision>1399</cp:revision>
  <cp:lastPrinted>2012-04-05T19:40:12Z</cp:lastPrinted>
  <dcterms:created xsi:type="dcterms:W3CDTF">2011-04-27T12:30:07Z</dcterms:created>
  <dcterms:modified xsi:type="dcterms:W3CDTF">2013-06-07T11:46:09Z</dcterms:modified>
</cp:coreProperties>
</file>