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58" r:id="rId3"/>
    <p:sldId id="257" r:id="rId4"/>
    <p:sldId id="259" r:id="rId5"/>
    <p:sldId id="262" r:id="rId6"/>
    <p:sldId id="260" r:id="rId7"/>
    <p:sldId id="261" r:id="rId8"/>
    <p:sldId id="304" r:id="rId9"/>
    <p:sldId id="263" r:id="rId10"/>
    <p:sldId id="264" r:id="rId11"/>
    <p:sldId id="265" r:id="rId12"/>
    <p:sldId id="266" r:id="rId13"/>
    <p:sldId id="267" r:id="rId14"/>
    <p:sldId id="268" r:id="rId15"/>
    <p:sldId id="269" r:id="rId16"/>
    <p:sldId id="271" r:id="rId17"/>
    <p:sldId id="349" r:id="rId18"/>
    <p:sldId id="347" r:id="rId19"/>
    <p:sldId id="340" r:id="rId20"/>
    <p:sldId id="355"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CE3632"/>
    <a:srgbClr val="6600CC"/>
    <a:srgbClr val="996633"/>
    <a:srgbClr val="CC9900"/>
    <a:srgbClr val="000066"/>
    <a:srgbClr val="3399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598" autoAdjust="0"/>
  </p:normalViewPr>
  <p:slideViewPr>
    <p:cSldViewPr>
      <p:cViewPr varScale="1">
        <p:scale>
          <a:sx n="69" d="100"/>
          <a:sy n="69" d="100"/>
        </p:scale>
        <p:origin x="-11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2BA64-6A25-4373-AAA6-8DC4E861BCAD}" type="doc">
      <dgm:prSet loTypeId="urn:microsoft.com/office/officeart/2005/8/layout/pyramid2" loCatId="pyramid" qsTypeId="urn:microsoft.com/office/officeart/2005/8/quickstyle/simple1" qsCatId="simple" csTypeId="urn:microsoft.com/office/officeart/2005/8/colors/accent4_2" csCatId="accent4" phldr="1"/>
      <dgm:spPr/>
    </dgm:pt>
    <dgm:pt modelId="{486F9381-1D58-4FD8-9D8B-4A41DC8510B3}">
      <dgm:prSet phldrT="[Metin]"/>
      <dgm:spPr/>
      <dgm:t>
        <a:bodyPr/>
        <a:lstStyle/>
        <a:p>
          <a:r>
            <a:rPr lang="tr-TR" dirty="0" smtClean="0"/>
            <a:t>Tepe ya da Üst Düzey Yönetim</a:t>
          </a:r>
          <a:endParaRPr lang="tr-TR" dirty="0"/>
        </a:p>
      </dgm:t>
    </dgm:pt>
    <dgm:pt modelId="{F06FE0F9-FD11-40C1-B844-4EA4A351322F}" type="parTrans" cxnId="{43F062A9-109E-4DEA-8C9A-8B01D8C0C51B}">
      <dgm:prSet/>
      <dgm:spPr/>
      <dgm:t>
        <a:bodyPr/>
        <a:lstStyle/>
        <a:p>
          <a:endParaRPr lang="tr-TR"/>
        </a:p>
      </dgm:t>
    </dgm:pt>
    <dgm:pt modelId="{0E48421E-2E14-418F-B427-0E5216C4FB94}" type="sibTrans" cxnId="{43F062A9-109E-4DEA-8C9A-8B01D8C0C51B}">
      <dgm:prSet/>
      <dgm:spPr/>
      <dgm:t>
        <a:bodyPr/>
        <a:lstStyle/>
        <a:p>
          <a:endParaRPr lang="tr-TR"/>
        </a:p>
      </dgm:t>
    </dgm:pt>
    <dgm:pt modelId="{E84EBCA7-C61C-4793-B10C-98048E99F3EE}">
      <dgm:prSet phldrT="[Metin]"/>
      <dgm:spPr/>
      <dgm:t>
        <a:bodyPr/>
        <a:lstStyle/>
        <a:p>
          <a:r>
            <a:rPr lang="tr-TR" dirty="0" smtClean="0"/>
            <a:t>Orta Düzey Yönetim</a:t>
          </a:r>
          <a:endParaRPr lang="tr-TR" dirty="0"/>
        </a:p>
      </dgm:t>
    </dgm:pt>
    <dgm:pt modelId="{4A95F0E8-C8A1-4BC9-A2C3-6C51D59790C9}" type="parTrans" cxnId="{B3A58246-42CA-496D-A2A0-DC7E1DF00A3E}">
      <dgm:prSet/>
      <dgm:spPr/>
      <dgm:t>
        <a:bodyPr/>
        <a:lstStyle/>
        <a:p>
          <a:endParaRPr lang="tr-TR"/>
        </a:p>
      </dgm:t>
    </dgm:pt>
    <dgm:pt modelId="{DFE9FC1D-63D9-40C8-8F93-E73F3A972886}" type="sibTrans" cxnId="{B3A58246-42CA-496D-A2A0-DC7E1DF00A3E}">
      <dgm:prSet/>
      <dgm:spPr/>
      <dgm:t>
        <a:bodyPr/>
        <a:lstStyle/>
        <a:p>
          <a:endParaRPr lang="tr-TR"/>
        </a:p>
      </dgm:t>
    </dgm:pt>
    <dgm:pt modelId="{F25DAFD4-1218-45E8-9B00-5AE1F4374A58}">
      <dgm:prSet phldrT="[Metin]"/>
      <dgm:spPr/>
      <dgm:t>
        <a:bodyPr/>
        <a:lstStyle/>
        <a:p>
          <a:r>
            <a:rPr lang="tr-TR" dirty="0" smtClean="0"/>
            <a:t>Alt Düzey Yönetim</a:t>
          </a:r>
          <a:endParaRPr lang="tr-TR" dirty="0"/>
        </a:p>
      </dgm:t>
    </dgm:pt>
    <dgm:pt modelId="{EE814299-DDF5-491A-A7DA-6A44646FF262}" type="parTrans" cxnId="{6628AAD8-50A4-4E99-995A-C1EF0018CC2F}">
      <dgm:prSet/>
      <dgm:spPr/>
      <dgm:t>
        <a:bodyPr/>
        <a:lstStyle/>
        <a:p>
          <a:endParaRPr lang="tr-TR"/>
        </a:p>
      </dgm:t>
    </dgm:pt>
    <dgm:pt modelId="{1D779548-42C2-4B69-9FBA-2DB405E71B4E}" type="sibTrans" cxnId="{6628AAD8-50A4-4E99-995A-C1EF0018CC2F}">
      <dgm:prSet/>
      <dgm:spPr/>
      <dgm:t>
        <a:bodyPr/>
        <a:lstStyle/>
        <a:p>
          <a:endParaRPr lang="tr-TR"/>
        </a:p>
      </dgm:t>
    </dgm:pt>
    <dgm:pt modelId="{CC245906-AA43-43BA-9720-7154A10DB8FE}" type="pres">
      <dgm:prSet presAssocID="{C2A2BA64-6A25-4373-AAA6-8DC4E861BCAD}" presName="compositeShape" presStyleCnt="0">
        <dgm:presLayoutVars>
          <dgm:dir/>
          <dgm:resizeHandles/>
        </dgm:presLayoutVars>
      </dgm:prSet>
      <dgm:spPr/>
    </dgm:pt>
    <dgm:pt modelId="{1769B202-503A-4984-AB86-EEC0C78D6F76}" type="pres">
      <dgm:prSet presAssocID="{C2A2BA64-6A25-4373-AAA6-8DC4E861BCAD}" presName="pyramid" presStyleLbl="node1" presStyleIdx="0" presStyleCnt="1"/>
      <dgm:spPr/>
    </dgm:pt>
    <dgm:pt modelId="{CBE3E0AE-25D5-4DDD-AD9D-7BDA552E440A}" type="pres">
      <dgm:prSet presAssocID="{C2A2BA64-6A25-4373-AAA6-8DC4E861BCAD}" presName="theList" presStyleCnt="0"/>
      <dgm:spPr/>
    </dgm:pt>
    <dgm:pt modelId="{77530778-606C-48AD-BA6A-A29E33172366}" type="pres">
      <dgm:prSet presAssocID="{486F9381-1D58-4FD8-9D8B-4A41DC8510B3}" presName="aNode" presStyleLbl="fgAcc1" presStyleIdx="0" presStyleCnt="3">
        <dgm:presLayoutVars>
          <dgm:bulletEnabled val="1"/>
        </dgm:presLayoutVars>
      </dgm:prSet>
      <dgm:spPr/>
      <dgm:t>
        <a:bodyPr/>
        <a:lstStyle/>
        <a:p>
          <a:endParaRPr lang="tr-TR"/>
        </a:p>
      </dgm:t>
    </dgm:pt>
    <dgm:pt modelId="{1328290E-4A9E-4470-BC7B-73DC6D48ADBD}" type="pres">
      <dgm:prSet presAssocID="{486F9381-1D58-4FD8-9D8B-4A41DC8510B3}" presName="aSpace" presStyleCnt="0"/>
      <dgm:spPr/>
    </dgm:pt>
    <dgm:pt modelId="{28F7D2B5-4B39-4BF1-8DCA-A53CCFD67D88}" type="pres">
      <dgm:prSet presAssocID="{E84EBCA7-C61C-4793-B10C-98048E99F3EE}" presName="aNode" presStyleLbl="fgAcc1" presStyleIdx="1" presStyleCnt="3">
        <dgm:presLayoutVars>
          <dgm:bulletEnabled val="1"/>
        </dgm:presLayoutVars>
      </dgm:prSet>
      <dgm:spPr/>
      <dgm:t>
        <a:bodyPr/>
        <a:lstStyle/>
        <a:p>
          <a:endParaRPr lang="tr-TR"/>
        </a:p>
      </dgm:t>
    </dgm:pt>
    <dgm:pt modelId="{EE25CC65-8BF3-45D5-B34E-683BE7478241}" type="pres">
      <dgm:prSet presAssocID="{E84EBCA7-C61C-4793-B10C-98048E99F3EE}" presName="aSpace" presStyleCnt="0"/>
      <dgm:spPr/>
    </dgm:pt>
    <dgm:pt modelId="{ECD4B8E6-EF15-44E2-BB28-E4275C9B4221}" type="pres">
      <dgm:prSet presAssocID="{F25DAFD4-1218-45E8-9B00-5AE1F4374A58}" presName="aNode" presStyleLbl="fgAcc1" presStyleIdx="2" presStyleCnt="3">
        <dgm:presLayoutVars>
          <dgm:bulletEnabled val="1"/>
        </dgm:presLayoutVars>
      </dgm:prSet>
      <dgm:spPr/>
      <dgm:t>
        <a:bodyPr/>
        <a:lstStyle/>
        <a:p>
          <a:endParaRPr lang="tr-TR"/>
        </a:p>
      </dgm:t>
    </dgm:pt>
    <dgm:pt modelId="{99EE4601-5770-45CC-B66E-EEA6F11CEE9A}" type="pres">
      <dgm:prSet presAssocID="{F25DAFD4-1218-45E8-9B00-5AE1F4374A58}" presName="aSpace" presStyleCnt="0"/>
      <dgm:spPr/>
    </dgm:pt>
  </dgm:ptLst>
  <dgm:cxnLst>
    <dgm:cxn modelId="{56ACA509-955A-489E-8262-47DB7C0D5B6E}" type="presOf" srcId="{486F9381-1D58-4FD8-9D8B-4A41DC8510B3}" destId="{77530778-606C-48AD-BA6A-A29E33172366}" srcOrd="0" destOrd="0" presId="urn:microsoft.com/office/officeart/2005/8/layout/pyramid2"/>
    <dgm:cxn modelId="{3CCA5DB4-4C11-4F63-B13B-677F5819F9C7}" type="presOf" srcId="{E84EBCA7-C61C-4793-B10C-98048E99F3EE}" destId="{28F7D2B5-4B39-4BF1-8DCA-A53CCFD67D88}" srcOrd="0" destOrd="0" presId="urn:microsoft.com/office/officeart/2005/8/layout/pyramid2"/>
    <dgm:cxn modelId="{C95336D0-B7F6-45A0-85EE-603D4A00415D}" type="presOf" srcId="{C2A2BA64-6A25-4373-AAA6-8DC4E861BCAD}" destId="{CC245906-AA43-43BA-9720-7154A10DB8FE}" srcOrd="0" destOrd="0" presId="urn:microsoft.com/office/officeart/2005/8/layout/pyramid2"/>
    <dgm:cxn modelId="{B3A58246-42CA-496D-A2A0-DC7E1DF00A3E}" srcId="{C2A2BA64-6A25-4373-AAA6-8DC4E861BCAD}" destId="{E84EBCA7-C61C-4793-B10C-98048E99F3EE}" srcOrd="1" destOrd="0" parTransId="{4A95F0E8-C8A1-4BC9-A2C3-6C51D59790C9}" sibTransId="{DFE9FC1D-63D9-40C8-8F93-E73F3A972886}"/>
    <dgm:cxn modelId="{43F062A9-109E-4DEA-8C9A-8B01D8C0C51B}" srcId="{C2A2BA64-6A25-4373-AAA6-8DC4E861BCAD}" destId="{486F9381-1D58-4FD8-9D8B-4A41DC8510B3}" srcOrd="0" destOrd="0" parTransId="{F06FE0F9-FD11-40C1-B844-4EA4A351322F}" sibTransId="{0E48421E-2E14-418F-B427-0E5216C4FB94}"/>
    <dgm:cxn modelId="{81AE3EBA-507E-42BF-BFEB-B69DE6D27006}" type="presOf" srcId="{F25DAFD4-1218-45E8-9B00-5AE1F4374A58}" destId="{ECD4B8E6-EF15-44E2-BB28-E4275C9B4221}" srcOrd="0" destOrd="0" presId="urn:microsoft.com/office/officeart/2005/8/layout/pyramid2"/>
    <dgm:cxn modelId="{6628AAD8-50A4-4E99-995A-C1EF0018CC2F}" srcId="{C2A2BA64-6A25-4373-AAA6-8DC4E861BCAD}" destId="{F25DAFD4-1218-45E8-9B00-5AE1F4374A58}" srcOrd="2" destOrd="0" parTransId="{EE814299-DDF5-491A-A7DA-6A44646FF262}" sibTransId="{1D779548-42C2-4B69-9FBA-2DB405E71B4E}"/>
    <dgm:cxn modelId="{0FBB66A8-F1DB-4214-B46E-C3F53943F3BD}" type="presParOf" srcId="{CC245906-AA43-43BA-9720-7154A10DB8FE}" destId="{1769B202-503A-4984-AB86-EEC0C78D6F76}" srcOrd="0" destOrd="0" presId="urn:microsoft.com/office/officeart/2005/8/layout/pyramid2"/>
    <dgm:cxn modelId="{AB0CD320-0BB4-464C-8E5B-4CD347A518A0}" type="presParOf" srcId="{CC245906-AA43-43BA-9720-7154A10DB8FE}" destId="{CBE3E0AE-25D5-4DDD-AD9D-7BDA552E440A}" srcOrd="1" destOrd="0" presId="urn:microsoft.com/office/officeart/2005/8/layout/pyramid2"/>
    <dgm:cxn modelId="{79CFD68D-541F-40B6-81E4-05314BCBABA6}" type="presParOf" srcId="{CBE3E0AE-25D5-4DDD-AD9D-7BDA552E440A}" destId="{77530778-606C-48AD-BA6A-A29E33172366}" srcOrd="0" destOrd="0" presId="urn:microsoft.com/office/officeart/2005/8/layout/pyramid2"/>
    <dgm:cxn modelId="{B4114FB6-D066-46C3-96E8-517BCF6D4393}" type="presParOf" srcId="{CBE3E0AE-25D5-4DDD-AD9D-7BDA552E440A}" destId="{1328290E-4A9E-4470-BC7B-73DC6D48ADBD}" srcOrd="1" destOrd="0" presId="urn:microsoft.com/office/officeart/2005/8/layout/pyramid2"/>
    <dgm:cxn modelId="{288EB33E-3C08-4FC5-B5C2-53589850074E}" type="presParOf" srcId="{CBE3E0AE-25D5-4DDD-AD9D-7BDA552E440A}" destId="{28F7D2B5-4B39-4BF1-8DCA-A53CCFD67D88}" srcOrd="2" destOrd="0" presId="urn:microsoft.com/office/officeart/2005/8/layout/pyramid2"/>
    <dgm:cxn modelId="{94D00086-2B02-4C68-BA03-4FF5E29BE870}" type="presParOf" srcId="{CBE3E0AE-25D5-4DDD-AD9D-7BDA552E440A}" destId="{EE25CC65-8BF3-45D5-B34E-683BE7478241}" srcOrd="3" destOrd="0" presId="urn:microsoft.com/office/officeart/2005/8/layout/pyramid2"/>
    <dgm:cxn modelId="{A1FE5CEE-B28B-407B-9831-9FF6F71722CC}" type="presParOf" srcId="{CBE3E0AE-25D5-4DDD-AD9D-7BDA552E440A}" destId="{ECD4B8E6-EF15-44E2-BB28-E4275C9B4221}" srcOrd="4" destOrd="0" presId="urn:microsoft.com/office/officeart/2005/8/layout/pyramid2"/>
    <dgm:cxn modelId="{DFB1F360-3CDD-49A2-A8AF-765D59C63D03}" type="presParOf" srcId="{CBE3E0AE-25D5-4DDD-AD9D-7BDA552E440A}" destId="{99EE4601-5770-45CC-B66E-EEA6F11CEE9A}"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69B202-503A-4984-AB86-EEC0C78D6F76}">
      <dsp:nvSpPr>
        <dsp:cNvPr id="0" name=""/>
        <dsp:cNvSpPr/>
      </dsp:nvSpPr>
      <dsp:spPr>
        <a:xfrm>
          <a:off x="0" y="0"/>
          <a:ext cx="4181372" cy="4974775"/>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30778-606C-48AD-BA6A-A29E33172366}">
      <dsp:nvSpPr>
        <dsp:cNvPr id="0" name=""/>
        <dsp:cNvSpPr/>
      </dsp:nvSpPr>
      <dsp:spPr>
        <a:xfrm>
          <a:off x="2090686" y="500149"/>
          <a:ext cx="2717891" cy="1177622"/>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Tepe ya da Üst Düzey Yönetim</a:t>
          </a:r>
          <a:endParaRPr lang="tr-TR" sz="2700" kern="1200" dirty="0"/>
        </a:p>
      </dsp:txBody>
      <dsp:txXfrm>
        <a:off x="2090686" y="500149"/>
        <a:ext cx="2717891" cy="1177622"/>
      </dsp:txXfrm>
    </dsp:sp>
    <dsp:sp modelId="{28F7D2B5-4B39-4BF1-8DCA-A53CCFD67D88}">
      <dsp:nvSpPr>
        <dsp:cNvPr id="0" name=""/>
        <dsp:cNvSpPr/>
      </dsp:nvSpPr>
      <dsp:spPr>
        <a:xfrm>
          <a:off x="2090686" y="1824974"/>
          <a:ext cx="2717891" cy="1177622"/>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Orta Düzey Yönetim</a:t>
          </a:r>
          <a:endParaRPr lang="tr-TR" sz="2700" kern="1200" dirty="0"/>
        </a:p>
      </dsp:txBody>
      <dsp:txXfrm>
        <a:off x="2090686" y="1824974"/>
        <a:ext cx="2717891" cy="1177622"/>
      </dsp:txXfrm>
    </dsp:sp>
    <dsp:sp modelId="{ECD4B8E6-EF15-44E2-BB28-E4275C9B4221}">
      <dsp:nvSpPr>
        <dsp:cNvPr id="0" name=""/>
        <dsp:cNvSpPr/>
      </dsp:nvSpPr>
      <dsp:spPr>
        <a:xfrm>
          <a:off x="2090686" y="3149800"/>
          <a:ext cx="2717891" cy="1177622"/>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kern="1200" dirty="0" smtClean="0"/>
            <a:t>Alt Düzey Yönetim</a:t>
          </a:r>
          <a:endParaRPr lang="tr-TR" sz="2700" kern="1200" dirty="0"/>
        </a:p>
      </dsp:txBody>
      <dsp:txXfrm>
        <a:off x="2090686" y="3149800"/>
        <a:ext cx="2717891" cy="11776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tr-T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tr-TR"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tr-TR">
                <a:latin typeface="Arial" charset="0"/>
              </a:endParaRPr>
            </a:p>
          </p:txBody>
        </p:sp>
      </p:grpSp>
      <p:sp>
        <p:nvSpPr>
          <p:cNvPr id="52230" name="Rectangle 6"/>
          <p:cNvSpPr>
            <a:spLocks noGrp="1" noChangeArrowheads="1"/>
          </p:cNvSpPr>
          <p:nvPr>
            <p:ph type="ctrTitle"/>
          </p:nvPr>
        </p:nvSpPr>
        <p:spPr>
          <a:xfrm>
            <a:off x="1443038" y="985838"/>
            <a:ext cx="7239000" cy="1444625"/>
          </a:xfrm>
        </p:spPr>
        <p:txBody>
          <a:bodyPr/>
          <a:lstStyle>
            <a:lvl1pPr>
              <a:defRPr sz="4000"/>
            </a:lvl1pPr>
          </a:lstStyle>
          <a:p>
            <a:r>
              <a:rPr lang="tr-TR"/>
              <a:t>Asıl başlık stili için tıklatın</a:t>
            </a:r>
          </a:p>
        </p:txBody>
      </p:sp>
      <p:sp>
        <p:nvSpPr>
          <p:cNvPr id="5223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tr-TR"/>
              <a:t>Asıl alt başlık stilini düzenlemek için tıklatın</a:t>
            </a:r>
          </a:p>
        </p:txBody>
      </p:sp>
      <p:sp>
        <p:nvSpPr>
          <p:cNvPr id="8" name="Rectangle 8"/>
          <p:cNvSpPr>
            <a:spLocks noGrp="1" noChangeArrowheads="1"/>
          </p:cNvSpPr>
          <p:nvPr>
            <p:ph type="dt" sz="half" idx="10"/>
          </p:nvPr>
        </p:nvSpPr>
        <p:spPr/>
        <p:txBody>
          <a:bodyPr/>
          <a:lstStyle>
            <a:lvl1pPr>
              <a:defRPr smtClean="0"/>
            </a:lvl1pPr>
          </a:lstStyle>
          <a:p>
            <a:pPr>
              <a:defRPr/>
            </a:pPr>
            <a:endParaRPr lang="tr-TR"/>
          </a:p>
        </p:txBody>
      </p:sp>
      <p:sp>
        <p:nvSpPr>
          <p:cNvPr id="9" name="Rectangle 9"/>
          <p:cNvSpPr>
            <a:spLocks noGrp="1" noChangeArrowheads="1"/>
          </p:cNvSpPr>
          <p:nvPr>
            <p:ph type="ftr" sz="quarter" idx="11"/>
          </p:nvPr>
        </p:nvSpPr>
        <p:spPr/>
        <p:txBody>
          <a:bodyPr/>
          <a:lstStyle>
            <a:lvl1pPr>
              <a:defRPr smtClean="0"/>
            </a:lvl1pPr>
          </a:lstStyle>
          <a:p>
            <a:pPr>
              <a:defRPr/>
            </a:pPr>
            <a:endParaRPr lang="tr-TR"/>
          </a:p>
        </p:txBody>
      </p:sp>
      <p:sp>
        <p:nvSpPr>
          <p:cNvPr id="10" name="Rectangle 10"/>
          <p:cNvSpPr>
            <a:spLocks noGrp="1" noChangeArrowheads="1"/>
          </p:cNvSpPr>
          <p:nvPr>
            <p:ph type="sldNum" sz="quarter" idx="12"/>
          </p:nvPr>
        </p:nvSpPr>
        <p:spPr/>
        <p:txBody>
          <a:bodyPr/>
          <a:lstStyle>
            <a:lvl1pPr>
              <a:defRPr smtClean="0"/>
            </a:lvl1pPr>
          </a:lstStyle>
          <a:p>
            <a:pPr>
              <a:defRPr/>
            </a:pPr>
            <a:fld id="{920D97A0-2982-489A-A506-36C66D18F2D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E0D90845-9F07-4024-8241-691586A9EC2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6413" y="301625"/>
            <a:ext cx="1827212" cy="56403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370013" y="301625"/>
            <a:ext cx="5334000" cy="56403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C40DE3E5-6489-4EA5-9CEA-407ED8A64E6D}"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370013" y="301625"/>
            <a:ext cx="7313612"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370013" y="1827213"/>
            <a:ext cx="3579812"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02225" y="1827213"/>
            <a:ext cx="35814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86EFF02F-FC83-48D3-B481-AAE6203C26C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10CFDA4-3C74-4D3B-8BDC-25156F24E9C1}"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91C603D-0E9D-4A26-AD81-EDB4BE27CB46}"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EBB04E8-03C8-48DB-ACD8-E4A3C898D573}"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B0EB17D-DDC3-420C-BB0A-92D6BDC39D47}"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0E6C1286-A30F-4FD1-9F59-E1F50F8EDFDB}"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F357DEF6-DCB3-4F17-B6AE-4E556CAB29C3}"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FEFC608F-D5E2-44DC-8434-3DA6AEC7EFC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3A3F8D49-5D32-4F3D-89B5-D5042AEE71EB}"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E140706-6630-4084-B588-F4A2894BCF7E}"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4E64701A-124E-4C85-B767-2F1886A7AB8F}"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49FE8A5-172A-45E5-AE6D-0BB229E93CCA}"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DC2E71C-F31D-4E07-882C-4B5807C0AC4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3727159A-0460-42E6-88B2-42774729B57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4F60BEC2-10A1-42D3-AFF2-88575250C5B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C2B104BA-478A-46DA-804A-9A8F1840DA5A}"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7557E674-191E-4CA3-A013-9D807FD3234F}"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27FABD3B-B3B6-4B7C-967A-860CBB4B3AB5}"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A4A1ECEC-8D1B-409F-AA81-4A4FF8C730C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FBAC47CA-1A5D-4E45-8F1F-E5F91CF7244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5120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tr-TR" sz="2400">
                <a:latin typeface="Times New Roman" pitchFamily="18" charset="0"/>
              </a:endParaRPr>
            </a:p>
          </p:txBody>
        </p:sp>
        <p:sp>
          <p:nvSpPr>
            <p:cNvPr id="5120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tr-TR">
                <a:latin typeface="Arial" charset="0"/>
              </a:endParaRPr>
            </a:p>
          </p:txBody>
        </p:sp>
        <p:sp>
          <p:nvSpPr>
            <p:cNvPr id="5120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tr-TR"/>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0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p>
        </p:txBody>
      </p:sp>
      <p:sp>
        <p:nvSpPr>
          <p:cNvPr id="5120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tr-TR"/>
          </a:p>
        </p:txBody>
      </p:sp>
      <p:sp>
        <p:nvSpPr>
          <p:cNvPr id="5121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584040F-CCC7-4C29-A94A-65950892116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tr-TR"/>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tr-TR"/>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F29CBD3E-821F-4EBF-8346-35A4FFB21D7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smtClean="0"/>
              <a:t>YÖNETİM</a:t>
            </a:r>
          </a:p>
        </p:txBody>
      </p:sp>
      <p:sp>
        <p:nvSpPr>
          <p:cNvPr id="5123" name="Rectangle 3"/>
          <p:cNvSpPr>
            <a:spLocks noGrp="1" noChangeArrowheads="1"/>
          </p:cNvSpPr>
          <p:nvPr>
            <p:ph type="body" idx="1"/>
          </p:nvPr>
        </p:nvSpPr>
        <p:spPr/>
        <p:txBody>
          <a:bodyPr/>
          <a:lstStyle/>
          <a:p>
            <a:pPr eaLnBrk="1" hangingPunct="1">
              <a:lnSpc>
                <a:spcPct val="90000"/>
              </a:lnSpc>
            </a:pPr>
            <a:r>
              <a:rPr lang="tr-TR" sz="2100" smtClean="0"/>
              <a:t>Toplum içinde yaşayan insanların yaşamlarını sürdürebilmeleri için ihtiyaçlarının karşılanması gerekir. </a:t>
            </a:r>
          </a:p>
          <a:p>
            <a:pPr eaLnBrk="1" hangingPunct="1">
              <a:lnSpc>
                <a:spcPct val="90000"/>
              </a:lnSpc>
            </a:pPr>
            <a:r>
              <a:rPr lang="tr-TR" sz="2100" smtClean="0"/>
              <a:t>İhtiyaçları karşılayacak olan mal ve hizmetlerin bireysel olarak bir kişi tarafından yaratılması ve ortaya konulması olanaksızdır.</a:t>
            </a:r>
          </a:p>
          <a:p>
            <a:pPr eaLnBrk="1" hangingPunct="1">
              <a:lnSpc>
                <a:spcPct val="90000"/>
              </a:lnSpc>
            </a:pPr>
            <a:r>
              <a:rPr lang="tr-TR" sz="2100" smtClean="0"/>
              <a:t>Türlü ihtiyaçların karşılanması için bir takım örgüt veya kurumların olması gerekir.</a:t>
            </a:r>
          </a:p>
          <a:p>
            <a:pPr eaLnBrk="1" hangingPunct="1">
              <a:lnSpc>
                <a:spcPct val="90000"/>
              </a:lnSpc>
            </a:pPr>
            <a:r>
              <a:rPr lang="tr-TR" sz="2100" smtClean="0"/>
              <a:t>Bu örgütlerin kurulması ve kendilerinden beklenen fonksiyonları yerine getirmeleri öncelikle bir yönetim sorunudur.</a:t>
            </a:r>
          </a:p>
          <a:p>
            <a:pPr eaLnBrk="1" hangingPunct="1">
              <a:lnSpc>
                <a:spcPct val="90000"/>
              </a:lnSpc>
            </a:pPr>
            <a:r>
              <a:rPr lang="tr-TR" sz="2100" smtClean="0"/>
              <a:t>Her örgüt amacına ulaşabilmek için bir yönetime ihtiyaç duyar.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mtClean="0"/>
              <a:t>İDARECİLİK BECERİSİ</a:t>
            </a:r>
          </a:p>
        </p:txBody>
      </p:sp>
      <p:sp>
        <p:nvSpPr>
          <p:cNvPr id="15363" name="Rectangle 3"/>
          <p:cNvSpPr>
            <a:spLocks noGrp="1" noChangeArrowheads="1"/>
          </p:cNvSpPr>
          <p:nvPr>
            <p:ph type="body" idx="1"/>
          </p:nvPr>
        </p:nvSpPr>
        <p:spPr/>
        <p:txBody>
          <a:bodyPr/>
          <a:lstStyle/>
          <a:p>
            <a:pPr eaLnBrk="1" hangingPunct="1">
              <a:lnSpc>
                <a:spcPct val="90000"/>
              </a:lnSpc>
            </a:pPr>
            <a:r>
              <a:rPr lang="tr-TR" sz="2500" smtClean="0"/>
              <a:t>Kavramsal beceri olarak da adlandırılır.</a:t>
            </a:r>
          </a:p>
          <a:p>
            <a:pPr eaLnBrk="1" hangingPunct="1">
              <a:lnSpc>
                <a:spcPct val="90000"/>
              </a:lnSpc>
            </a:pPr>
            <a:r>
              <a:rPr lang="tr-TR" sz="2500" smtClean="0"/>
              <a:t>İşletmeyi bir bütün olarak görebilme, her bölümün örgütün temel hedeflerine katkısını değerlendirebilme, değişik bölüm ya da departmanlar arasında karşılıklı ilişkileri düzenleyerek bunları bütünleştirebilme ve işletmenin çevreyle uyumunu sağlayabilme yeteneğidir.</a:t>
            </a:r>
          </a:p>
          <a:p>
            <a:pPr eaLnBrk="1" hangingPunct="1">
              <a:lnSpc>
                <a:spcPct val="90000"/>
              </a:lnSpc>
            </a:pPr>
            <a:r>
              <a:rPr lang="tr-TR" sz="2500" smtClean="0"/>
              <a:t>Özellikle üst kademe yöneticiler için daha çok gereklidir.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mtClean="0"/>
              <a:t>İNSAN İLİŞKİLERİ BECERİSİ</a:t>
            </a:r>
          </a:p>
        </p:txBody>
      </p:sp>
      <p:sp>
        <p:nvSpPr>
          <p:cNvPr id="16387" name="Rectangle 3"/>
          <p:cNvSpPr>
            <a:spLocks noGrp="1" noChangeArrowheads="1"/>
          </p:cNvSpPr>
          <p:nvPr>
            <p:ph type="body" idx="1"/>
          </p:nvPr>
        </p:nvSpPr>
        <p:spPr/>
        <p:txBody>
          <a:bodyPr/>
          <a:lstStyle/>
          <a:p>
            <a:pPr eaLnBrk="1" hangingPunct="1">
              <a:lnSpc>
                <a:spcPct val="90000"/>
              </a:lnSpc>
            </a:pPr>
            <a:r>
              <a:rPr lang="tr-TR" sz="2500" smtClean="0"/>
              <a:t>Örgütte çalışanlar (işgörenler) ve örgütle ilişkide bulunan diğer insanları anlayabilme, onlarla birlikte çalışabilme, astlar arasında grup çalışması felsefesini oluşturabilme ve insanlarla işbirliği kurabilme ve onlarla iyi geçinebilme becerisidir.</a:t>
            </a:r>
          </a:p>
          <a:p>
            <a:pPr eaLnBrk="1" hangingPunct="1">
              <a:lnSpc>
                <a:spcPct val="90000"/>
              </a:lnSpc>
            </a:pPr>
            <a:r>
              <a:rPr lang="tr-TR" sz="2500" smtClean="0"/>
              <a:t>Her yönetim kademesi için gerekli olmakla birlikte özellikle alt kademe yöneticilerdeki önemi daha fazladır.Çünkü alt kademe yöneticiler çalışanlarla doğrudan ve günlük ilişkiler içindedirler.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mtClean="0"/>
              <a:t>TEKNİK BECERİ</a:t>
            </a:r>
          </a:p>
        </p:txBody>
      </p:sp>
      <p:sp>
        <p:nvSpPr>
          <p:cNvPr id="17411" name="Rectangle 3"/>
          <p:cNvSpPr>
            <a:spLocks noGrp="1" noChangeArrowheads="1"/>
          </p:cNvSpPr>
          <p:nvPr>
            <p:ph type="body" idx="1"/>
          </p:nvPr>
        </p:nvSpPr>
        <p:spPr/>
        <p:txBody>
          <a:bodyPr/>
          <a:lstStyle/>
          <a:p>
            <a:pPr eaLnBrk="1" hangingPunct="1"/>
            <a:r>
              <a:rPr lang="tr-TR" sz="2500" smtClean="0"/>
              <a:t>Yöneticinin, işlerin yapılması için gerekli özel bilgilerle donatılması, süreçleri anlayabilme, gerekli yönetim, teknik ve metotları kullanabilme yeteneğidir.</a:t>
            </a:r>
          </a:p>
          <a:p>
            <a:pPr eaLnBrk="1" hangingPunct="1"/>
            <a:r>
              <a:rPr lang="tr-TR" sz="2500" smtClean="0"/>
              <a:t>Alt kademe yöneticilerinin bu beceriye sahip olmaları, çalışanlara yol göstermeleri, yardım ve destek sağlamaları çok önemlidir. Teknik beceriye sahip olmayan bir ustabaşı ya da gözetmen işçinin gözünde saygınlığını ve otoritesini kaybeder.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mtClean="0"/>
              <a:t>KARAR VERME BECERİSİ</a:t>
            </a:r>
          </a:p>
        </p:txBody>
      </p:sp>
      <p:sp>
        <p:nvSpPr>
          <p:cNvPr id="18435" name="Rectangle 3"/>
          <p:cNvSpPr>
            <a:spLocks noGrp="1" noChangeArrowheads="1"/>
          </p:cNvSpPr>
          <p:nvPr>
            <p:ph type="body" idx="1"/>
          </p:nvPr>
        </p:nvSpPr>
        <p:spPr/>
        <p:txBody>
          <a:bodyPr/>
          <a:lstStyle/>
          <a:p>
            <a:pPr eaLnBrk="1" hangingPunct="1">
              <a:lnSpc>
                <a:spcPct val="80000"/>
              </a:lnSpc>
            </a:pPr>
            <a:r>
              <a:rPr lang="tr-TR" sz="2500" smtClean="0"/>
              <a:t>Karar verme, çeşitli seçeneklerden birisini seçme eylemidir. </a:t>
            </a:r>
          </a:p>
          <a:p>
            <a:pPr eaLnBrk="1" hangingPunct="1">
              <a:lnSpc>
                <a:spcPct val="80000"/>
              </a:lnSpc>
            </a:pPr>
            <a:r>
              <a:rPr lang="tr-TR" sz="2500" smtClean="0"/>
              <a:t>Örgütün her kademesindeki yöneticiler, gecikmeden zamanında isabetli karar verebilme yeteneğine sahip olmalıdır. Ancak, üst kademelere çıkıldıkça karar verme becerisinin önemi artar.</a:t>
            </a:r>
          </a:p>
          <a:p>
            <a:pPr eaLnBrk="1" hangingPunct="1">
              <a:lnSpc>
                <a:spcPct val="80000"/>
              </a:lnSpc>
            </a:pPr>
            <a:r>
              <a:rPr lang="tr-TR" sz="2500" smtClean="0"/>
              <a:t>Örgüt içinde asıl işlevleri karar verme ve özellikle örgütün yaşamını doğrudan etkileyen önemli kararları alma durumunda olan tepe yöneticilerinin bu beceriye sahip olmaları son derece önemlidir.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900113" y="1052513"/>
            <a:ext cx="7200900" cy="4248150"/>
          </a:xfrm>
          <a:prstGeom prst="rect">
            <a:avLst/>
          </a:prstGeom>
          <a:solidFill>
            <a:srgbClr val="C0C0C0"/>
          </a:solidFill>
          <a:ln w="3175">
            <a:solidFill>
              <a:schemeClr val="tx1"/>
            </a:solidFill>
            <a:miter lim="800000"/>
            <a:headEnd/>
            <a:tailEnd/>
          </a:ln>
        </p:spPr>
        <p:txBody>
          <a:bodyPr wrap="none" anchor="ctr"/>
          <a:lstStyle/>
          <a:p>
            <a:pPr algn="ctr"/>
            <a:endParaRPr lang="tr-TR">
              <a:latin typeface="Arial" charset="0"/>
            </a:endParaRPr>
          </a:p>
        </p:txBody>
      </p:sp>
      <p:sp>
        <p:nvSpPr>
          <p:cNvPr id="19459" name="Line 5"/>
          <p:cNvSpPr>
            <a:spLocks noChangeShapeType="1"/>
          </p:cNvSpPr>
          <p:nvPr/>
        </p:nvSpPr>
        <p:spPr bwMode="auto">
          <a:xfrm>
            <a:off x="900113" y="2420938"/>
            <a:ext cx="7200900" cy="0"/>
          </a:xfrm>
          <a:prstGeom prst="line">
            <a:avLst/>
          </a:prstGeom>
          <a:noFill/>
          <a:ln w="3175">
            <a:solidFill>
              <a:schemeClr val="tx1"/>
            </a:solidFill>
            <a:prstDash val="lgDash"/>
            <a:round/>
            <a:headEnd/>
            <a:tailEnd/>
          </a:ln>
        </p:spPr>
        <p:txBody>
          <a:bodyPr/>
          <a:lstStyle/>
          <a:p>
            <a:endParaRPr lang="tr-TR"/>
          </a:p>
        </p:txBody>
      </p:sp>
      <p:sp>
        <p:nvSpPr>
          <p:cNvPr id="19460" name="Line 6"/>
          <p:cNvSpPr>
            <a:spLocks noChangeShapeType="1"/>
          </p:cNvSpPr>
          <p:nvPr/>
        </p:nvSpPr>
        <p:spPr bwMode="auto">
          <a:xfrm>
            <a:off x="900113" y="3860800"/>
            <a:ext cx="7200900" cy="0"/>
          </a:xfrm>
          <a:prstGeom prst="line">
            <a:avLst/>
          </a:prstGeom>
          <a:noFill/>
          <a:ln w="3175">
            <a:solidFill>
              <a:schemeClr val="tx1"/>
            </a:solidFill>
            <a:prstDash val="dash"/>
            <a:round/>
            <a:headEnd/>
            <a:tailEnd/>
          </a:ln>
        </p:spPr>
        <p:txBody>
          <a:bodyPr/>
          <a:lstStyle/>
          <a:p>
            <a:endParaRPr lang="tr-TR"/>
          </a:p>
        </p:txBody>
      </p:sp>
      <p:sp>
        <p:nvSpPr>
          <p:cNvPr id="19461" name="Line 7"/>
          <p:cNvSpPr>
            <a:spLocks noChangeShapeType="1"/>
          </p:cNvSpPr>
          <p:nvPr/>
        </p:nvSpPr>
        <p:spPr bwMode="auto">
          <a:xfrm>
            <a:off x="2555875" y="1052513"/>
            <a:ext cx="0" cy="4248150"/>
          </a:xfrm>
          <a:prstGeom prst="line">
            <a:avLst/>
          </a:prstGeom>
          <a:noFill/>
          <a:ln w="9525">
            <a:solidFill>
              <a:schemeClr val="tx1"/>
            </a:solidFill>
            <a:round/>
            <a:headEnd/>
            <a:tailEnd/>
          </a:ln>
        </p:spPr>
        <p:txBody>
          <a:bodyPr/>
          <a:lstStyle/>
          <a:p>
            <a:endParaRPr lang="tr-TR"/>
          </a:p>
        </p:txBody>
      </p:sp>
      <p:sp>
        <p:nvSpPr>
          <p:cNvPr id="19462" name="Line 8"/>
          <p:cNvSpPr>
            <a:spLocks noChangeShapeType="1"/>
          </p:cNvSpPr>
          <p:nvPr/>
        </p:nvSpPr>
        <p:spPr bwMode="auto">
          <a:xfrm>
            <a:off x="2555875" y="2060575"/>
            <a:ext cx="2447925" cy="3240088"/>
          </a:xfrm>
          <a:prstGeom prst="line">
            <a:avLst/>
          </a:prstGeom>
          <a:noFill/>
          <a:ln w="9525">
            <a:solidFill>
              <a:schemeClr val="tx1"/>
            </a:solidFill>
            <a:round/>
            <a:headEnd/>
            <a:tailEnd/>
          </a:ln>
        </p:spPr>
        <p:txBody>
          <a:bodyPr/>
          <a:lstStyle/>
          <a:p>
            <a:endParaRPr lang="tr-TR"/>
          </a:p>
        </p:txBody>
      </p:sp>
      <p:sp>
        <p:nvSpPr>
          <p:cNvPr id="19463" name="Line 9"/>
          <p:cNvSpPr>
            <a:spLocks noChangeShapeType="1"/>
          </p:cNvSpPr>
          <p:nvPr/>
        </p:nvSpPr>
        <p:spPr bwMode="auto">
          <a:xfrm>
            <a:off x="3924300" y="1052513"/>
            <a:ext cx="1655763" cy="4248150"/>
          </a:xfrm>
          <a:prstGeom prst="line">
            <a:avLst/>
          </a:prstGeom>
          <a:noFill/>
          <a:ln w="9525">
            <a:solidFill>
              <a:schemeClr val="tx1"/>
            </a:solidFill>
            <a:round/>
            <a:headEnd/>
            <a:tailEnd/>
          </a:ln>
        </p:spPr>
        <p:txBody>
          <a:bodyPr/>
          <a:lstStyle/>
          <a:p>
            <a:endParaRPr lang="tr-TR"/>
          </a:p>
        </p:txBody>
      </p:sp>
      <p:sp>
        <p:nvSpPr>
          <p:cNvPr id="19464" name="Line 10"/>
          <p:cNvSpPr>
            <a:spLocks noChangeShapeType="1"/>
          </p:cNvSpPr>
          <p:nvPr/>
        </p:nvSpPr>
        <p:spPr bwMode="auto">
          <a:xfrm>
            <a:off x="5292725" y="1052513"/>
            <a:ext cx="2016125" cy="4248150"/>
          </a:xfrm>
          <a:prstGeom prst="line">
            <a:avLst/>
          </a:prstGeom>
          <a:noFill/>
          <a:ln w="9525">
            <a:solidFill>
              <a:schemeClr val="tx1"/>
            </a:solidFill>
            <a:round/>
            <a:headEnd/>
            <a:tailEnd/>
          </a:ln>
        </p:spPr>
        <p:txBody>
          <a:bodyPr/>
          <a:lstStyle/>
          <a:p>
            <a:endParaRPr lang="tr-TR"/>
          </a:p>
        </p:txBody>
      </p:sp>
      <p:sp>
        <p:nvSpPr>
          <p:cNvPr id="19465" name="Text Box 11"/>
          <p:cNvSpPr txBox="1">
            <a:spLocks noChangeArrowheads="1"/>
          </p:cNvSpPr>
          <p:nvPr/>
        </p:nvSpPr>
        <p:spPr bwMode="auto">
          <a:xfrm rot="3129095">
            <a:off x="2271713" y="3857625"/>
            <a:ext cx="2808287" cy="366713"/>
          </a:xfrm>
          <a:prstGeom prst="rect">
            <a:avLst/>
          </a:prstGeom>
          <a:noFill/>
          <a:ln w="9525">
            <a:noFill/>
            <a:miter lim="800000"/>
            <a:headEnd/>
            <a:tailEnd/>
          </a:ln>
        </p:spPr>
        <p:txBody>
          <a:bodyPr>
            <a:spAutoFit/>
          </a:bodyPr>
          <a:lstStyle/>
          <a:p>
            <a:pPr>
              <a:spcBef>
                <a:spcPct val="50000"/>
              </a:spcBef>
            </a:pPr>
            <a:r>
              <a:rPr lang="tr-TR" b="1">
                <a:solidFill>
                  <a:srgbClr val="996633"/>
                </a:solidFill>
                <a:latin typeface="Arial" charset="0"/>
              </a:rPr>
              <a:t>TEKNİK BECERİLER</a:t>
            </a:r>
          </a:p>
        </p:txBody>
      </p:sp>
      <p:sp>
        <p:nvSpPr>
          <p:cNvPr id="19466" name="Text Box 13"/>
          <p:cNvSpPr txBox="1">
            <a:spLocks noChangeArrowheads="1"/>
          </p:cNvSpPr>
          <p:nvPr/>
        </p:nvSpPr>
        <p:spPr bwMode="auto">
          <a:xfrm rot="4188259">
            <a:off x="2469357" y="2740818"/>
            <a:ext cx="3467100" cy="366713"/>
          </a:xfrm>
          <a:prstGeom prst="rect">
            <a:avLst/>
          </a:prstGeom>
          <a:noFill/>
          <a:ln w="9525">
            <a:noFill/>
            <a:miter lim="800000"/>
            <a:headEnd/>
            <a:tailEnd/>
          </a:ln>
        </p:spPr>
        <p:txBody>
          <a:bodyPr>
            <a:spAutoFit/>
          </a:bodyPr>
          <a:lstStyle/>
          <a:p>
            <a:pPr>
              <a:spcBef>
                <a:spcPct val="50000"/>
              </a:spcBef>
            </a:pPr>
            <a:r>
              <a:rPr lang="tr-TR" b="1">
                <a:solidFill>
                  <a:srgbClr val="6600CC"/>
                </a:solidFill>
                <a:latin typeface="Arial" charset="0"/>
              </a:rPr>
              <a:t>KARAR VERME BECERİLERİ</a:t>
            </a:r>
          </a:p>
        </p:txBody>
      </p:sp>
      <p:sp>
        <p:nvSpPr>
          <p:cNvPr id="19467" name="Text Box 14"/>
          <p:cNvSpPr txBox="1">
            <a:spLocks noChangeArrowheads="1"/>
          </p:cNvSpPr>
          <p:nvPr/>
        </p:nvSpPr>
        <p:spPr bwMode="auto">
          <a:xfrm rot="3916422">
            <a:off x="4046538" y="2674938"/>
            <a:ext cx="3325812" cy="366712"/>
          </a:xfrm>
          <a:prstGeom prst="rect">
            <a:avLst/>
          </a:prstGeom>
          <a:noFill/>
          <a:ln w="9525">
            <a:noFill/>
            <a:miter lim="800000"/>
            <a:headEnd/>
            <a:tailEnd/>
          </a:ln>
        </p:spPr>
        <p:txBody>
          <a:bodyPr>
            <a:spAutoFit/>
          </a:bodyPr>
          <a:lstStyle/>
          <a:p>
            <a:pPr>
              <a:spcBef>
                <a:spcPct val="50000"/>
              </a:spcBef>
            </a:pPr>
            <a:r>
              <a:rPr lang="tr-TR" b="1">
                <a:solidFill>
                  <a:srgbClr val="CE3632"/>
                </a:solidFill>
                <a:latin typeface="Arial" charset="0"/>
              </a:rPr>
              <a:t>İNSAN İLİŞKİLERİ BECERİSİ</a:t>
            </a:r>
          </a:p>
        </p:txBody>
      </p:sp>
      <p:sp>
        <p:nvSpPr>
          <p:cNvPr id="19468" name="Text Box 15"/>
          <p:cNvSpPr txBox="1">
            <a:spLocks noChangeArrowheads="1"/>
          </p:cNvSpPr>
          <p:nvPr/>
        </p:nvSpPr>
        <p:spPr bwMode="auto">
          <a:xfrm rot="3919527">
            <a:off x="5622131" y="2558257"/>
            <a:ext cx="2822575" cy="366712"/>
          </a:xfrm>
          <a:prstGeom prst="rect">
            <a:avLst/>
          </a:prstGeom>
          <a:noFill/>
          <a:ln w="9525">
            <a:noFill/>
            <a:miter lim="800000"/>
            <a:headEnd/>
            <a:tailEnd/>
          </a:ln>
        </p:spPr>
        <p:txBody>
          <a:bodyPr>
            <a:spAutoFit/>
          </a:bodyPr>
          <a:lstStyle/>
          <a:p>
            <a:pPr>
              <a:spcBef>
                <a:spcPct val="50000"/>
              </a:spcBef>
            </a:pPr>
            <a:r>
              <a:rPr lang="tr-TR" b="1">
                <a:solidFill>
                  <a:srgbClr val="006666"/>
                </a:solidFill>
                <a:latin typeface="Arial" charset="0"/>
              </a:rPr>
              <a:t>İDARECİLİK BECERİSİ</a:t>
            </a:r>
          </a:p>
        </p:txBody>
      </p:sp>
      <p:sp>
        <p:nvSpPr>
          <p:cNvPr id="19469" name="Text Box 16"/>
          <p:cNvSpPr txBox="1">
            <a:spLocks noChangeArrowheads="1"/>
          </p:cNvSpPr>
          <p:nvPr/>
        </p:nvSpPr>
        <p:spPr bwMode="auto">
          <a:xfrm>
            <a:off x="1042988" y="1268413"/>
            <a:ext cx="1316037" cy="915987"/>
          </a:xfrm>
          <a:prstGeom prst="rect">
            <a:avLst/>
          </a:prstGeom>
          <a:noFill/>
          <a:ln w="9525">
            <a:noFill/>
            <a:miter lim="800000"/>
            <a:headEnd/>
            <a:tailEnd/>
          </a:ln>
        </p:spPr>
        <p:txBody>
          <a:bodyPr>
            <a:spAutoFit/>
          </a:bodyPr>
          <a:lstStyle/>
          <a:p>
            <a:pPr algn="ctr"/>
            <a:r>
              <a:rPr lang="tr-TR" b="1">
                <a:solidFill>
                  <a:srgbClr val="006600"/>
                </a:solidFill>
                <a:latin typeface="Arial" charset="0"/>
              </a:rPr>
              <a:t>ÜST KADEME YÖNETİM</a:t>
            </a:r>
          </a:p>
        </p:txBody>
      </p:sp>
      <p:sp>
        <p:nvSpPr>
          <p:cNvPr id="19470" name="Text Box 18"/>
          <p:cNvSpPr txBox="1">
            <a:spLocks noChangeArrowheads="1"/>
          </p:cNvSpPr>
          <p:nvPr/>
        </p:nvSpPr>
        <p:spPr bwMode="auto">
          <a:xfrm>
            <a:off x="1042988" y="2636838"/>
            <a:ext cx="1316037" cy="915987"/>
          </a:xfrm>
          <a:prstGeom prst="rect">
            <a:avLst/>
          </a:prstGeom>
          <a:noFill/>
          <a:ln w="9525">
            <a:noFill/>
            <a:miter lim="800000"/>
            <a:headEnd/>
            <a:tailEnd/>
          </a:ln>
        </p:spPr>
        <p:txBody>
          <a:bodyPr>
            <a:spAutoFit/>
          </a:bodyPr>
          <a:lstStyle/>
          <a:p>
            <a:pPr algn="ctr"/>
            <a:r>
              <a:rPr lang="tr-TR" b="1">
                <a:solidFill>
                  <a:srgbClr val="A50021"/>
                </a:solidFill>
                <a:latin typeface="Arial" charset="0"/>
              </a:rPr>
              <a:t>ORTA KADEME YÖNETİM</a:t>
            </a:r>
          </a:p>
        </p:txBody>
      </p:sp>
      <p:sp>
        <p:nvSpPr>
          <p:cNvPr id="19471" name="Text Box 19"/>
          <p:cNvSpPr txBox="1">
            <a:spLocks noChangeArrowheads="1"/>
          </p:cNvSpPr>
          <p:nvPr/>
        </p:nvSpPr>
        <p:spPr bwMode="auto">
          <a:xfrm>
            <a:off x="1042988" y="4076700"/>
            <a:ext cx="1316037" cy="915988"/>
          </a:xfrm>
          <a:prstGeom prst="rect">
            <a:avLst/>
          </a:prstGeom>
          <a:noFill/>
          <a:ln w="9525">
            <a:noFill/>
            <a:miter lim="800000"/>
            <a:headEnd/>
            <a:tailEnd/>
          </a:ln>
        </p:spPr>
        <p:txBody>
          <a:bodyPr>
            <a:spAutoFit/>
          </a:bodyPr>
          <a:lstStyle/>
          <a:p>
            <a:pPr algn="ctr"/>
            <a:r>
              <a:rPr lang="tr-TR" b="1">
                <a:solidFill>
                  <a:srgbClr val="660066"/>
                </a:solidFill>
                <a:latin typeface="Arial" charset="0"/>
              </a:rPr>
              <a:t>ALT KADEME YÖNETİM</a:t>
            </a:r>
          </a:p>
        </p:txBody>
      </p:sp>
      <p:sp>
        <p:nvSpPr>
          <p:cNvPr id="19472" name="Text Box 20"/>
          <p:cNvSpPr txBox="1">
            <a:spLocks noChangeArrowheads="1"/>
          </p:cNvSpPr>
          <p:nvPr/>
        </p:nvSpPr>
        <p:spPr bwMode="auto">
          <a:xfrm>
            <a:off x="900113" y="5537200"/>
            <a:ext cx="7632700" cy="946150"/>
          </a:xfrm>
          <a:prstGeom prst="rect">
            <a:avLst/>
          </a:prstGeom>
          <a:noFill/>
          <a:ln w="9525">
            <a:noFill/>
            <a:miter lim="800000"/>
            <a:headEnd/>
            <a:tailEnd/>
          </a:ln>
        </p:spPr>
        <p:txBody>
          <a:bodyPr>
            <a:spAutoFit/>
          </a:bodyPr>
          <a:lstStyle/>
          <a:p>
            <a:pPr algn="ctr"/>
            <a:r>
              <a:rPr lang="tr-TR" sz="2800">
                <a:latin typeface="Arial" charset="0"/>
              </a:rPr>
              <a:t>ÖRGÜTÜN DEĞİŞİK KADEMELERİNDE GEREKLİ YÖNETİM BECERİLERİ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3200" smtClean="0"/>
              <a:t>YÖNETİM ANLAYIŞININ GELİŞİMİ</a:t>
            </a:r>
          </a:p>
        </p:txBody>
      </p:sp>
      <p:sp>
        <p:nvSpPr>
          <p:cNvPr id="20483" name="Rectangle 3"/>
          <p:cNvSpPr>
            <a:spLocks noGrp="1" noChangeArrowheads="1"/>
          </p:cNvSpPr>
          <p:nvPr>
            <p:ph type="body" idx="1"/>
          </p:nvPr>
        </p:nvSpPr>
        <p:spPr>
          <a:xfrm>
            <a:off x="539750" y="2276475"/>
            <a:ext cx="8424863" cy="4392613"/>
          </a:xfrm>
        </p:spPr>
        <p:txBody>
          <a:bodyPr/>
          <a:lstStyle/>
          <a:p>
            <a:pPr marL="609600" indent="-609600" eaLnBrk="1" hangingPunct="1">
              <a:lnSpc>
                <a:spcPct val="80000"/>
              </a:lnSpc>
              <a:buSzPct val="85000"/>
              <a:buFontTx/>
              <a:buAutoNum type="alphaUcPeriod"/>
            </a:pPr>
            <a:r>
              <a:rPr lang="tr-TR" sz="2000" smtClean="0"/>
              <a:t>Bilimsel Yönetim Öncesi Dönem</a:t>
            </a:r>
          </a:p>
          <a:p>
            <a:pPr marL="609600" indent="-609600" eaLnBrk="1" hangingPunct="1">
              <a:lnSpc>
                <a:spcPct val="80000"/>
              </a:lnSpc>
              <a:buSzPct val="85000"/>
              <a:buFontTx/>
              <a:buAutoNum type="alphaUcPeriod"/>
            </a:pPr>
            <a:r>
              <a:rPr lang="tr-TR" sz="2000" smtClean="0"/>
              <a:t>Bilimsel Yönetim Dönemi</a:t>
            </a:r>
          </a:p>
          <a:p>
            <a:pPr marL="609600" indent="-609600" eaLnBrk="1" hangingPunct="1">
              <a:lnSpc>
                <a:spcPct val="80000"/>
              </a:lnSpc>
              <a:buFont typeface="Wingdings" pitchFamily="2" charset="2"/>
              <a:buNone/>
            </a:pPr>
            <a:r>
              <a:rPr lang="tr-TR" sz="2000" smtClean="0"/>
              <a:t>	1. Klasik (Geleneksel) Yönetim Düşüncesi</a:t>
            </a:r>
          </a:p>
          <a:p>
            <a:pPr marL="609600" indent="-609600" eaLnBrk="1" hangingPunct="1">
              <a:lnSpc>
                <a:spcPct val="80000"/>
              </a:lnSpc>
              <a:buFont typeface="Wingdings" pitchFamily="2" charset="2"/>
              <a:buNone/>
            </a:pPr>
            <a:r>
              <a:rPr lang="tr-TR" sz="2000" smtClean="0"/>
              <a:t>			- Bilimsel Yönetim Yaklaşımı</a:t>
            </a:r>
          </a:p>
          <a:p>
            <a:pPr marL="609600" indent="-609600" eaLnBrk="1" hangingPunct="1">
              <a:lnSpc>
                <a:spcPct val="80000"/>
              </a:lnSpc>
              <a:buFont typeface="Wingdings" pitchFamily="2" charset="2"/>
              <a:buNone/>
            </a:pPr>
            <a:r>
              <a:rPr lang="tr-TR" sz="2000" smtClean="0"/>
              <a:t>			- Genel Yönetim Yaklaşımı (Yönetsel Kuram)</a:t>
            </a:r>
          </a:p>
          <a:p>
            <a:pPr marL="609600" indent="-609600" eaLnBrk="1" hangingPunct="1">
              <a:lnSpc>
                <a:spcPct val="80000"/>
              </a:lnSpc>
              <a:buFont typeface="Wingdings" pitchFamily="2" charset="2"/>
              <a:buNone/>
            </a:pPr>
            <a:r>
              <a:rPr lang="tr-TR" sz="2000" smtClean="0"/>
              <a:t>			- Bürokratik Yönetim Yaklaşımı</a:t>
            </a:r>
          </a:p>
          <a:p>
            <a:pPr marL="609600" indent="-609600" eaLnBrk="1" hangingPunct="1">
              <a:lnSpc>
                <a:spcPct val="80000"/>
              </a:lnSpc>
              <a:buFont typeface="Wingdings" pitchFamily="2" charset="2"/>
              <a:buNone/>
            </a:pPr>
            <a:r>
              <a:rPr lang="tr-TR" sz="2000" smtClean="0"/>
              <a:t>	2. Neoklasik Yönetim Düşüncesi / Davranışçı Yönetim Kuramı</a:t>
            </a:r>
          </a:p>
          <a:p>
            <a:pPr marL="609600" indent="-609600" eaLnBrk="1" hangingPunct="1">
              <a:lnSpc>
                <a:spcPct val="80000"/>
              </a:lnSpc>
              <a:buFont typeface="Wingdings" pitchFamily="2" charset="2"/>
              <a:buNone/>
            </a:pPr>
            <a:r>
              <a:rPr lang="tr-TR" sz="2000" smtClean="0"/>
              <a:t>	3. Modern Yönetim Düşüncesi / Çağdaş Yönetim Kuramı</a:t>
            </a:r>
          </a:p>
          <a:p>
            <a:pPr marL="609600" indent="-609600" eaLnBrk="1" hangingPunct="1">
              <a:lnSpc>
                <a:spcPct val="80000"/>
              </a:lnSpc>
              <a:buFont typeface="Wingdings" pitchFamily="2" charset="2"/>
              <a:buNone/>
            </a:pPr>
            <a:r>
              <a:rPr lang="tr-TR" sz="2000" smtClean="0"/>
              <a:t>			- Sistem Yaklaşımı</a:t>
            </a:r>
          </a:p>
          <a:p>
            <a:pPr marL="609600" indent="-609600" eaLnBrk="1" hangingPunct="1">
              <a:lnSpc>
                <a:spcPct val="80000"/>
              </a:lnSpc>
              <a:buFont typeface="Wingdings" pitchFamily="2" charset="2"/>
              <a:buNone/>
            </a:pPr>
            <a:r>
              <a:rPr lang="tr-TR" sz="2000" smtClean="0"/>
              <a:t>			- Durumsallık Yaklaşımı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sz="3500" smtClean="0"/>
              <a:t>AÇIK SİSTEM OLARAK ÖRGÜTLER</a:t>
            </a:r>
          </a:p>
        </p:txBody>
      </p:sp>
      <p:sp>
        <p:nvSpPr>
          <p:cNvPr id="75779" name="4 Dikdörtgen"/>
          <p:cNvSpPr>
            <a:spLocks noGrp="1" noChangeArrowheads="1"/>
          </p:cNvSpPr>
          <p:nvPr>
            <p:ph type="body" idx="1"/>
          </p:nvPr>
        </p:nvSpPr>
        <p:spPr>
          <a:xfrm>
            <a:off x="2771775" y="2852738"/>
            <a:ext cx="3808413" cy="863600"/>
          </a:xfrm>
          <a:solidFill>
            <a:srgbClr val="969696"/>
          </a:solidFill>
          <a:ln w="54991" cmpd="thickThin" algn="ctr">
            <a:solidFill>
              <a:schemeClr val="tx1"/>
            </a:solidFill>
          </a:ln>
        </p:spPr>
        <p:txBody>
          <a:bodyPr/>
          <a:lstStyle/>
          <a:p>
            <a:pPr algn="ctr" eaLnBrk="1" hangingPunct="1">
              <a:lnSpc>
                <a:spcPct val="80000"/>
              </a:lnSpc>
              <a:spcBef>
                <a:spcPct val="0"/>
              </a:spcBef>
              <a:buFontTx/>
              <a:buNone/>
            </a:pPr>
            <a:r>
              <a:rPr lang="tr-TR" sz="2800" smtClean="0"/>
              <a:t>Dönüşüm Süreçleri</a:t>
            </a:r>
          </a:p>
          <a:p>
            <a:pPr algn="ctr" eaLnBrk="1" hangingPunct="1">
              <a:lnSpc>
                <a:spcPct val="80000"/>
              </a:lnSpc>
              <a:spcBef>
                <a:spcPct val="0"/>
              </a:spcBef>
              <a:buFontTx/>
              <a:buNone/>
            </a:pPr>
            <a:r>
              <a:rPr lang="tr-TR" sz="2800" smtClean="0"/>
              <a:t>(Üretim Süreci)</a:t>
            </a:r>
          </a:p>
        </p:txBody>
      </p:sp>
      <p:sp>
        <p:nvSpPr>
          <p:cNvPr id="75780" name="Text Box 6"/>
          <p:cNvSpPr txBox="1">
            <a:spLocks noChangeArrowheads="1"/>
          </p:cNvSpPr>
          <p:nvPr/>
        </p:nvSpPr>
        <p:spPr bwMode="auto">
          <a:xfrm>
            <a:off x="7235825" y="2708275"/>
            <a:ext cx="1727200" cy="1031875"/>
          </a:xfrm>
          <a:prstGeom prst="rect">
            <a:avLst/>
          </a:prstGeom>
          <a:solidFill>
            <a:srgbClr val="99CCFF"/>
          </a:solidFill>
          <a:ln w="25400">
            <a:solidFill>
              <a:schemeClr val="tx1"/>
            </a:solidFill>
            <a:miter lim="800000"/>
            <a:headEnd/>
            <a:tailEnd/>
          </a:ln>
        </p:spPr>
        <p:txBody>
          <a:bodyPr>
            <a:spAutoFit/>
          </a:bodyPr>
          <a:lstStyle/>
          <a:p>
            <a:pPr algn="ctr">
              <a:spcBef>
                <a:spcPct val="50000"/>
              </a:spcBef>
            </a:pPr>
            <a:r>
              <a:rPr lang="tr-TR" sz="2000" b="1"/>
              <a:t>Çıktılar (Mal veya Hizmet)</a:t>
            </a:r>
          </a:p>
        </p:txBody>
      </p:sp>
      <p:sp>
        <p:nvSpPr>
          <p:cNvPr id="75781" name="Text Box 7"/>
          <p:cNvSpPr txBox="1">
            <a:spLocks noChangeArrowheads="1"/>
          </p:cNvSpPr>
          <p:nvPr/>
        </p:nvSpPr>
        <p:spPr bwMode="auto">
          <a:xfrm>
            <a:off x="179388" y="2205038"/>
            <a:ext cx="1944687" cy="1946275"/>
          </a:xfrm>
          <a:prstGeom prst="rect">
            <a:avLst/>
          </a:prstGeom>
          <a:solidFill>
            <a:srgbClr val="99CCFF"/>
          </a:solidFill>
          <a:ln w="25400">
            <a:solidFill>
              <a:schemeClr val="tx1"/>
            </a:solidFill>
            <a:miter lim="800000"/>
            <a:headEnd/>
            <a:tailEnd/>
          </a:ln>
        </p:spPr>
        <p:txBody>
          <a:bodyPr>
            <a:spAutoFit/>
          </a:bodyPr>
          <a:lstStyle/>
          <a:p>
            <a:pPr algn="ctr">
              <a:spcBef>
                <a:spcPct val="50000"/>
              </a:spcBef>
            </a:pPr>
            <a:r>
              <a:rPr lang="tr-TR" sz="2000" b="1"/>
              <a:t>Girdiler (Sermaye, İnsangücü, Malzeme, Makine, Yönetim)</a:t>
            </a:r>
          </a:p>
        </p:txBody>
      </p:sp>
      <p:sp>
        <p:nvSpPr>
          <p:cNvPr id="8" name="7 Sağ Ok"/>
          <p:cNvSpPr>
            <a:spLocks noChangeArrowheads="1"/>
          </p:cNvSpPr>
          <p:nvPr/>
        </p:nvSpPr>
        <p:spPr bwMode="auto">
          <a:xfrm>
            <a:off x="2195513" y="3141663"/>
            <a:ext cx="457200" cy="152400"/>
          </a:xfrm>
          <a:prstGeom prst="rightArrow">
            <a:avLst>
              <a:gd name="adj1" fmla="val 50000"/>
              <a:gd name="adj2" fmla="val 50000"/>
            </a:avLst>
          </a:prstGeom>
          <a:solidFill>
            <a:srgbClr val="000066"/>
          </a:solidFill>
          <a:ln w="54991" cmpd="thickThin" algn="ctr">
            <a:solidFill>
              <a:srgbClr val="000066"/>
            </a:solidFill>
            <a:miter lim="800000"/>
            <a:headEnd/>
            <a:tailEnd/>
          </a:ln>
        </p:spPr>
        <p:txBody>
          <a:bodyPr anchor="ctr"/>
          <a:lstStyle/>
          <a:p>
            <a:pPr algn="ctr">
              <a:defRPr/>
            </a:pPr>
            <a:endParaRPr lang="tr-TR">
              <a:solidFill>
                <a:schemeClr val="lt1"/>
              </a:solidFill>
              <a:latin typeface="+mn-lt"/>
            </a:endParaRPr>
          </a:p>
        </p:txBody>
      </p:sp>
      <p:sp>
        <p:nvSpPr>
          <p:cNvPr id="2" name="7 Sağ Ok"/>
          <p:cNvSpPr>
            <a:spLocks noChangeArrowheads="1"/>
          </p:cNvSpPr>
          <p:nvPr/>
        </p:nvSpPr>
        <p:spPr bwMode="auto">
          <a:xfrm>
            <a:off x="6659563" y="3068638"/>
            <a:ext cx="457200" cy="152400"/>
          </a:xfrm>
          <a:prstGeom prst="rightArrow">
            <a:avLst>
              <a:gd name="adj1" fmla="val 50000"/>
              <a:gd name="adj2" fmla="val 50000"/>
            </a:avLst>
          </a:prstGeom>
          <a:solidFill>
            <a:srgbClr val="000066"/>
          </a:solidFill>
          <a:ln w="54991" cmpd="thickThin" algn="ctr">
            <a:solidFill>
              <a:srgbClr val="000066"/>
            </a:solidFill>
            <a:miter lim="800000"/>
            <a:headEnd/>
            <a:tailEnd/>
          </a:ln>
        </p:spPr>
        <p:txBody>
          <a:bodyPr anchor="ctr"/>
          <a:lstStyle/>
          <a:p>
            <a:pPr algn="ctr">
              <a:defRPr/>
            </a:pPr>
            <a:endParaRPr lang="tr-TR">
              <a:solidFill>
                <a:schemeClr val="lt1"/>
              </a:solidFill>
              <a:latin typeface="+mn-lt"/>
            </a:endParaRPr>
          </a:p>
        </p:txBody>
      </p:sp>
      <p:sp>
        <p:nvSpPr>
          <p:cNvPr id="75784" name="Text Box 10"/>
          <p:cNvSpPr txBox="1">
            <a:spLocks noChangeArrowheads="1"/>
          </p:cNvSpPr>
          <p:nvPr/>
        </p:nvSpPr>
        <p:spPr bwMode="auto">
          <a:xfrm>
            <a:off x="3348038" y="5013325"/>
            <a:ext cx="2376487" cy="422275"/>
          </a:xfrm>
          <a:prstGeom prst="rect">
            <a:avLst/>
          </a:prstGeom>
          <a:solidFill>
            <a:srgbClr val="99CCFF"/>
          </a:solidFill>
          <a:ln w="25400">
            <a:solidFill>
              <a:schemeClr val="tx1"/>
            </a:solidFill>
            <a:miter lim="800000"/>
            <a:headEnd/>
            <a:tailEnd/>
          </a:ln>
        </p:spPr>
        <p:txBody>
          <a:bodyPr>
            <a:spAutoFit/>
          </a:bodyPr>
          <a:lstStyle/>
          <a:p>
            <a:pPr algn="ctr">
              <a:spcBef>
                <a:spcPct val="50000"/>
              </a:spcBef>
            </a:pPr>
            <a:r>
              <a:rPr lang="tr-TR" sz="2000" b="1"/>
              <a:t>Geri besleme</a:t>
            </a:r>
          </a:p>
        </p:txBody>
      </p:sp>
      <p:sp>
        <p:nvSpPr>
          <p:cNvPr id="75785" name="Line 11"/>
          <p:cNvSpPr>
            <a:spLocks noChangeShapeType="1"/>
          </p:cNvSpPr>
          <p:nvPr/>
        </p:nvSpPr>
        <p:spPr bwMode="auto">
          <a:xfrm>
            <a:off x="8172450" y="3716338"/>
            <a:ext cx="0" cy="1081087"/>
          </a:xfrm>
          <a:prstGeom prst="line">
            <a:avLst/>
          </a:prstGeom>
          <a:noFill/>
          <a:ln w="31750">
            <a:solidFill>
              <a:srgbClr val="000066"/>
            </a:solidFill>
            <a:round/>
            <a:headEnd/>
            <a:tailEnd/>
          </a:ln>
        </p:spPr>
        <p:txBody>
          <a:bodyPr/>
          <a:lstStyle/>
          <a:p>
            <a:endParaRPr lang="tr-TR"/>
          </a:p>
        </p:txBody>
      </p:sp>
      <p:sp>
        <p:nvSpPr>
          <p:cNvPr id="75786" name="Line 12"/>
          <p:cNvSpPr>
            <a:spLocks noChangeShapeType="1"/>
          </p:cNvSpPr>
          <p:nvPr/>
        </p:nvSpPr>
        <p:spPr bwMode="auto">
          <a:xfrm flipH="1">
            <a:off x="1042988" y="4797425"/>
            <a:ext cx="7129462" cy="0"/>
          </a:xfrm>
          <a:prstGeom prst="line">
            <a:avLst/>
          </a:prstGeom>
          <a:noFill/>
          <a:ln w="31750">
            <a:solidFill>
              <a:srgbClr val="000066"/>
            </a:solidFill>
            <a:round/>
            <a:headEnd/>
            <a:tailEnd/>
          </a:ln>
        </p:spPr>
        <p:txBody>
          <a:bodyPr/>
          <a:lstStyle/>
          <a:p>
            <a:endParaRPr lang="tr-TR"/>
          </a:p>
        </p:txBody>
      </p:sp>
      <p:sp>
        <p:nvSpPr>
          <p:cNvPr id="75787" name="Line 13"/>
          <p:cNvSpPr>
            <a:spLocks noChangeShapeType="1"/>
          </p:cNvSpPr>
          <p:nvPr/>
        </p:nvSpPr>
        <p:spPr bwMode="auto">
          <a:xfrm flipV="1">
            <a:off x="1042988" y="4149725"/>
            <a:ext cx="0" cy="647700"/>
          </a:xfrm>
          <a:prstGeom prst="line">
            <a:avLst/>
          </a:prstGeom>
          <a:noFill/>
          <a:ln w="31750">
            <a:solidFill>
              <a:srgbClr val="000066"/>
            </a:solidFill>
            <a:round/>
            <a:headEnd/>
            <a:tailEnd type="triangle" w="med" len="med"/>
          </a:ln>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tr-TR" smtClean="0"/>
              <a:t>SİSTEM YAKLAŞIMI</a:t>
            </a:r>
          </a:p>
        </p:txBody>
      </p:sp>
      <p:sp>
        <p:nvSpPr>
          <p:cNvPr id="76803" name="Rectangle 3"/>
          <p:cNvSpPr>
            <a:spLocks noGrp="1" noChangeArrowheads="1"/>
          </p:cNvSpPr>
          <p:nvPr>
            <p:ph type="body" idx="1"/>
          </p:nvPr>
        </p:nvSpPr>
        <p:spPr>
          <a:xfrm>
            <a:off x="1370013" y="1827213"/>
            <a:ext cx="7313612" cy="4194175"/>
          </a:xfrm>
        </p:spPr>
        <p:txBody>
          <a:bodyPr/>
          <a:lstStyle/>
          <a:p>
            <a:pPr eaLnBrk="1" hangingPunct="1">
              <a:lnSpc>
                <a:spcPct val="80000"/>
              </a:lnSpc>
            </a:pPr>
            <a:r>
              <a:rPr lang="tr-TR" sz="1900" smtClean="0"/>
              <a:t>Açık örgüt modelinin özellikleri</a:t>
            </a:r>
          </a:p>
          <a:p>
            <a:pPr eaLnBrk="1" hangingPunct="1">
              <a:lnSpc>
                <a:spcPct val="80000"/>
              </a:lnSpc>
              <a:buFontTx/>
              <a:buChar char="-"/>
            </a:pPr>
            <a:r>
              <a:rPr lang="tr-TR" sz="1900" smtClean="0"/>
              <a:t>Örgütler, faaliyetlerini sürdürdükleri çevreden enerji, bilgi, malzeme vb. biçiminde “girdi” alırlar.</a:t>
            </a:r>
          </a:p>
          <a:p>
            <a:pPr eaLnBrk="1" hangingPunct="1">
              <a:lnSpc>
                <a:spcPct val="80000"/>
              </a:lnSpc>
              <a:buFontTx/>
              <a:buChar char="-"/>
            </a:pPr>
            <a:r>
              <a:rPr lang="tr-TR" sz="1900" smtClean="0"/>
              <a:t>Bu girdiler yardımıyla mal veya hizmet üretirler.</a:t>
            </a:r>
          </a:p>
          <a:p>
            <a:pPr eaLnBrk="1" hangingPunct="1">
              <a:lnSpc>
                <a:spcPct val="80000"/>
              </a:lnSpc>
              <a:buFontTx/>
              <a:buChar char="-"/>
            </a:pPr>
            <a:r>
              <a:rPr lang="tr-TR" sz="1900" smtClean="0"/>
              <a:t>Üretilen mal veya hizmetleri “çıktı” olarak çevreye sunarlar.</a:t>
            </a:r>
          </a:p>
          <a:p>
            <a:pPr eaLnBrk="1" hangingPunct="1">
              <a:lnSpc>
                <a:spcPct val="80000"/>
              </a:lnSpc>
              <a:buFontTx/>
              <a:buChar char="-"/>
            </a:pPr>
            <a:r>
              <a:rPr lang="tr-TR" sz="1900" smtClean="0"/>
              <a:t>Girdi-üretim-çıktı biçiminde bir hareket söz konusudur.</a:t>
            </a:r>
          </a:p>
          <a:p>
            <a:pPr eaLnBrk="1" hangingPunct="1">
              <a:lnSpc>
                <a:spcPct val="80000"/>
              </a:lnSpc>
              <a:buFontTx/>
              <a:buChar char="-"/>
            </a:pPr>
            <a:r>
              <a:rPr lang="tr-TR" sz="1900" smtClean="0"/>
              <a:t>Örgüt, çevreden aldığı “bilgi” biçimindeki “girdi” ile çevresine uyum sağlar. </a:t>
            </a:r>
          </a:p>
          <a:p>
            <a:pPr eaLnBrk="1" hangingPunct="1">
              <a:lnSpc>
                <a:spcPct val="80000"/>
              </a:lnSpc>
              <a:buFontTx/>
              <a:buChar char="-"/>
            </a:pPr>
            <a:r>
              <a:rPr lang="tr-TR" sz="1900" smtClean="0"/>
              <a:t>Örgütler, açık sistem olarak çevreden aldıkları “girdi”leri korumak, israf etmemek suretiyle yığılmayı (entropi) önlerler.</a:t>
            </a:r>
          </a:p>
          <a:p>
            <a:pPr eaLnBrk="1" hangingPunct="1">
              <a:lnSpc>
                <a:spcPct val="80000"/>
              </a:lnSpc>
              <a:buFontTx/>
              <a:buChar char="-"/>
            </a:pPr>
            <a:r>
              <a:rPr lang="tr-TR" sz="1900" smtClean="0"/>
              <a:t>Açık sistem olan örgütler, dinamik bir denge halindedir.</a:t>
            </a:r>
          </a:p>
          <a:p>
            <a:pPr eaLnBrk="1" hangingPunct="1">
              <a:lnSpc>
                <a:spcPct val="80000"/>
              </a:lnSpc>
              <a:buFontTx/>
              <a:buChar char="-"/>
            </a:pPr>
            <a:r>
              <a:rPr lang="tr-TR" sz="1900" smtClean="0"/>
              <a:t>Örgütler, açık sistemlerin hepsinde olduğu üzere büyüme eğilimine sahiptirler.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tr-TR" sz="3200" smtClean="0"/>
              <a:t>SİSTEM YAKLAŞIMININ YARARLARI</a:t>
            </a:r>
          </a:p>
        </p:txBody>
      </p:sp>
      <p:sp>
        <p:nvSpPr>
          <p:cNvPr id="77827" name="Rectangle 3"/>
          <p:cNvSpPr>
            <a:spLocks noGrp="1" noChangeArrowheads="1"/>
          </p:cNvSpPr>
          <p:nvPr>
            <p:ph type="body" idx="1"/>
          </p:nvPr>
        </p:nvSpPr>
        <p:spPr>
          <a:xfrm>
            <a:off x="900113" y="1827213"/>
            <a:ext cx="7783512" cy="4697412"/>
          </a:xfrm>
        </p:spPr>
        <p:txBody>
          <a:bodyPr/>
          <a:lstStyle/>
          <a:p>
            <a:pPr eaLnBrk="1" hangingPunct="1">
              <a:lnSpc>
                <a:spcPct val="80000"/>
              </a:lnSpc>
            </a:pPr>
            <a:r>
              <a:rPr lang="tr-TR" sz="2100" smtClean="0"/>
              <a:t>Bu yaklaşım, örgütü bir bütün olarak ele almakta, örgütün birimleri arasında işbirliği ve koordinasyonu sağlama imkanı vermektedir.</a:t>
            </a:r>
          </a:p>
          <a:p>
            <a:pPr eaLnBrk="1" hangingPunct="1">
              <a:lnSpc>
                <a:spcPct val="80000"/>
              </a:lnSpc>
            </a:pPr>
            <a:r>
              <a:rPr lang="tr-TR" sz="2100" smtClean="0"/>
              <a:t>İç ve dış çevre faktörlerini bir bütün olarak ele alma imkanı vermektedir. </a:t>
            </a:r>
          </a:p>
          <a:p>
            <a:pPr eaLnBrk="1" hangingPunct="1">
              <a:lnSpc>
                <a:spcPct val="80000"/>
              </a:lnSpc>
            </a:pPr>
            <a:r>
              <a:rPr lang="tr-TR" sz="2100" smtClean="0"/>
              <a:t>Giderek daha da karmaşıklaşan örgüt yapılarının incelenmesi çözümlenmesini daha kolay hale getirmektedir.</a:t>
            </a:r>
          </a:p>
          <a:p>
            <a:pPr eaLnBrk="1" hangingPunct="1">
              <a:lnSpc>
                <a:spcPct val="80000"/>
              </a:lnSpc>
            </a:pPr>
            <a:r>
              <a:rPr lang="tr-TR" sz="2100" smtClean="0"/>
              <a:t>Personel ile örgütü birbirlerini tamamlayan unsurlar olarak görmekte ve amaçları uzlaştırmaya çalışmaktadır.</a:t>
            </a:r>
          </a:p>
          <a:p>
            <a:pPr eaLnBrk="1" hangingPunct="1">
              <a:lnSpc>
                <a:spcPct val="80000"/>
              </a:lnSpc>
            </a:pPr>
            <a:r>
              <a:rPr lang="tr-TR" sz="2100" smtClean="0"/>
              <a:t>Örgütün parçalarından çok bütününe, denge halinden çok değişimine, kendi başına çalışmasından çok içinde bulunduğu çevreyle birlikte ele alınmasına önem vererek örgütsel çalışmalara gerçeklik kazandırmıştır. </a:t>
            </a:r>
          </a:p>
          <a:p>
            <a:pPr eaLnBrk="1" hangingPunct="1">
              <a:lnSpc>
                <a:spcPct val="80000"/>
              </a:lnSpc>
            </a:pPr>
            <a:endParaRPr lang="tr-TR" sz="2100" smtClean="0"/>
          </a:p>
          <a:p>
            <a:pPr eaLnBrk="1" hangingPunct="1">
              <a:lnSpc>
                <a:spcPct val="80000"/>
              </a:lnSpc>
            </a:pPr>
            <a:endParaRPr lang="tr-TR" sz="21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258888" y="301625"/>
            <a:ext cx="7634287" cy="1143000"/>
          </a:xfrm>
        </p:spPr>
        <p:txBody>
          <a:bodyPr/>
          <a:lstStyle/>
          <a:p>
            <a:pPr eaLnBrk="1" hangingPunct="1"/>
            <a:r>
              <a:rPr lang="tr-TR" sz="3200" smtClean="0"/>
              <a:t>MODERN GÖRÜŞE GÖRE ORGANİZASYON</a:t>
            </a:r>
          </a:p>
        </p:txBody>
      </p:sp>
      <p:sp>
        <p:nvSpPr>
          <p:cNvPr id="83971" name="Rectangle 3"/>
          <p:cNvSpPr>
            <a:spLocks noGrp="1" noChangeArrowheads="1"/>
          </p:cNvSpPr>
          <p:nvPr>
            <p:ph type="body" idx="1"/>
          </p:nvPr>
        </p:nvSpPr>
        <p:spPr/>
        <p:txBody>
          <a:bodyPr/>
          <a:lstStyle/>
          <a:p>
            <a:pPr eaLnBrk="1" hangingPunct="1"/>
            <a:r>
              <a:rPr lang="tr-TR" sz="2500" smtClean="0"/>
              <a:t>Modern görüşe göre örgüt yapısının nasıl olması gerektiği basit bir yönetsel seçim işi değildir. Tam aksine organizasyonu çevreleyen ortam koşulları, organizasyon yapısının nasıl olması gerektiğini belirleyecektir.</a:t>
            </a:r>
          </a:p>
          <a:p>
            <a:pPr eaLnBrk="1" hangingPunct="1"/>
            <a:r>
              <a:rPr lang="tr-TR" sz="2500" smtClean="0"/>
              <a:t>Modern görüş mekanik organizasyon yapısı yerine organik organizasyon yapısını; kapalı sistem yerine açık sistem örgüt anlayışını getirmektedir.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mtClean="0"/>
              <a:t>GENEL ANLAMDA YÖNETİM</a:t>
            </a:r>
          </a:p>
        </p:txBody>
      </p:sp>
      <p:sp>
        <p:nvSpPr>
          <p:cNvPr id="6147" name="Rectangle 3"/>
          <p:cNvSpPr>
            <a:spLocks noGrp="1" noChangeArrowheads="1"/>
          </p:cNvSpPr>
          <p:nvPr>
            <p:ph type="body" idx="1"/>
          </p:nvPr>
        </p:nvSpPr>
        <p:spPr>
          <a:xfrm>
            <a:off x="684213" y="1916113"/>
            <a:ext cx="8229600" cy="4752975"/>
          </a:xfrm>
        </p:spPr>
        <p:txBody>
          <a:bodyPr/>
          <a:lstStyle/>
          <a:p>
            <a:pPr eaLnBrk="1" hangingPunct="1">
              <a:lnSpc>
                <a:spcPct val="80000"/>
              </a:lnSpc>
            </a:pPr>
            <a:r>
              <a:rPr lang="tr-TR" sz="2500" smtClean="0"/>
              <a:t>Bir grup çabası aracılığı ile, tek başına ulaşılamayacak hedeflere ulaşmak ihtiyacıdır.</a:t>
            </a:r>
          </a:p>
          <a:p>
            <a:pPr eaLnBrk="1" hangingPunct="1">
              <a:lnSpc>
                <a:spcPct val="80000"/>
              </a:lnSpc>
            </a:pPr>
            <a:r>
              <a:rPr lang="tr-TR" sz="2500" smtClean="0"/>
              <a:t>Başkalarının aracılığıyla amaca ulaşma ve başkalarına iş yaptırma sürecidir.</a:t>
            </a:r>
          </a:p>
          <a:p>
            <a:pPr eaLnBrk="1" hangingPunct="1">
              <a:lnSpc>
                <a:spcPct val="80000"/>
              </a:lnSpc>
            </a:pPr>
            <a:r>
              <a:rPr lang="tr-TR" altLang="zh-CN" sz="2500" smtClean="0">
                <a:ea typeface="黑体" pitchFamily="49" charset="-122"/>
              </a:rPr>
              <a:t>En az 2 ki</a:t>
            </a:r>
            <a:r>
              <a:rPr lang="tr-TR" altLang="zh-CN" sz="2500" smtClean="0"/>
              <a:t>ş</a:t>
            </a:r>
            <a:r>
              <a:rPr lang="tr-TR" altLang="zh-CN" sz="2500" smtClean="0">
                <a:ea typeface="黑体" pitchFamily="49" charset="-122"/>
              </a:rPr>
              <a:t>inin ortak bir amaca ula</a:t>
            </a:r>
            <a:r>
              <a:rPr lang="tr-TR" altLang="zh-CN" sz="2500" smtClean="0"/>
              <a:t>ş</a:t>
            </a:r>
            <a:r>
              <a:rPr lang="tr-TR" altLang="zh-CN" sz="2500" smtClean="0">
                <a:ea typeface="黑体" pitchFamily="49" charset="-122"/>
              </a:rPr>
              <a:t>mak </a:t>
            </a:r>
            <a:r>
              <a:rPr lang="tr-TR" altLang="zh-CN" sz="2500" smtClean="0">
                <a:latin typeface="Arial" charset="0"/>
                <a:ea typeface="黑体" pitchFamily="49" charset="-122"/>
              </a:rPr>
              <a:t>ü</a:t>
            </a:r>
            <a:r>
              <a:rPr lang="tr-TR" altLang="zh-CN" sz="2500" smtClean="0">
                <a:ea typeface="黑体" pitchFamily="49" charset="-122"/>
              </a:rPr>
              <a:t>zere </a:t>
            </a:r>
            <a:r>
              <a:rPr lang="tr-TR" altLang="zh-CN" sz="2500" smtClean="0">
                <a:latin typeface="Arial" charset="0"/>
                <a:ea typeface="黑体" pitchFamily="49" charset="-122"/>
              </a:rPr>
              <a:t>ö</a:t>
            </a:r>
            <a:r>
              <a:rPr lang="tr-TR" altLang="zh-CN" sz="2500" smtClean="0">
                <a:ea typeface="黑体" pitchFamily="49" charset="-122"/>
              </a:rPr>
              <a:t>rg</a:t>
            </a:r>
            <a:r>
              <a:rPr lang="tr-TR" altLang="zh-CN" sz="2500" smtClean="0">
                <a:latin typeface="Arial" charset="0"/>
                <a:ea typeface="黑体" pitchFamily="49" charset="-122"/>
              </a:rPr>
              <a:t>ü</a:t>
            </a:r>
            <a:r>
              <a:rPr lang="tr-TR" altLang="zh-CN" sz="2500" smtClean="0">
                <a:ea typeface="黑体" pitchFamily="49" charset="-122"/>
              </a:rPr>
              <a:t>tlenmesidir.</a:t>
            </a:r>
            <a:endParaRPr lang="tr-TR" altLang="zh-CN" sz="2500" smtClean="0"/>
          </a:p>
          <a:p>
            <a:pPr eaLnBrk="1" hangingPunct="1">
              <a:lnSpc>
                <a:spcPct val="80000"/>
              </a:lnSpc>
            </a:pPr>
            <a:r>
              <a:rPr lang="tr-TR" altLang="zh-CN" sz="2500" smtClean="0">
                <a:ea typeface="黑体" pitchFamily="49" charset="-122"/>
              </a:rPr>
              <a:t>Y</a:t>
            </a:r>
            <a:r>
              <a:rPr lang="tr-TR" altLang="zh-CN" sz="2500" smtClean="0">
                <a:latin typeface="Arial" charset="0"/>
                <a:ea typeface="黑体" pitchFamily="49" charset="-122"/>
              </a:rPr>
              <a:t>ö</a:t>
            </a:r>
            <a:r>
              <a:rPr lang="tr-TR" altLang="zh-CN" sz="2500" smtClean="0">
                <a:ea typeface="黑体" pitchFamily="49" charset="-122"/>
              </a:rPr>
              <a:t>netim kavram</a:t>
            </a:r>
            <a:r>
              <a:rPr lang="tr-TR" altLang="zh-CN" sz="2500" smtClean="0"/>
              <a:t>ı</a:t>
            </a:r>
            <a:r>
              <a:rPr lang="tr-TR" altLang="zh-CN" sz="2500" smtClean="0">
                <a:ea typeface="黑体" pitchFamily="49" charset="-122"/>
              </a:rPr>
              <a:t>ndan bahsedebilmek i</a:t>
            </a:r>
            <a:r>
              <a:rPr lang="tr-TR" altLang="zh-CN" sz="2500" smtClean="0">
                <a:latin typeface="Arial" charset="0"/>
                <a:ea typeface="黑体" pitchFamily="49" charset="-122"/>
              </a:rPr>
              <a:t>ç</a:t>
            </a:r>
            <a:r>
              <a:rPr lang="tr-TR" altLang="zh-CN" sz="2500" smtClean="0">
                <a:ea typeface="黑体" pitchFamily="49" charset="-122"/>
              </a:rPr>
              <a:t>in;</a:t>
            </a:r>
          </a:p>
          <a:p>
            <a:pPr lvl="1" eaLnBrk="1" hangingPunct="1">
              <a:lnSpc>
                <a:spcPct val="80000"/>
              </a:lnSpc>
            </a:pPr>
            <a:r>
              <a:rPr lang="tr-TR" altLang="zh-CN" sz="2100" smtClean="0">
                <a:ea typeface="黑体" pitchFamily="49" charset="-122"/>
              </a:rPr>
              <a:t>En az 2 ki</a:t>
            </a:r>
            <a:r>
              <a:rPr lang="tr-TR" altLang="zh-CN" sz="2100" smtClean="0"/>
              <a:t>ş</a:t>
            </a:r>
            <a:r>
              <a:rPr lang="tr-TR" altLang="zh-CN" sz="2100" smtClean="0">
                <a:ea typeface="黑体" pitchFamily="49" charset="-122"/>
              </a:rPr>
              <a:t>inin olmas</a:t>
            </a:r>
            <a:r>
              <a:rPr lang="tr-TR" altLang="zh-CN" sz="2100" smtClean="0"/>
              <a:t>ı</a:t>
            </a:r>
          </a:p>
          <a:p>
            <a:pPr lvl="1" eaLnBrk="1" hangingPunct="1">
              <a:lnSpc>
                <a:spcPct val="80000"/>
              </a:lnSpc>
            </a:pPr>
            <a:r>
              <a:rPr lang="tr-TR" altLang="zh-CN" sz="2100" smtClean="0">
                <a:ea typeface="黑体" pitchFamily="49" charset="-122"/>
              </a:rPr>
              <a:t>Bu ki</a:t>
            </a:r>
            <a:r>
              <a:rPr lang="tr-TR" altLang="zh-CN" sz="2100" smtClean="0"/>
              <a:t>ş</a:t>
            </a:r>
            <a:r>
              <a:rPr lang="tr-TR" altLang="zh-CN" sz="2100" smtClean="0">
                <a:ea typeface="黑体" pitchFamily="49" charset="-122"/>
              </a:rPr>
              <a:t>iler aras</a:t>
            </a:r>
            <a:r>
              <a:rPr lang="tr-TR" altLang="zh-CN" sz="2100" smtClean="0"/>
              <a:t>ı</a:t>
            </a:r>
            <a:r>
              <a:rPr lang="tr-TR" altLang="zh-CN" sz="2100" smtClean="0">
                <a:ea typeface="黑体" pitchFamily="49" charset="-122"/>
              </a:rPr>
              <a:t>nda i</a:t>
            </a:r>
            <a:r>
              <a:rPr lang="tr-TR" altLang="zh-CN" sz="2100" smtClean="0"/>
              <a:t>ş</a:t>
            </a:r>
            <a:r>
              <a:rPr lang="tr-TR" altLang="zh-CN" sz="2100" smtClean="0">
                <a:ea typeface="黑体" pitchFamily="49" charset="-122"/>
              </a:rPr>
              <a:t>birli</a:t>
            </a:r>
            <a:r>
              <a:rPr lang="tr-TR" altLang="zh-CN" sz="2100" smtClean="0"/>
              <a:t>ğ</a:t>
            </a:r>
            <a:r>
              <a:rPr lang="tr-TR" altLang="zh-CN" sz="2100" smtClean="0">
                <a:ea typeface="黑体" pitchFamily="49" charset="-122"/>
              </a:rPr>
              <a:t>i olmas</a:t>
            </a:r>
            <a:r>
              <a:rPr lang="tr-TR" altLang="zh-CN" sz="2100" smtClean="0"/>
              <a:t>ı</a:t>
            </a:r>
          </a:p>
          <a:p>
            <a:pPr lvl="1" eaLnBrk="1" hangingPunct="1">
              <a:lnSpc>
                <a:spcPct val="80000"/>
              </a:lnSpc>
            </a:pPr>
            <a:r>
              <a:rPr lang="tr-TR" altLang="zh-CN" sz="2100" smtClean="0"/>
              <a:t>İş</a:t>
            </a:r>
            <a:r>
              <a:rPr lang="tr-TR" altLang="zh-CN" sz="2100" smtClean="0">
                <a:ea typeface="黑体" pitchFamily="49" charset="-122"/>
              </a:rPr>
              <a:t>birli</a:t>
            </a:r>
            <a:r>
              <a:rPr lang="tr-TR" altLang="zh-CN" sz="2100" smtClean="0"/>
              <a:t>ğ</a:t>
            </a:r>
            <a:r>
              <a:rPr lang="tr-TR" altLang="zh-CN" sz="2100" smtClean="0">
                <a:ea typeface="黑体" pitchFamily="49" charset="-122"/>
              </a:rPr>
              <a:t>inin ortak bir amaca y</a:t>
            </a:r>
            <a:r>
              <a:rPr lang="tr-TR" altLang="zh-CN" sz="2100" smtClean="0">
                <a:latin typeface="Arial" charset="0"/>
                <a:ea typeface="黑体" pitchFamily="49" charset="-122"/>
              </a:rPr>
              <a:t>ö</a:t>
            </a:r>
            <a:r>
              <a:rPr lang="tr-TR" altLang="zh-CN" sz="2100" smtClean="0">
                <a:ea typeface="黑体" pitchFamily="49" charset="-122"/>
              </a:rPr>
              <a:t>nelik olmas</a:t>
            </a:r>
            <a:r>
              <a:rPr lang="tr-TR" altLang="zh-CN" sz="2100" smtClean="0"/>
              <a:t>ı</a:t>
            </a:r>
            <a:r>
              <a:rPr lang="tr-TR" altLang="zh-CN" sz="2100" smtClean="0">
                <a:ea typeface="黑体" pitchFamily="49" charset="-122"/>
              </a:rPr>
              <a:t> gerekmektedir.</a:t>
            </a:r>
          </a:p>
          <a:p>
            <a:pPr lvl="1" eaLnBrk="1" hangingPunct="1">
              <a:lnSpc>
                <a:spcPct val="80000"/>
              </a:lnSpc>
            </a:pPr>
            <a:endParaRPr lang="tr-TR" altLang="zh-CN" sz="2100" smtClean="0">
              <a:ea typeface="黑体"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mtClean="0"/>
              <a:t>İŞLETME AÇISINDAN YÖNETİM</a:t>
            </a:r>
          </a:p>
        </p:txBody>
      </p:sp>
      <p:sp>
        <p:nvSpPr>
          <p:cNvPr id="7171" name="Rectangle 3"/>
          <p:cNvSpPr>
            <a:spLocks noGrp="1" noChangeArrowheads="1"/>
          </p:cNvSpPr>
          <p:nvPr>
            <p:ph type="body" idx="1"/>
          </p:nvPr>
        </p:nvSpPr>
        <p:spPr>
          <a:xfrm>
            <a:off x="1042988" y="1827213"/>
            <a:ext cx="7640637" cy="4770437"/>
          </a:xfrm>
        </p:spPr>
        <p:txBody>
          <a:bodyPr/>
          <a:lstStyle/>
          <a:p>
            <a:pPr eaLnBrk="1" hangingPunct="1"/>
            <a:r>
              <a:rPr lang="tr-TR" altLang="zh-CN" sz="2300" smtClean="0">
                <a:ea typeface="黑体" pitchFamily="49" charset="-122"/>
              </a:rPr>
              <a:t>Ekonomik amaca yönelik olarak kurulan i</a:t>
            </a:r>
            <a:r>
              <a:rPr lang="tr-TR" altLang="zh-CN" sz="2300" smtClean="0"/>
              <a:t>ş</a:t>
            </a:r>
            <a:r>
              <a:rPr lang="tr-TR" altLang="zh-CN" sz="2300" smtClean="0">
                <a:ea typeface="黑体" pitchFamily="49" charset="-122"/>
              </a:rPr>
              <a:t>letmelerin, parasal,mekanik ve i</a:t>
            </a:r>
            <a:r>
              <a:rPr lang="tr-TR" altLang="zh-CN" sz="2300" smtClean="0"/>
              <a:t>ş</a:t>
            </a:r>
            <a:r>
              <a:rPr lang="tr-TR" altLang="zh-CN" sz="2300" smtClean="0">
                <a:ea typeface="黑体" pitchFamily="49" charset="-122"/>
              </a:rPr>
              <a:t>gücünden olu</a:t>
            </a:r>
            <a:r>
              <a:rPr lang="tr-TR" altLang="zh-CN" sz="2300" smtClean="0"/>
              <a:t>ş</a:t>
            </a:r>
            <a:r>
              <a:rPr lang="tr-TR" altLang="zh-CN" sz="2300" smtClean="0">
                <a:ea typeface="黑体" pitchFamily="49" charset="-122"/>
              </a:rPr>
              <a:t>an kaynaklar</a:t>
            </a:r>
            <a:r>
              <a:rPr lang="tr-TR" altLang="zh-CN" sz="2300" smtClean="0"/>
              <a:t>ı</a:t>
            </a:r>
            <a:r>
              <a:rPr lang="tr-TR" altLang="zh-CN" sz="2300" smtClean="0">
                <a:ea typeface="黑体" pitchFamily="49" charset="-122"/>
              </a:rPr>
              <a:t>n en uygun biçimde yönetilmesi veya sevk ve idare edilmesi eylemidir. </a:t>
            </a:r>
            <a:endParaRPr lang="tr-TR" altLang="zh-CN" sz="2300" smtClean="0"/>
          </a:p>
          <a:p>
            <a:pPr eaLnBrk="1" hangingPunct="1"/>
            <a:r>
              <a:rPr lang="tr-TR" sz="2300" smtClean="0"/>
              <a:t>İşletme (ya da örgüt) hedeflerine etkin ve verimli olarak ulaşılması amacıyla, yönetim fonksiyonları olan planlama, örgütleme, yürütme, koordinasyon ve kontrol faaliyetlerinin en iyi şekilde yerine getirilmesidir.</a:t>
            </a:r>
          </a:p>
          <a:p>
            <a:pPr eaLnBrk="1" hangingPunct="1"/>
            <a:r>
              <a:rPr lang="tr-TR" sz="2300" smtClean="0"/>
              <a:t>Yönetim işlevinin yerine getirilmesinde izlenen aşamalar, hep birbirinin benzeri olmaktadır. Bu nedenle yönetim “evrensel bir süreç”tir.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mtClean="0"/>
              <a:t>YÖNETİM FONKSİYONLARI</a:t>
            </a:r>
          </a:p>
        </p:txBody>
      </p:sp>
      <p:sp>
        <p:nvSpPr>
          <p:cNvPr id="8195" name="Rectangle 3"/>
          <p:cNvSpPr>
            <a:spLocks noGrp="1" noChangeArrowheads="1"/>
          </p:cNvSpPr>
          <p:nvPr>
            <p:ph type="body" idx="1"/>
          </p:nvPr>
        </p:nvSpPr>
        <p:spPr>
          <a:xfrm>
            <a:off x="539750" y="1860550"/>
            <a:ext cx="8229600" cy="4997450"/>
          </a:xfrm>
        </p:spPr>
        <p:txBody>
          <a:bodyPr/>
          <a:lstStyle/>
          <a:p>
            <a:pPr eaLnBrk="1" hangingPunct="1">
              <a:lnSpc>
                <a:spcPct val="80000"/>
              </a:lnSpc>
            </a:pPr>
            <a:r>
              <a:rPr lang="tr-TR" sz="2200" smtClean="0">
                <a:solidFill>
                  <a:srgbClr val="A50021"/>
                </a:solidFill>
              </a:rPr>
              <a:t>PLANLAMA:</a:t>
            </a:r>
            <a:r>
              <a:rPr lang="tr-TR" sz="2200" smtClean="0"/>
              <a:t> Geleceğe yönelik gelişmelerin tahmin edilmesi, işletme amaçlarının ve bu amaçlara nasıl ulaşılacağının belirlenmesi</a:t>
            </a:r>
          </a:p>
          <a:p>
            <a:pPr eaLnBrk="1" hangingPunct="1">
              <a:lnSpc>
                <a:spcPct val="80000"/>
              </a:lnSpc>
            </a:pPr>
            <a:r>
              <a:rPr lang="tr-TR" sz="2200" smtClean="0">
                <a:solidFill>
                  <a:srgbClr val="A50021"/>
                </a:solidFill>
              </a:rPr>
              <a:t>ÖRGÜTLEME:</a:t>
            </a:r>
            <a:r>
              <a:rPr lang="tr-TR" sz="2200" smtClean="0"/>
              <a:t> İşletme yapısının (örgütsel yapının) oluşturulması, işlerin ve çalışanların belirlenmesi, amaçlara ulaşmayı sağlayacak ortamın oluşturulması</a:t>
            </a:r>
          </a:p>
          <a:p>
            <a:pPr eaLnBrk="1" hangingPunct="1">
              <a:lnSpc>
                <a:spcPct val="80000"/>
              </a:lnSpc>
            </a:pPr>
            <a:r>
              <a:rPr lang="tr-TR" sz="2200" smtClean="0">
                <a:solidFill>
                  <a:srgbClr val="A50021"/>
                </a:solidFill>
              </a:rPr>
              <a:t>YÖNELTME:</a:t>
            </a:r>
            <a:r>
              <a:rPr lang="tr-TR" sz="2200" smtClean="0"/>
              <a:t> Örgütü oluşturan insanları amaçlara ulaşma yolunda isteklendirme, yönlendirme ve harekete geçirme</a:t>
            </a:r>
          </a:p>
          <a:p>
            <a:pPr eaLnBrk="1" hangingPunct="1">
              <a:lnSpc>
                <a:spcPct val="80000"/>
              </a:lnSpc>
            </a:pPr>
            <a:r>
              <a:rPr lang="tr-TR" sz="2200" smtClean="0">
                <a:solidFill>
                  <a:srgbClr val="A50021"/>
                </a:solidFill>
              </a:rPr>
              <a:t>KOORDİNASYON:</a:t>
            </a:r>
            <a:r>
              <a:rPr lang="tr-TR" sz="2200" smtClean="0"/>
              <a:t> Çalışmayı kolaylaştırmak ve başarıyı sağlamak için bütün faaliyetlerin ve çalışanların uyumlaştırılması</a:t>
            </a:r>
          </a:p>
          <a:p>
            <a:pPr eaLnBrk="1" hangingPunct="1">
              <a:lnSpc>
                <a:spcPct val="80000"/>
              </a:lnSpc>
            </a:pPr>
            <a:r>
              <a:rPr lang="tr-TR" sz="2200" smtClean="0">
                <a:solidFill>
                  <a:srgbClr val="A50021"/>
                </a:solidFill>
              </a:rPr>
              <a:t>DENETİM:</a:t>
            </a:r>
            <a:r>
              <a:rPr lang="tr-TR" sz="2200" smtClean="0"/>
              <a:t> Amaçlara ulaşılıp ulaşılmadığı veya ne ölçüde ulaşıldığının belirlenip düzeltici tedbirlerin alınması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smtClean="0"/>
              <a:t>YÖNETİM</a:t>
            </a:r>
          </a:p>
        </p:txBody>
      </p:sp>
      <p:sp>
        <p:nvSpPr>
          <p:cNvPr id="10243" name="Rectangle 3"/>
          <p:cNvSpPr>
            <a:spLocks noGrp="1" noChangeArrowheads="1"/>
          </p:cNvSpPr>
          <p:nvPr>
            <p:ph type="body" sz="half" idx="1"/>
          </p:nvPr>
        </p:nvSpPr>
        <p:spPr>
          <a:xfrm>
            <a:off x="179388" y="1773238"/>
            <a:ext cx="5616575" cy="1152525"/>
          </a:xfrm>
        </p:spPr>
        <p:txBody>
          <a:bodyPr/>
          <a:lstStyle/>
          <a:p>
            <a:pPr lvl="1" algn="ctr" eaLnBrk="1" hangingPunct="1">
              <a:lnSpc>
                <a:spcPct val="90000"/>
              </a:lnSpc>
              <a:buFont typeface="Wingdings" pitchFamily="2" charset="2"/>
              <a:buNone/>
            </a:pPr>
            <a:r>
              <a:rPr lang="tr-TR" sz="2900" smtClean="0">
                <a:solidFill>
                  <a:srgbClr val="006600"/>
                </a:solidFill>
              </a:rPr>
              <a:t>Sanatların en eskisi, </a:t>
            </a:r>
          </a:p>
          <a:p>
            <a:pPr lvl="1" algn="ctr" eaLnBrk="1" hangingPunct="1">
              <a:lnSpc>
                <a:spcPct val="90000"/>
              </a:lnSpc>
              <a:buFont typeface="Wingdings" pitchFamily="2" charset="2"/>
              <a:buNone/>
            </a:pPr>
            <a:r>
              <a:rPr lang="tr-TR" sz="2900" smtClean="0">
                <a:solidFill>
                  <a:srgbClr val="006600"/>
                </a:solidFill>
              </a:rPr>
              <a:t>bilimlerin en yenisidir.</a:t>
            </a:r>
          </a:p>
        </p:txBody>
      </p:sp>
      <p:pic>
        <p:nvPicPr>
          <p:cNvPr id="10244" name="Picture 5" descr="ANd9GcSPsyAd4SEP6aEDdfVtFkyb2MUXOy63ihiwYlHGHv2BliGds8sRsHK5t-9jQg"/>
          <p:cNvPicPr>
            <a:picLocks noGrp="1" noChangeAspect="1" noChangeArrowheads="1"/>
          </p:cNvPicPr>
          <p:nvPr>
            <p:ph sz="half" idx="2"/>
          </p:nvPr>
        </p:nvPicPr>
        <p:blipFill>
          <a:blip r:embed="rId2" cstate="print"/>
          <a:srcRect/>
          <a:stretch>
            <a:fillRect/>
          </a:stretch>
        </p:blipFill>
        <p:spPr>
          <a:xfrm>
            <a:off x="3851275" y="2838450"/>
            <a:ext cx="4914900" cy="347662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mtClean="0"/>
              <a:t>YÖNETİCİ</a:t>
            </a:r>
          </a:p>
        </p:txBody>
      </p:sp>
      <p:sp>
        <p:nvSpPr>
          <p:cNvPr id="11267" name="Rectangle 3"/>
          <p:cNvSpPr>
            <a:spLocks noGrp="1" noChangeArrowheads="1"/>
          </p:cNvSpPr>
          <p:nvPr>
            <p:ph type="body" idx="1"/>
          </p:nvPr>
        </p:nvSpPr>
        <p:spPr/>
        <p:txBody>
          <a:bodyPr/>
          <a:lstStyle/>
          <a:p>
            <a:pPr eaLnBrk="1" hangingPunct="1"/>
            <a:r>
              <a:rPr lang="tr-TR" sz="2100" smtClean="0"/>
              <a:t>Yönetici, örgütte yönetimle ilgili çaba ve faaliyetleri, yani yönetim işlevlerini üstelenen kişidir. </a:t>
            </a:r>
          </a:p>
          <a:p>
            <a:pPr eaLnBrk="1" hangingPunct="1"/>
            <a:r>
              <a:rPr lang="tr-TR" sz="2100" smtClean="0"/>
              <a:t>Yönetici, örgüt amaçlarına ulaşılabilmesi için başkalarına iş yaptıran kişidir.</a:t>
            </a:r>
          </a:p>
          <a:p>
            <a:pPr eaLnBrk="1" hangingPunct="1"/>
            <a:r>
              <a:rPr lang="tr-TR" sz="2100" smtClean="0"/>
              <a:t>Yönetici; belirli bir takım yetkilerle, belirli bir grubu, belirli amaçlara yönelten, grup içerisinde işbirliği ve koordinasyonu sağlayan kişidir.</a:t>
            </a:r>
          </a:p>
          <a:p>
            <a:pPr eaLnBrk="1" hangingPunct="1"/>
            <a:r>
              <a:rPr lang="tr-TR" sz="2100" smtClean="0"/>
              <a:t>Yönetici durumunda olanlara ya da başkalarına iş yaptıranlara </a:t>
            </a:r>
            <a:r>
              <a:rPr lang="tr-TR" sz="2100" smtClean="0">
                <a:solidFill>
                  <a:srgbClr val="A50021"/>
                </a:solidFill>
              </a:rPr>
              <a:t>“üst”,</a:t>
            </a:r>
            <a:r>
              <a:rPr lang="tr-TR" sz="2100" smtClean="0"/>
              <a:t> yönetilenlere ya da işi yapanlara da </a:t>
            </a:r>
            <a:r>
              <a:rPr lang="tr-TR" sz="2100" smtClean="0">
                <a:solidFill>
                  <a:srgbClr val="A50021"/>
                </a:solidFill>
              </a:rPr>
              <a:t>“ast”</a:t>
            </a:r>
            <a:r>
              <a:rPr lang="tr-TR" sz="2100" smtClean="0"/>
              <a:t> denir.</a:t>
            </a:r>
          </a:p>
          <a:p>
            <a:pPr eaLnBrk="1" hangingPunct="1"/>
            <a:endParaRPr lang="tr-TR" sz="21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smtClean="0"/>
              <a:t>YÖNETİCİ-GİRİŞİMCİ AYIRIMI</a:t>
            </a:r>
          </a:p>
        </p:txBody>
      </p:sp>
      <p:sp>
        <p:nvSpPr>
          <p:cNvPr id="12291" name="Rectangle 3"/>
          <p:cNvSpPr>
            <a:spLocks noGrp="1" noChangeArrowheads="1"/>
          </p:cNvSpPr>
          <p:nvPr>
            <p:ph type="body" idx="1"/>
          </p:nvPr>
        </p:nvSpPr>
        <p:spPr/>
        <p:txBody>
          <a:bodyPr/>
          <a:lstStyle/>
          <a:p>
            <a:pPr eaLnBrk="1" hangingPunct="1">
              <a:lnSpc>
                <a:spcPct val="80000"/>
              </a:lnSpc>
            </a:pPr>
            <a:r>
              <a:rPr lang="tr-TR" sz="2100" smtClean="0"/>
              <a:t>Girişimci, riski üstüne alarak başkalarının gereksinimlerini karşılamak amacıyla üretim faktörlerini bir araya getiren kişidir. Oluşan kar ya da zarar girişimciye aittir.</a:t>
            </a:r>
          </a:p>
          <a:p>
            <a:pPr eaLnBrk="1" hangingPunct="1">
              <a:lnSpc>
                <a:spcPct val="80000"/>
              </a:lnSpc>
            </a:pPr>
            <a:r>
              <a:rPr lang="tr-TR" sz="2100" smtClean="0"/>
              <a:t>Yönetici ise, karı ve riski başkalarına ait olmak üzere mal veya hizmet üretmek için üretim faktörlerinin alımını yapan veya yaptıran, bunları belli gereksinimleri karşılamak amacına yönelten, işletmeyi girişimci adına çalıştırma sorumluluğu olan kimsedir.</a:t>
            </a:r>
          </a:p>
          <a:p>
            <a:pPr eaLnBrk="1" hangingPunct="1">
              <a:lnSpc>
                <a:spcPct val="80000"/>
              </a:lnSpc>
            </a:pPr>
            <a:r>
              <a:rPr lang="tr-TR" sz="2100" smtClean="0"/>
              <a:t>Yönetici, oluşan kar veya zararın sahibi değildir. Yönetici, emeği karşılığı ücret, prim ve/veya kardan pay alarak işletmeyi belirlenen amaçlara ulaştırmaya çalışır.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r>
              <a:rPr lang="tr-TR" sz="4000" smtClean="0"/>
              <a:t>YÖNETİM KADEMELERİ (DÜZEYLERİ)</a:t>
            </a:r>
          </a:p>
        </p:txBody>
      </p:sp>
      <p:graphicFrame>
        <p:nvGraphicFramePr>
          <p:cNvPr id="5" name="4 Diyagram"/>
          <p:cNvGraphicFramePr/>
          <p:nvPr/>
        </p:nvGraphicFramePr>
        <p:xfrm>
          <a:off x="4075886" y="1548524"/>
          <a:ext cx="4808578" cy="497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Sağ Ok"/>
          <p:cNvSpPr>
            <a:spLocks noChangeArrowheads="1"/>
          </p:cNvSpPr>
          <p:nvPr/>
        </p:nvSpPr>
        <p:spPr bwMode="auto">
          <a:xfrm rot="10800000">
            <a:off x="4787900" y="2565400"/>
            <a:ext cx="914400" cy="228600"/>
          </a:xfrm>
          <a:prstGeom prst="rightArrow">
            <a:avLst>
              <a:gd name="adj1" fmla="val 50000"/>
              <a:gd name="adj2" fmla="val 50000"/>
            </a:avLst>
          </a:prstGeom>
          <a:solidFill>
            <a:srgbClr val="006600"/>
          </a:solidFill>
          <a:ln w="54991" cmpd="thickThin" algn="ctr">
            <a:solidFill>
              <a:srgbClr val="006600"/>
            </a:solidFill>
            <a:miter lim="800000"/>
            <a:headEnd/>
            <a:tailEnd/>
          </a:ln>
        </p:spPr>
        <p:txBody>
          <a:bodyPr rot="10800000" anchor="ctr"/>
          <a:lstStyle/>
          <a:p>
            <a:pPr algn="ctr">
              <a:defRPr/>
            </a:pPr>
            <a:endParaRPr lang="tr-TR">
              <a:solidFill>
                <a:schemeClr val="lt1"/>
              </a:solidFill>
              <a:latin typeface="+mn-lt"/>
            </a:endParaRPr>
          </a:p>
        </p:txBody>
      </p:sp>
      <p:sp>
        <p:nvSpPr>
          <p:cNvPr id="10" name="9 Sağ Ok"/>
          <p:cNvSpPr>
            <a:spLocks noChangeArrowheads="1"/>
          </p:cNvSpPr>
          <p:nvPr/>
        </p:nvSpPr>
        <p:spPr bwMode="auto">
          <a:xfrm rot="10800000">
            <a:off x="4787900" y="3933825"/>
            <a:ext cx="914400" cy="228600"/>
          </a:xfrm>
          <a:prstGeom prst="rightArrow">
            <a:avLst>
              <a:gd name="adj1" fmla="val 50000"/>
              <a:gd name="adj2" fmla="val 50000"/>
            </a:avLst>
          </a:prstGeom>
          <a:solidFill>
            <a:srgbClr val="A50021"/>
          </a:solidFill>
          <a:ln w="54991" cmpd="thickThin" algn="ctr">
            <a:solidFill>
              <a:srgbClr val="A50021"/>
            </a:solidFill>
            <a:miter lim="800000"/>
            <a:headEnd/>
            <a:tailEnd/>
          </a:ln>
        </p:spPr>
        <p:txBody>
          <a:bodyPr rot="10800000" anchor="ctr"/>
          <a:lstStyle/>
          <a:p>
            <a:pPr algn="ctr">
              <a:defRPr/>
            </a:pPr>
            <a:endParaRPr lang="tr-TR">
              <a:solidFill>
                <a:schemeClr val="lt1"/>
              </a:solidFill>
              <a:latin typeface="+mn-lt"/>
            </a:endParaRPr>
          </a:p>
        </p:txBody>
      </p:sp>
      <p:sp>
        <p:nvSpPr>
          <p:cNvPr id="11" name="10 Sağ Ok"/>
          <p:cNvSpPr>
            <a:spLocks noChangeArrowheads="1"/>
          </p:cNvSpPr>
          <p:nvPr/>
        </p:nvSpPr>
        <p:spPr bwMode="auto">
          <a:xfrm rot="10800000">
            <a:off x="4859338" y="5229225"/>
            <a:ext cx="914400" cy="228600"/>
          </a:xfrm>
          <a:prstGeom prst="rightArrow">
            <a:avLst>
              <a:gd name="adj1" fmla="val 50000"/>
              <a:gd name="adj2" fmla="val 50000"/>
            </a:avLst>
          </a:prstGeom>
          <a:solidFill>
            <a:srgbClr val="660066"/>
          </a:solidFill>
          <a:ln w="54991" cmpd="thickThin" algn="ctr">
            <a:solidFill>
              <a:srgbClr val="660066"/>
            </a:solidFill>
            <a:miter lim="800000"/>
            <a:headEnd/>
            <a:tailEnd/>
          </a:ln>
        </p:spPr>
        <p:txBody>
          <a:bodyPr rot="10800000" anchor="ctr"/>
          <a:lstStyle/>
          <a:p>
            <a:pPr algn="ctr">
              <a:defRPr/>
            </a:pPr>
            <a:endParaRPr lang="tr-TR">
              <a:solidFill>
                <a:schemeClr val="lt1"/>
              </a:solidFill>
              <a:latin typeface="+mn-lt"/>
            </a:endParaRPr>
          </a:p>
        </p:txBody>
      </p:sp>
      <p:sp>
        <p:nvSpPr>
          <p:cNvPr id="6" name="5 Metin kutusu"/>
          <p:cNvSpPr txBox="1">
            <a:spLocks noChangeArrowheads="1"/>
          </p:cNvSpPr>
          <p:nvPr/>
        </p:nvSpPr>
        <p:spPr bwMode="auto">
          <a:xfrm>
            <a:off x="107950" y="2133600"/>
            <a:ext cx="4464050" cy="1323975"/>
          </a:xfrm>
          <a:prstGeom prst="rect">
            <a:avLst/>
          </a:prstGeom>
          <a:noFill/>
          <a:ln w="9525">
            <a:solidFill>
              <a:schemeClr val="tx1"/>
            </a:solidFill>
            <a:miter lim="800000"/>
            <a:headEnd/>
            <a:tailEnd/>
          </a:ln>
        </p:spPr>
        <p:txBody>
          <a:bodyPr>
            <a:spAutoFit/>
          </a:bodyPr>
          <a:lstStyle/>
          <a:p>
            <a:pPr>
              <a:buFont typeface="Arial" charset="0"/>
              <a:buChar char="•"/>
            </a:pPr>
            <a:r>
              <a:rPr lang="tr-TR" sz="1600">
                <a:solidFill>
                  <a:srgbClr val="006600"/>
                </a:solidFill>
                <a:latin typeface="Arial" charset="0"/>
              </a:rPr>
              <a:t>En fazla yetki ve güce sahip kademe</a:t>
            </a:r>
          </a:p>
          <a:p>
            <a:pPr>
              <a:buFont typeface="Arial" charset="0"/>
              <a:buChar char="•"/>
            </a:pPr>
            <a:r>
              <a:rPr lang="tr-TR" sz="1600">
                <a:solidFill>
                  <a:srgbClr val="006600"/>
                </a:solidFill>
                <a:latin typeface="Arial" charset="0"/>
              </a:rPr>
              <a:t>Stratejik kararlar, işletmenin amaçlarını politika ve stratejilerini belirlerler.</a:t>
            </a:r>
          </a:p>
          <a:p>
            <a:pPr>
              <a:buFont typeface="Arial" charset="0"/>
              <a:buChar char="•"/>
            </a:pPr>
            <a:r>
              <a:rPr lang="tr-TR" sz="1600">
                <a:solidFill>
                  <a:srgbClr val="006600"/>
                </a:solidFill>
                <a:latin typeface="Arial" charset="0"/>
              </a:rPr>
              <a:t>Yönetim kurulu başkan ve üyeleri, genel müdür ve yardımcıları</a:t>
            </a:r>
          </a:p>
        </p:txBody>
      </p:sp>
      <p:sp>
        <p:nvSpPr>
          <p:cNvPr id="7" name="6 Metin kutusu"/>
          <p:cNvSpPr txBox="1">
            <a:spLocks noChangeArrowheads="1"/>
          </p:cNvSpPr>
          <p:nvPr/>
        </p:nvSpPr>
        <p:spPr bwMode="auto">
          <a:xfrm>
            <a:off x="107950" y="3573463"/>
            <a:ext cx="4535488" cy="1079500"/>
          </a:xfrm>
          <a:prstGeom prst="rect">
            <a:avLst/>
          </a:prstGeom>
          <a:noFill/>
          <a:ln w="9525">
            <a:solidFill>
              <a:schemeClr val="tx1"/>
            </a:solidFill>
            <a:miter lim="800000"/>
            <a:headEnd/>
            <a:tailEnd/>
          </a:ln>
        </p:spPr>
        <p:txBody>
          <a:bodyPr>
            <a:spAutoFit/>
          </a:bodyPr>
          <a:lstStyle/>
          <a:p>
            <a:pPr>
              <a:buFont typeface="Arial" charset="0"/>
              <a:buChar char="•"/>
            </a:pPr>
            <a:r>
              <a:rPr lang="tr-TR" sz="1600">
                <a:solidFill>
                  <a:srgbClr val="A50021"/>
                </a:solidFill>
                <a:latin typeface="Arial" charset="0"/>
              </a:rPr>
              <a:t>Değişik departmanlardaki işlerin koordinasyonu</a:t>
            </a:r>
          </a:p>
          <a:p>
            <a:pPr>
              <a:buFont typeface="Arial" charset="0"/>
              <a:buChar char="•"/>
            </a:pPr>
            <a:r>
              <a:rPr lang="tr-TR" sz="1600">
                <a:solidFill>
                  <a:srgbClr val="A50021"/>
                </a:solidFill>
                <a:latin typeface="Arial" charset="0"/>
              </a:rPr>
              <a:t>Tepe yönetim ile alt yönetim arasında köprü</a:t>
            </a:r>
          </a:p>
          <a:p>
            <a:pPr>
              <a:buFont typeface="Arial" charset="0"/>
              <a:buChar char="•"/>
            </a:pPr>
            <a:r>
              <a:rPr lang="tr-TR" sz="1600">
                <a:solidFill>
                  <a:srgbClr val="A50021"/>
                </a:solidFill>
                <a:latin typeface="Arial" charset="0"/>
              </a:rPr>
              <a:t>Bölüm başkanları/müdürleri, bölüm şefleri,genel sekreter</a:t>
            </a:r>
          </a:p>
        </p:txBody>
      </p:sp>
      <p:sp>
        <p:nvSpPr>
          <p:cNvPr id="8" name="7 Metin kutusu"/>
          <p:cNvSpPr txBox="1">
            <a:spLocks noChangeArrowheads="1"/>
          </p:cNvSpPr>
          <p:nvPr/>
        </p:nvSpPr>
        <p:spPr bwMode="auto">
          <a:xfrm>
            <a:off x="107950" y="5013325"/>
            <a:ext cx="4243388" cy="835025"/>
          </a:xfrm>
          <a:prstGeom prst="rect">
            <a:avLst/>
          </a:prstGeom>
          <a:noFill/>
          <a:ln w="9525">
            <a:solidFill>
              <a:schemeClr val="tx1"/>
            </a:solidFill>
            <a:miter lim="800000"/>
            <a:headEnd/>
            <a:tailEnd/>
          </a:ln>
        </p:spPr>
        <p:txBody>
          <a:bodyPr wrap="none">
            <a:spAutoFit/>
          </a:bodyPr>
          <a:lstStyle/>
          <a:p>
            <a:pPr>
              <a:buFont typeface="Arial" charset="0"/>
              <a:buChar char="•"/>
            </a:pPr>
            <a:r>
              <a:rPr lang="tr-TR" sz="1600">
                <a:solidFill>
                  <a:srgbClr val="660066"/>
                </a:solidFill>
                <a:latin typeface="Arial" charset="0"/>
              </a:rPr>
              <a:t>İşleri gerçekleştirme,yürütme</a:t>
            </a:r>
          </a:p>
          <a:p>
            <a:pPr>
              <a:buFont typeface="Arial" charset="0"/>
              <a:buChar char="•"/>
            </a:pPr>
            <a:r>
              <a:rPr lang="tr-TR" sz="1600">
                <a:solidFill>
                  <a:srgbClr val="660066"/>
                </a:solidFill>
                <a:latin typeface="Arial" charset="0"/>
              </a:rPr>
              <a:t>Gözetmen,ustabaşı,alt bölüm şefleri, amirler</a:t>
            </a:r>
          </a:p>
          <a:p>
            <a:pPr>
              <a:buFont typeface="Arial" charset="0"/>
              <a:buNone/>
            </a:pPr>
            <a:endParaRPr lang="tr-TR" sz="1600">
              <a:solidFill>
                <a:srgbClr val="660066"/>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xit" presetSubtype="16" fill="hold" grpId="1" nodeType="withEffect">
                                  <p:stCondLst>
                                    <p:cond delay="0"/>
                                  </p:stCondLst>
                                  <p:childTnLst>
                                    <p:animEffect transition="out" filter="box(in)">
                                      <p:cBhvr>
                                        <p:cTn id="9" dur="500"/>
                                        <p:tgtEl>
                                          <p:spTgt spid="9"/>
                                        </p:tgtEl>
                                      </p:cBhvr>
                                    </p:animEffect>
                                    <p:set>
                                      <p:cBhvr>
                                        <p:cTn id="10" dur="1" fill="hold">
                                          <p:stCondLst>
                                            <p:cond delay="499"/>
                                          </p:stCondLst>
                                        </p:cTn>
                                        <p:tgtEl>
                                          <p:spTgt spid="9"/>
                                        </p:tgtEl>
                                        <p:attrNameLst>
                                          <p:attrName>style.visibility</p:attrName>
                                        </p:attrNameLst>
                                      </p:cBhvr>
                                      <p:to>
                                        <p:strVal val="hidden"/>
                                      </p:to>
                                    </p:set>
                                  </p:childTnLst>
                                </p:cTn>
                              </p:par>
                              <p:par>
                                <p:cTn id="11" presetID="4" presetClass="entr" presetSubtype="16"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ox(in)">
                                      <p:cBhvr>
                                        <p:cTn id="13" dur="500"/>
                                        <p:tgtEl>
                                          <p:spTgt spid="10"/>
                                        </p:tgtEl>
                                      </p:cBhvr>
                                    </p:animEffect>
                                  </p:childTnLst>
                                </p:cTn>
                              </p:par>
                              <p:par>
                                <p:cTn id="14" presetID="4" presetClass="exit" presetSubtype="16" fill="hold" grpId="1" nodeType="withEffect">
                                  <p:stCondLst>
                                    <p:cond delay="0"/>
                                  </p:stCondLst>
                                  <p:childTnLst>
                                    <p:animEffect transition="out" filter="box(in)">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par>
                                <p:cTn id="17" presetID="4"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ox(in)">
                                      <p:cBhvr>
                                        <p:cTn id="19" dur="500"/>
                                        <p:tgtEl>
                                          <p:spTgt spid="11"/>
                                        </p:tgtEl>
                                      </p:cBhvr>
                                    </p:animEffect>
                                  </p:childTnLst>
                                </p:cTn>
                              </p:par>
                              <p:par>
                                <p:cTn id="20" presetID="4" presetClass="exit" presetSubtype="16" fill="hold" grpId="1" nodeType="withEffect">
                                  <p:stCondLst>
                                    <p:cond delay="0"/>
                                  </p:stCondLst>
                                  <p:childTnLst>
                                    <p:animEffect transition="out" filter="box(in)">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ox(i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1" nodeType="clickEffect">
                                  <p:stCondLst>
                                    <p:cond delay="0"/>
                                  </p:stCondLst>
                                  <p:childTnLst>
                                    <p:animEffect transition="out" filter="box(in)">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ox(i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1" nodeType="clickEffect">
                                  <p:stCondLst>
                                    <p:cond delay="0"/>
                                  </p:stCondLst>
                                  <p:childTnLst>
                                    <p:animEffect transition="out" filter="box(in)">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6" grpId="0" animBg="1"/>
      <p:bldP spid="6" grpId="1" animBg="1"/>
      <p:bldP spid="7" grpId="0" animBg="1"/>
      <p:bldP spid="7" grpId="1" animBg="1"/>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mtClean="0"/>
              <a:t>YÖNETİCİ BECERİLERİ</a:t>
            </a:r>
          </a:p>
        </p:txBody>
      </p:sp>
      <p:sp>
        <p:nvSpPr>
          <p:cNvPr id="14339" name="Rectangle 3"/>
          <p:cNvSpPr>
            <a:spLocks noGrp="1" noChangeArrowheads="1"/>
          </p:cNvSpPr>
          <p:nvPr>
            <p:ph type="body" idx="1"/>
          </p:nvPr>
        </p:nvSpPr>
        <p:spPr/>
        <p:txBody>
          <a:bodyPr/>
          <a:lstStyle/>
          <a:p>
            <a:pPr eaLnBrk="1" hangingPunct="1"/>
            <a:r>
              <a:rPr lang="tr-TR" sz="2500" smtClean="0"/>
              <a:t>Yöneticiler, örgüt içinde etkinliklerini gösterebilmeleri ve başarılı olabilmeleri için bazı becerilere sahip olmak ve bu becerileri sürekli olarak geliştirmek durumundadırlar.</a:t>
            </a:r>
          </a:p>
          <a:p>
            <a:pPr eaLnBrk="1" hangingPunct="1"/>
            <a:r>
              <a:rPr lang="tr-TR" sz="2500" smtClean="0"/>
              <a:t>Bu beceriler 4 grupta toplanır:</a:t>
            </a:r>
          </a:p>
          <a:p>
            <a:pPr eaLnBrk="1" hangingPunct="1">
              <a:buFont typeface="Wingdings" pitchFamily="2" charset="2"/>
              <a:buNone/>
            </a:pPr>
            <a:r>
              <a:rPr lang="tr-TR" sz="2500" smtClean="0"/>
              <a:t>	- İdarecilik becerisi</a:t>
            </a:r>
          </a:p>
          <a:p>
            <a:pPr eaLnBrk="1" hangingPunct="1">
              <a:buFont typeface="Wingdings" pitchFamily="2" charset="2"/>
              <a:buNone/>
            </a:pPr>
            <a:r>
              <a:rPr lang="tr-TR" sz="2500" smtClean="0"/>
              <a:t>	- İnsan ilişkileri becerisi</a:t>
            </a:r>
          </a:p>
          <a:p>
            <a:pPr eaLnBrk="1" hangingPunct="1">
              <a:buFont typeface="Wingdings" pitchFamily="2" charset="2"/>
              <a:buNone/>
            </a:pPr>
            <a:r>
              <a:rPr lang="tr-TR" sz="2500" smtClean="0"/>
              <a:t>	- Teknik beceri</a:t>
            </a:r>
          </a:p>
          <a:p>
            <a:pPr eaLnBrk="1" hangingPunct="1">
              <a:buFont typeface="Wingdings" pitchFamily="2" charset="2"/>
              <a:buNone/>
            </a:pPr>
            <a:r>
              <a:rPr lang="tr-TR" sz="2500" smtClean="0"/>
              <a:t>	- Karar verme becerisi</a:t>
            </a:r>
          </a:p>
        </p:txBody>
      </p:sp>
    </p:spTree>
  </p:cSld>
  <p:clrMapOvr>
    <a:masterClrMapping/>
  </p:clrMapOvr>
</p:sld>
</file>

<file path=ppt/theme/theme1.xml><?xml version="1.0" encoding="utf-8"?>
<a:theme xmlns:a="http://schemas.openxmlformats.org/drawingml/2006/main" name="Çakışan Küreler">
  <a:themeElements>
    <a:clrScheme name="Çakışan Kürele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Çakışan Küreler">
      <a:majorFont>
        <a:latin typeface="Arial"/>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Çakışan Kürele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Çakışan Küreler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Çakışan Küreler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Çakışan Küreler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Çakışan Küreler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Çakışan Küreler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Çakışan Küreler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Çakışan Küreler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Çakışan Küreler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Çakışan Küreler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1768</TotalTime>
  <Words>1095</Words>
  <Application>Microsoft Office PowerPoint</Application>
  <PresentationFormat>Ekran Gösterisi (4:3)</PresentationFormat>
  <Paragraphs>113</Paragraphs>
  <Slides>19</Slides>
  <Notes>0</Notes>
  <HiddenSlides>0</HiddenSlides>
  <MMClips>0</MMClips>
  <ScaleCrop>false</ScaleCrop>
  <HeadingPairs>
    <vt:vector size="4" baseType="variant">
      <vt:variant>
        <vt:lpstr>Tema</vt:lpstr>
      </vt:variant>
      <vt:variant>
        <vt:i4>2</vt:i4>
      </vt:variant>
      <vt:variant>
        <vt:lpstr>Slayt Başlıkları</vt:lpstr>
      </vt:variant>
      <vt:variant>
        <vt:i4>19</vt:i4>
      </vt:variant>
    </vt:vector>
  </HeadingPairs>
  <TitlesOfParts>
    <vt:vector size="21" baseType="lpstr">
      <vt:lpstr>Çakışan Küreler</vt:lpstr>
      <vt:lpstr>Varsayılan Tasarım</vt:lpstr>
      <vt:lpstr>YÖNETİM</vt:lpstr>
      <vt:lpstr>GENEL ANLAMDA YÖNETİM</vt:lpstr>
      <vt:lpstr>İŞLETME AÇISINDAN YÖNETİM</vt:lpstr>
      <vt:lpstr>YÖNETİM FONKSİYONLARI</vt:lpstr>
      <vt:lpstr>YÖNETİM</vt:lpstr>
      <vt:lpstr>YÖNETİCİ</vt:lpstr>
      <vt:lpstr>YÖNETİCİ-GİRİŞİMCİ AYIRIMI</vt:lpstr>
      <vt:lpstr>YÖNETİM KADEMELERİ (DÜZEYLERİ)</vt:lpstr>
      <vt:lpstr>YÖNETİCİ BECERİLERİ</vt:lpstr>
      <vt:lpstr>İDARECİLİK BECERİSİ</vt:lpstr>
      <vt:lpstr>İNSAN İLİŞKİLERİ BECERİSİ</vt:lpstr>
      <vt:lpstr>TEKNİK BECERİ</vt:lpstr>
      <vt:lpstr>KARAR VERME BECERİSİ</vt:lpstr>
      <vt:lpstr>Slayt 14</vt:lpstr>
      <vt:lpstr>YÖNETİM ANLAYIŞININ GELİŞİMİ</vt:lpstr>
      <vt:lpstr>AÇIK SİSTEM OLARAK ÖRGÜTLER</vt:lpstr>
      <vt:lpstr>SİSTEM YAKLAŞIMI</vt:lpstr>
      <vt:lpstr>SİSTEM YAKLAŞIMININ YARARLARI</vt:lpstr>
      <vt:lpstr>MODERN GÖRÜŞE GÖRE ORGANİZASYON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dc:title>
  <dc:creator>DEU.MYO</dc:creator>
  <cp:lastModifiedBy>MEHMET</cp:lastModifiedBy>
  <cp:revision>154</cp:revision>
  <dcterms:created xsi:type="dcterms:W3CDTF">2011-02-16T07:34:09Z</dcterms:created>
  <dcterms:modified xsi:type="dcterms:W3CDTF">2013-10-25T06:15:09Z</dcterms:modified>
</cp:coreProperties>
</file>