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tags/tag41.xml" ContentType="application/vnd.openxmlformats-officedocument.presentationml.tags+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charts/chart18.xml" ContentType="application/vnd.openxmlformats-officedocument.drawingml.chart+xml"/>
  <Override PartName="/ppt/theme/themeOverride6.xml" ContentType="application/vnd.openxmlformats-officedocument.themeOverr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charts/chart32.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charts/chart8.xml" ContentType="application/vnd.openxmlformats-officedocument.drawingml.chart+xml"/>
  <Override PartName="/ppt/tags/tag82.xml" ContentType="application/vnd.openxmlformats-officedocument.presentationml.tags+xml"/>
  <Override PartName="/ppt/tags/tag93.xml" ContentType="application/vnd.openxmlformats-officedocument.presentationml.tags+xml"/>
  <Override PartName="/ppt/charts/chart21.xml" ContentType="application/vnd.openxmlformats-officedocument.drawingml.char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charts/chart10.xml" ContentType="application/vnd.openxmlformats-officedocument.drawingml.chart+xml"/>
  <Override PartName="/ppt/tags/tag13.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Override PartName="/ppt/charts/chart26.xml" ContentType="application/vnd.openxmlformats-officedocument.drawingml.chart+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charts/chart15.xml" ContentType="application/vnd.openxmlformats-officedocument.drawingml.chart+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tags/tag103.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tags/tag9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ags/tag11.xml" ContentType="application/vnd.openxmlformats-officedocument.presentationml.tags+xml"/>
  <Override PartName="/ppt/drawings/drawing6.xml" ContentType="application/vnd.openxmlformats-officedocument.drawingml.chartshapes+xml"/>
  <Override PartName="/ppt/theme/themeOverride9.xml" ContentType="application/vnd.openxmlformats-officedocument.themeOverride+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charts/chart17.xml" ContentType="application/vnd.openxmlformats-officedocument.drawingml.chart+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charts/chart20.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slides/slide78.xml" ContentType="application/vnd.openxmlformats-officedocument.presentationml.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charts/chart19.xml" ContentType="application/vnd.openxmlformats-officedocument.drawingml.chart+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90"/>
  </p:notesMasterIdLst>
  <p:sldIdLst>
    <p:sldId id="405" r:id="rId2"/>
    <p:sldId id="319" r:id="rId3"/>
    <p:sldId id="702" r:id="rId4"/>
    <p:sldId id="327" r:id="rId5"/>
    <p:sldId id="309" r:id="rId6"/>
    <p:sldId id="703" r:id="rId7"/>
    <p:sldId id="317" r:id="rId8"/>
    <p:sldId id="354" r:id="rId9"/>
    <p:sldId id="685" r:id="rId10"/>
    <p:sldId id="263" r:id="rId11"/>
    <p:sldId id="686" r:id="rId12"/>
    <p:sldId id="693" r:id="rId13"/>
    <p:sldId id="447" r:id="rId14"/>
    <p:sldId id="392" r:id="rId15"/>
    <p:sldId id="687" r:id="rId16"/>
    <p:sldId id="479" r:id="rId17"/>
    <p:sldId id="688" r:id="rId18"/>
    <p:sldId id="545" r:id="rId19"/>
    <p:sldId id="547" r:id="rId20"/>
    <p:sldId id="548" r:id="rId21"/>
    <p:sldId id="549" r:id="rId22"/>
    <p:sldId id="627" r:id="rId23"/>
    <p:sldId id="625" r:id="rId24"/>
    <p:sldId id="723" r:id="rId25"/>
    <p:sldId id="628" r:id="rId26"/>
    <p:sldId id="669" r:id="rId27"/>
    <p:sldId id="666" r:id="rId28"/>
    <p:sldId id="667" r:id="rId29"/>
    <p:sldId id="690" r:id="rId30"/>
    <p:sldId id="629" r:id="rId31"/>
    <p:sldId id="582" r:id="rId32"/>
    <p:sldId id="584" r:id="rId33"/>
    <p:sldId id="585" r:id="rId34"/>
    <p:sldId id="586" r:id="rId35"/>
    <p:sldId id="587" r:id="rId36"/>
    <p:sldId id="588" r:id="rId37"/>
    <p:sldId id="589" r:id="rId38"/>
    <p:sldId id="590" r:id="rId39"/>
    <p:sldId id="654" r:id="rId40"/>
    <p:sldId id="655" r:id="rId41"/>
    <p:sldId id="659" r:id="rId42"/>
    <p:sldId id="660" r:id="rId43"/>
    <p:sldId id="661" r:id="rId44"/>
    <p:sldId id="691" r:id="rId45"/>
    <p:sldId id="662" r:id="rId46"/>
    <p:sldId id="663" r:id="rId47"/>
    <p:sldId id="569" r:id="rId48"/>
    <p:sldId id="570" r:id="rId49"/>
    <p:sldId id="572" r:id="rId50"/>
    <p:sldId id="573" r:id="rId51"/>
    <p:sldId id="574" r:id="rId52"/>
    <p:sldId id="575" r:id="rId53"/>
    <p:sldId id="576" r:id="rId54"/>
    <p:sldId id="577" r:id="rId55"/>
    <p:sldId id="579" r:id="rId56"/>
    <p:sldId id="639" r:id="rId57"/>
    <p:sldId id="640" r:id="rId58"/>
    <p:sldId id="642" r:id="rId59"/>
    <p:sldId id="696" r:id="rId60"/>
    <p:sldId id="644" r:id="rId61"/>
    <p:sldId id="645" r:id="rId62"/>
    <p:sldId id="646" r:id="rId63"/>
    <p:sldId id="647" r:id="rId64"/>
    <p:sldId id="648" r:id="rId65"/>
    <p:sldId id="649" r:id="rId66"/>
    <p:sldId id="650" r:id="rId67"/>
    <p:sldId id="651" r:id="rId68"/>
    <p:sldId id="652" r:id="rId69"/>
    <p:sldId id="593" r:id="rId70"/>
    <p:sldId id="594" r:id="rId71"/>
    <p:sldId id="595" r:id="rId72"/>
    <p:sldId id="597" r:id="rId73"/>
    <p:sldId id="598" r:id="rId74"/>
    <p:sldId id="599" r:id="rId75"/>
    <p:sldId id="600" r:id="rId76"/>
    <p:sldId id="504" r:id="rId77"/>
    <p:sldId id="633" r:id="rId78"/>
    <p:sldId id="638" r:id="rId79"/>
    <p:sldId id="508" r:id="rId80"/>
    <p:sldId id="697" r:id="rId81"/>
    <p:sldId id="698" r:id="rId82"/>
    <p:sldId id="509" r:id="rId83"/>
    <p:sldId id="637" r:id="rId84"/>
    <p:sldId id="510" r:id="rId85"/>
    <p:sldId id="695" r:id="rId86"/>
    <p:sldId id="672" r:id="rId87"/>
    <p:sldId id="722" r:id="rId88"/>
    <p:sldId id="675" r:id="rId89"/>
  </p:sldIdLst>
  <p:sldSz cx="9144000" cy="6858000" type="screen4x3"/>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88172" autoAdjust="0"/>
  </p:normalViewPr>
  <p:slideViewPr>
    <p:cSldViewPr>
      <p:cViewPr>
        <p:scale>
          <a:sx n="70" d="100"/>
          <a:sy n="70" d="100"/>
        </p:scale>
        <p:origin x="-1344" y="-294"/>
      </p:cViewPr>
      <p:guideLst>
        <p:guide orient="horz" pos="2160"/>
        <p:guide pos="2880"/>
      </p:guideLst>
    </p:cSldViewPr>
  </p:slideViewPr>
  <p:outlineViewPr>
    <p:cViewPr>
      <p:scale>
        <a:sx n="33" d="100"/>
        <a:sy n="33" d="100"/>
      </p:scale>
      <p:origin x="0" y="1384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OSHIBA%20R6\Desktop\GAP%20ICA\UNDP%20IC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Tepav46\Documents\AYSEN.Tepav\ICA&amp;BEEPS\ICA2012Analiz\09.03.2013\SurdurlebilrlikGraf2.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Tepav%202\Desktop\UNDP%20projesi\toolkit\ya&#351;am%20kalitesi%20i&#231;ingrafikler.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Tepav46\Documents\AYSEN.Tepav\ICA&amp;BEEPS\ICA2012Analiz\11.02Tplnt\OverallDataBolgeselAyr&#305;mliv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Tepav46\Documents\AYSEN.Tepav\ICA&amp;BEEPS\ICA2012Analiz\ICAOverallData9-12\ICAOverallDataDzltilmis9-12&amp;Analiz.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Tepav46\Documents\AYSEN.Tepav\ICA&amp;BEEPS\ICA2012Analiz\11.02Tplnt\OverallDataBolgeselAyr&#305;mliv4.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C:\Users\Tepav%202\Desktop\UNDP\cross%20tabs.xlsx" TargetMode="External"/><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oleObject" Target="Macintosh%20HD:Users:mervesancak:Desktop:UNDP%20projesi:ICA%20sunumlar%20ve%20tabs:cross%20tabs.xlsx" TargetMode="External"/><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Tepav%202\Desktop\UNDP\cross%20tab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Tepav%202\Desktop\UNDP\cross%20tab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TOSHIBA%20R8\Documents\Regional%20Competitiveness%20Agendas\connectivity\u&#231;ak%20say&#305;s&#30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epav%202\Desktop\UNDP\Toplam.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TOSHIBA%20R8\Documents\Regional%20Competitiveness%20Agendas\connectivity\u&#231;ak%20say&#305;s&#305;.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Users\Tepav%202\Desktop\UNDP%20projesi\ICA%20sunumlar%20ve%20tabs\cross%20tabs.xlsx" TargetMode="External"/><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Tepav46\Documents\AYSEN.Tepav\ICA&amp;BEEPS\ICA2012Analiz\09.03.2013\2012IsgucuTUIKSta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Tepav46\Documents\AYSEN.Tepav\ICA&amp;BEEPS\ICA2012Analiz\06.03.Tplnt\IstGucuArz&#305;Sta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Tepav46\Documents\AYSEN.Tepav\ICA&amp;BEEPS\ICA2012Analiz\06.03.Tplnt\IstGucuArz&#305;Sta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Tepav46\Documents\AYSEN.Tepav\ICA&amp;BEEPS\ICA2012Analiz\11.02Tplnt\OverallDataBolgeselAyr&#305;mliv4.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TOSHIBA%20R10\Desktop\UMEM%20Hizmetler%20Analiz\UMEM%20Hizmetler_Data.xlsx" TargetMode="Externa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_al__ma_Sayfas_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epav%202\Desktop\UNDP%20projesi\ICA%20sunumlar%20ve%20tabs\cross%20tabs.xlsx" TargetMode="Externa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F:\tepav\IZKA\GEM_GEDI_v2.xlsx" TargetMode="External"/><Relationship Id="rId1" Type="http://schemas.openxmlformats.org/officeDocument/2006/relationships/themeOverride" Target="../theme/themeOverride7.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F:\tepav\IZKA\GEM_GEDI_v2.xlsx" TargetMode="External"/><Relationship Id="rId1" Type="http://schemas.openxmlformats.org/officeDocument/2006/relationships/themeOverride" Target="../theme/themeOverride8.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F:\tepav\IZKA\GEM_GEDI_v2.xlsx" TargetMode="External"/></Relationships>
</file>

<file path=ppt/charts/_rels/chart33.xml.rels><?xml version="1.0" encoding="UTF-8" standalone="yes"?>
<Relationships xmlns="http://schemas.openxmlformats.org/package/2006/relationships"><Relationship Id="rId2" Type="http://schemas.openxmlformats.org/officeDocument/2006/relationships/oleObject" Target="file:///C:\Users\Tepav%202\Desktop\UNDP%20projesi\ICA%20sunumlar%20ve%20tabs\cross%20tabs.xlsx" TargetMode="External"/><Relationship Id="rId1" Type="http://schemas.openxmlformats.org/officeDocument/2006/relationships/themeOverride" Target="../theme/themeOverride9.xm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Tepav%202\Desktop\UNDP\ICA%20sunumlar%20ve%20tabs\cross%20tabs.xlsx" TargetMode="External"/></Relationships>
</file>

<file path=ppt/charts/_rels/chart35.xml.rels><?xml version="1.0" encoding="UTF-8" standalone="yes"?>
<Relationships xmlns="http://schemas.openxmlformats.org/package/2006/relationships"><Relationship Id="rId2" Type="http://schemas.openxmlformats.org/officeDocument/2006/relationships/oleObject" Target="file:///C:\Users\Tepav%202\Desktop\UNDP\ICA%20sunumlar%20ve%20tabs\cross%20tabs.xlsx" TargetMode="External"/><Relationship Id="rId1" Type="http://schemas.openxmlformats.org/officeDocument/2006/relationships/themeOverride" Target="../theme/themeOverride10.xml"/></Relationships>
</file>

<file path=ppt/charts/_rels/chart36.xml.rels><?xml version="1.0" encoding="UTF-8" standalone="yes"?>
<Relationships xmlns="http://schemas.openxmlformats.org/package/2006/relationships"><Relationship Id="rId2" Type="http://schemas.openxmlformats.org/officeDocument/2006/relationships/oleObject" Target="file:///C:\Users\TOSHIBA%20R6\Desktop\GAP%20ICA\UNDP%20ICA.xlsx" TargetMode="External"/><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Tepav46\Documents\AYSEN.Tepav\ICA&amp;BEEPS\ICA2012Analiz\11.02Tplnt\OverallDataBolgeselAyr&#305;mliv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epav46\Documents\AYSEN.Tepav\ICA&amp;BEEPS\ICA2012Analiz\ICAOverallData9-12\ICAOverall9-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epav46\Documents\AYSEN.Tepav\ICA&amp;BEEPS\ICA2012Analiz\11.02Tplnt\OverallDataBolgeselAyr&#305;mliv4.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Kitap1"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oleObject" Target="file:///C:\Users\Tepav46\Documents\AYSEN.Tepav\ICA&amp;BEEPS\ICA2012Analiz\09.03.2013\Cnb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manualLayout>
          <c:layoutTarget val="inner"/>
          <c:xMode val="edge"/>
          <c:yMode val="edge"/>
          <c:x val="0.2773171094901688"/>
          <c:y val="3.0022763142964242E-2"/>
          <c:w val="0.6988656255747504"/>
          <c:h val="0.82100523174048745"/>
        </c:manualLayout>
      </c:layout>
      <c:barChart>
        <c:barDir val="bar"/>
        <c:grouping val="clustered"/>
        <c:ser>
          <c:idx val="0"/>
          <c:order val="0"/>
          <c:spPr>
            <a:solidFill>
              <a:srgbClr val="333399">
                <a:lumMod val="75000"/>
              </a:srgbClr>
            </a:solidFill>
          </c:spPr>
          <c:dLbls>
            <c:numFmt formatCode="#,##0" sourceLinked="0"/>
            <c:txPr>
              <a:bodyPr/>
              <a:lstStyle/>
              <a:p>
                <a:pPr>
                  <a:defRPr sz="1000" b="1"/>
                </a:pPr>
                <a:endParaRPr lang="tr-TR"/>
              </a:p>
            </c:txPr>
            <c:showVal val="1"/>
          </c:dLbls>
          <c:cat>
            <c:strRef>
              <c:f>KISIT!$A$1:$A$25</c:f>
              <c:strCache>
                <c:ptCount val="25"/>
                <c:pt idx="0">
                  <c:v>Suç örgütü</c:v>
                </c:pt>
                <c:pt idx="1">
                  <c:v>Yolsuzluk</c:v>
                </c:pt>
                <c:pt idx="2">
                  <c:v>Doğalgaz</c:v>
                </c:pt>
                <c:pt idx="3">
                  <c:v>Suç, hırsızlık</c:v>
                </c:pt>
                <c:pt idx="4">
                  <c:v>Yasal sist.</c:v>
                </c:pt>
                <c:pt idx="5">
                  <c:v>Kayıtdışılık</c:v>
                </c:pt>
                <c:pt idx="6">
                  <c:v>Siyasi ist.</c:v>
                </c:pt>
                <c:pt idx="7">
                  <c:v>Depolama vb.</c:v>
                </c:pt>
                <c:pt idx="8">
                  <c:v>Mağaza/kapalı alan erişim</c:v>
                </c:pt>
                <c:pt idx="9">
                  <c:v>Lojistik</c:v>
                </c:pt>
                <c:pt idx="10">
                  <c:v>Telefon, internet</c:v>
                </c:pt>
                <c:pt idx="11">
                  <c:v>Su</c:v>
                </c:pt>
                <c:pt idx="12">
                  <c:v>Mevzuat</c:v>
                </c:pt>
                <c:pt idx="13">
                  <c:v>Gümrük</c:v>
                </c:pt>
                <c:pt idx="14">
                  <c:v>Elektrik</c:v>
                </c:pt>
                <c:pt idx="15">
                  <c:v>Bürokrasi</c:v>
                </c:pt>
                <c:pt idx="16">
                  <c:v>Makroe. Belirsizlik</c:v>
                </c:pt>
                <c:pt idx="17">
                  <c:v>Mevcut beceri seviyesi</c:v>
                </c:pt>
                <c:pt idx="18">
                  <c:v>İş ruhsatı ve faal.</c:v>
                </c:pt>
                <c:pt idx="19">
                  <c:v>İşgücü piyasası</c:v>
                </c:pt>
                <c:pt idx="20">
                  <c:v>Finansman maliyeti</c:v>
                </c:pt>
                <c:pt idx="21">
                  <c:v>Finansmana erişim</c:v>
                </c:pt>
                <c:pt idx="22">
                  <c:v>Vergi mevzuatı</c:v>
                </c:pt>
                <c:pt idx="23">
                  <c:v>İşgücü maliyeti</c:v>
                </c:pt>
                <c:pt idx="24">
                  <c:v>Vergi oranları</c:v>
                </c:pt>
              </c:strCache>
            </c:strRef>
          </c:cat>
          <c:val>
            <c:numRef>
              <c:f>KISIT!$C$1:$C$25</c:f>
              <c:numCache>
                <c:formatCode>General</c:formatCode>
                <c:ptCount val="25"/>
                <c:pt idx="0">
                  <c:v>48.2</c:v>
                </c:pt>
                <c:pt idx="1">
                  <c:v>48.260000000000012</c:v>
                </c:pt>
                <c:pt idx="2">
                  <c:v>48.99</c:v>
                </c:pt>
                <c:pt idx="3">
                  <c:v>49.13</c:v>
                </c:pt>
                <c:pt idx="4">
                  <c:v>49.42</c:v>
                </c:pt>
                <c:pt idx="5">
                  <c:v>49.64</c:v>
                </c:pt>
                <c:pt idx="6">
                  <c:v>52.03</c:v>
                </c:pt>
                <c:pt idx="7">
                  <c:v>52.100000000000009</c:v>
                </c:pt>
                <c:pt idx="8">
                  <c:v>52.53</c:v>
                </c:pt>
                <c:pt idx="9">
                  <c:v>53.33</c:v>
                </c:pt>
                <c:pt idx="10">
                  <c:v>53.91</c:v>
                </c:pt>
                <c:pt idx="11">
                  <c:v>54.839999999999996</c:v>
                </c:pt>
                <c:pt idx="12">
                  <c:v>56.15</c:v>
                </c:pt>
                <c:pt idx="13">
                  <c:v>63.08</c:v>
                </c:pt>
                <c:pt idx="14">
                  <c:v>67.42</c:v>
                </c:pt>
                <c:pt idx="15">
                  <c:v>68.5</c:v>
                </c:pt>
                <c:pt idx="16">
                  <c:v>72.11</c:v>
                </c:pt>
                <c:pt idx="17">
                  <c:v>74.710000000000022</c:v>
                </c:pt>
                <c:pt idx="18">
                  <c:v>74.710000000000022</c:v>
                </c:pt>
                <c:pt idx="19">
                  <c:v>75.940000000000026</c:v>
                </c:pt>
                <c:pt idx="20">
                  <c:v>76.73</c:v>
                </c:pt>
                <c:pt idx="21">
                  <c:v>77.16</c:v>
                </c:pt>
                <c:pt idx="22">
                  <c:v>78.900000000000006</c:v>
                </c:pt>
                <c:pt idx="23">
                  <c:v>80.64</c:v>
                </c:pt>
                <c:pt idx="24">
                  <c:v>84.1</c:v>
                </c:pt>
              </c:numCache>
            </c:numRef>
          </c:val>
        </c:ser>
        <c:axId val="89537536"/>
        <c:axId val="89731840"/>
      </c:barChart>
      <c:catAx>
        <c:axId val="89537536"/>
        <c:scaling>
          <c:orientation val="minMax"/>
        </c:scaling>
        <c:axPos val="l"/>
        <c:tickLblPos val="nextTo"/>
        <c:txPr>
          <a:bodyPr/>
          <a:lstStyle/>
          <a:p>
            <a:pPr>
              <a:defRPr sz="1400" b="0"/>
            </a:pPr>
            <a:endParaRPr lang="tr-TR"/>
          </a:p>
        </c:txPr>
        <c:crossAx val="89731840"/>
        <c:crosses val="autoZero"/>
        <c:auto val="1"/>
        <c:lblAlgn val="ctr"/>
        <c:lblOffset val="100"/>
        <c:tickLblSkip val="1"/>
      </c:catAx>
      <c:valAx>
        <c:axId val="89731840"/>
        <c:scaling>
          <c:orientation val="minMax"/>
          <c:min val="40"/>
        </c:scaling>
        <c:axPos val="b"/>
        <c:majorGridlines/>
        <c:title>
          <c:tx>
            <c:rich>
              <a:bodyPr/>
              <a:lstStyle/>
              <a:p>
                <a:pPr>
                  <a:defRPr sz="1600"/>
                </a:pPr>
                <a:r>
                  <a:rPr lang="tr-TR" sz="1600" dirty="0" smtClean="0"/>
                  <a:t>Yüzde</a:t>
                </a:r>
                <a:endParaRPr lang="tr-TR" sz="1600" dirty="0"/>
              </a:p>
            </c:rich>
          </c:tx>
          <c:layout>
            <c:manualLayout>
              <c:xMode val="edge"/>
              <c:yMode val="edge"/>
              <c:x val="0.51291538945167658"/>
              <c:y val="0.89804030395090262"/>
            </c:manualLayout>
          </c:layout>
        </c:title>
        <c:numFmt formatCode="General" sourceLinked="1"/>
        <c:tickLblPos val="nextTo"/>
        <c:crossAx val="89537536"/>
        <c:crosses val="autoZero"/>
        <c:crossBetween val="between"/>
      </c:valAx>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tr-TR"/>
  <c:style val="4"/>
  <c:chart>
    <c:plotArea>
      <c:layout/>
      <c:barChart>
        <c:barDir val="col"/>
        <c:grouping val="clustered"/>
        <c:ser>
          <c:idx val="0"/>
          <c:order val="0"/>
          <c:tx>
            <c:strRef>
              <c:f>Sayfa2!$B$1</c:f>
              <c:strCache>
                <c:ptCount val="1"/>
                <c:pt idx="0">
                  <c:v>Gaziantep</c:v>
                </c:pt>
              </c:strCache>
            </c:strRef>
          </c:tx>
          <c:cat>
            <c:strRef>
              <c:f>Sayfa2!$A$2:$A$41</c:f>
              <c:strCache>
                <c:ptCount val="40"/>
                <c:pt idx="0">
                  <c:v>Coğrafi konum</c:v>
                </c:pt>
                <c:pt idx="1">
                  <c:v>Girişimcilik ruhu</c:v>
                </c:pt>
                <c:pt idx="2">
                  <c:v>Sanayi potansiyeli</c:v>
                </c:pt>
                <c:pt idx="3">
                  <c:v>Ticaret potansiyeli</c:v>
                </c:pt>
                <c:pt idx="4">
                  <c:v>Ekonomik gelecek beklentisi </c:v>
                </c:pt>
                <c:pt idx="5">
                  <c:v>Finansal hizmetler</c:v>
                </c:pt>
                <c:pt idx="6">
                  <c:v>Yatırımcı için cazibe</c:v>
                </c:pt>
                <c:pt idx="7">
                  <c:v>Sağlık hizmetleri</c:v>
                </c:pt>
                <c:pt idx="8">
                  <c:v>Firmaların rekabet gücü</c:v>
                </c:pt>
                <c:pt idx="9">
                  <c:v>Telekomünikasyon altyapısı</c:v>
                </c:pt>
                <c:pt idx="10">
                  <c:v>İl dışı yatırımcılara açıklık</c:v>
                </c:pt>
                <c:pt idx="11">
                  <c:v>Çocuğunun kalmasını ister mi</c:v>
                </c:pt>
                <c:pt idx="12">
                  <c:v>Asayiş ve güvenlik</c:v>
                </c:pt>
                <c:pt idx="13">
                  <c:v>Yeni teknolojilerin kullanımı</c:v>
                </c:pt>
                <c:pt idx="14">
                  <c:v>Firmaların büyüme imkanı</c:v>
                </c:pt>
                <c:pt idx="15">
                  <c:v>Yaşam kalitesinin gelecek gelişimi</c:v>
                </c:pt>
                <c:pt idx="16">
                  <c:v>Ulaşım altyapısı</c:v>
                </c:pt>
                <c:pt idx="17">
                  <c:v>Üniversitelerin katkısı</c:v>
                </c:pt>
                <c:pt idx="18">
                  <c:v>Planlı gelişim</c:v>
                </c:pt>
                <c:pt idx="19">
                  <c:v>Tarihi dokunun sahiplenilmesi</c:v>
                </c:pt>
                <c:pt idx="20">
                  <c:v>Çevre temizliği</c:v>
                </c:pt>
                <c:pt idx="21">
                  <c:v>Su altyapısı</c:v>
                </c:pt>
                <c:pt idx="22">
                  <c:v>Sosyal ortamın gelecek gelişimi</c:v>
                </c:pt>
                <c:pt idx="23">
                  <c:v>Toplumsal uyum </c:v>
                </c:pt>
                <c:pt idx="24">
                  <c:v>İçpazarın büyüklüğü</c:v>
                </c:pt>
                <c:pt idx="25">
                  <c:v>Kültür/sanat/eğlence</c:v>
                </c:pt>
                <c:pt idx="26">
                  <c:v>Doğal çevrenin ne yönde değişeceği</c:v>
                </c:pt>
                <c:pt idx="27">
                  <c:v>İşçilik maliyetleri</c:v>
                </c:pt>
                <c:pt idx="28">
                  <c:v>Mevcut yaşam kalitesi</c:v>
                </c:pt>
                <c:pt idx="29">
                  <c:v>Ticari çevrelerin dürüstlüğü</c:v>
                </c:pt>
                <c:pt idx="30">
                  <c:v>İş dünyasının sosyal sorumlulukları</c:v>
                </c:pt>
                <c:pt idx="31">
                  <c:v>Kadınların iş hayatına katılımı</c:v>
                </c:pt>
                <c:pt idx="32">
                  <c:v>Turizm potansiyeli</c:v>
                </c:pt>
                <c:pt idx="33">
                  <c:v>Elektrik Alt yapısı</c:v>
                </c:pt>
                <c:pt idx="34">
                  <c:v>Doğanın korunması</c:v>
                </c:pt>
                <c:pt idx="35">
                  <c:v>Kadın girişimciliğinin desteklenmesi</c:v>
                </c:pt>
                <c:pt idx="36">
                  <c:v>Bina ve arazi fiyat ve kiraları</c:v>
                </c:pt>
                <c:pt idx="37">
                  <c:v>Teknik eleman bulmak</c:v>
                </c:pt>
                <c:pt idx="38">
                  <c:v>Firmaların çevresel duyarlılığı</c:v>
                </c:pt>
                <c:pt idx="39">
                  <c:v>Yetenekli yönetici bulmak- tutmak</c:v>
                </c:pt>
              </c:strCache>
            </c:strRef>
          </c:cat>
          <c:val>
            <c:numRef>
              <c:f>Sayfa2!$B$2:$B$41</c:f>
              <c:numCache>
                <c:formatCode>0.0</c:formatCode>
                <c:ptCount val="40"/>
                <c:pt idx="0">
                  <c:v>8</c:v>
                </c:pt>
                <c:pt idx="1">
                  <c:v>8</c:v>
                </c:pt>
                <c:pt idx="2">
                  <c:v>7.8</c:v>
                </c:pt>
                <c:pt idx="3">
                  <c:v>7.7</c:v>
                </c:pt>
                <c:pt idx="4">
                  <c:v>7.7</c:v>
                </c:pt>
                <c:pt idx="5">
                  <c:v>7.7</c:v>
                </c:pt>
                <c:pt idx="6">
                  <c:v>7.6</c:v>
                </c:pt>
                <c:pt idx="7">
                  <c:v>7.6</c:v>
                </c:pt>
                <c:pt idx="8">
                  <c:v>7.6</c:v>
                </c:pt>
                <c:pt idx="9">
                  <c:v>7.6</c:v>
                </c:pt>
                <c:pt idx="10">
                  <c:v>7.2</c:v>
                </c:pt>
                <c:pt idx="11">
                  <c:v>7.2</c:v>
                </c:pt>
                <c:pt idx="12">
                  <c:v>7.1</c:v>
                </c:pt>
                <c:pt idx="13">
                  <c:v>6.9</c:v>
                </c:pt>
                <c:pt idx="14">
                  <c:v>6.9</c:v>
                </c:pt>
                <c:pt idx="15">
                  <c:v>6.7</c:v>
                </c:pt>
                <c:pt idx="16">
                  <c:v>6.6</c:v>
                </c:pt>
                <c:pt idx="17">
                  <c:v>6.6</c:v>
                </c:pt>
                <c:pt idx="18">
                  <c:v>6.6</c:v>
                </c:pt>
                <c:pt idx="19">
                  <c:v>6.6</c:v>
                </c:pt>
                <c:pt idx="20">
                  <c:v>6.6</c:v>
                </c:pt>
                <c:pt idx="21">
                  <c:v>6.6</c:v>
                </c:pt>
                <c:pt idx="22">
                  <c:v>6.6</c:v>
                </c:pt>
                <c:pt idx="23">
                  <c:v>6.6</c:v>
                </c:pt>
                <c:pt idx="24">
                  <c:v>6.5</c:v>
                </c:pt>
                <c:pt idx="25">
                  <c:v>6.4</c:v>
                </c:pt>
                <c:pt idx="26">
                  <c:v>6.4</c:v>
                </c:pt>
                <c:pt idx="27">
                  <c:v>6.4</c:v>
                </c:pt>
                <c:pt idx="28">
                  <c:v>6.3</c:v>
                </c:pt>
                <c:pt idx="29">
                  <c:v>6.2</c:v>
                </c:pt>
                <c:pt idx="30">
                  <c:v>6</c:v>
                </c:pt>
                <c:pt idx="31">
                  <c:v>5.9</c:v>
                </c:pt>
                <c:pt idx="32">
                  <c:v>5.7</c:v>
                </c:pt>
                <c:pt idx="33">
                  <c:v>5.7</c:v>
                </c:pt>
                <c:pt idx="34">
                  <c:v>5.6</c:v>
                </c:pt>
                <c:pt idx="35">
                  <c:v>5.4</c:v>
                </c:pt>
                <c:pt idx="36">
                  <c:v>5.3</c:v>
                </c:pt>
                <c:pt idx="37">
                  <c:v>5</c:v>
                </c:pt>
                <c:pt idx="38">
                  <c:v>4.9000000000000004</c:v>
                </c:pt>
                <c:pt idx="39">
                  <c:v>4.5</c:v>
                </c:pt>
              </c:numCache>
            </c:numRef>
          </c:val>
        </c:ser>
        <c:axId val="91014272"/>
        <c:axId val="91016192"/>
      </c:barChart>
      <c:lineChart>
        <c:grouping val="standard"/>
        <c:ser>
          <c:idx val="1"/>
          <c:order val="1"/>
          <c:tx>
            <c:strRef>
              <c:f>Sayfa2!$C$1</c:f>
              <c:strCache>
                <c:ptCount val="1"/>
                <c:pt idx="0">
                  <c:v>Türkiye</c:v>
                </c:pt>
              </c:strCache>
            </c:strRef>
          </c:tx>
          <c:spPr>
            <a:ln w="28575">
              <a:noFill/>
            </a:ln>
          </c:spPr>
          <c:marker>
            <c:spPr>
              <a:solidFill>
                <a:srgbClr val="C00000"/>
              </a:solidFill>
            </c:spPr>
          </c:marker>
          <c:cat>
            <c:strRef>
              <c:f>Sayfa2!$A$2:$A$41</c:f>
              <c:strCache>
                <c:ptCount val="40"/>
                <c:pt idx="0">
                  <c:v>Coğrafi konum</c:v>
                </c:pt>
                <c:pt idx="1">
                  <c:v>Girişimcilik ruhu</c:v>
                </c:pt>
                <c:pt idx="2">
                  <c:v>Sanayi potansiyeli</c:v>
                </c:pt>
                <c:pt idx="3">
                  <c:v>Ticaret potansiyeli</c:v>
                </c:pt>
                <c:pt idx="4">
                  <c:v>Ekonomik gelecek beklentisi </c:v>
                </c:pt>
                <c:pt idx="5">
                  <c:v>Finansal hizmetler</c:v>
                </c:pt>
                <c:pt idx="6">
                  <c:v>Yatırımcı için cazibe</c:v>
                </c:pt>
                <c:pt idx="7">
                  <c:v>Sağlık hizmetleri</c:v>
                </c:pt>
                <c:pt idx="8">
                  <c:v>Firmaların rekabet gücü</c:v>
                </c:pt>
                <c:pt idx="9">
                  <c:v>Telekomünikasyon altyapısı</c:v>
                </c:pt>
                <c:pt idx="10">
                  <c:v>İl dışı yatırımcılara açıklık</c:v>
                </c:pt>
                <c:pt idx="11">
                  <c:v>Çocuğunun kalmasını ister mi</c:v>
                </c:pt>
                <c:pt idx="12">
                  <c:v>Asayiş ve güvenlik</c:v>
                </c:pt>
                <c:pt idx="13">
                  <c:v>Yeni teknolojilerin kullanımı</c:v>
                </c:pt>
                <c:pt idx="14">
                  <c:v>Firmaların büyüme imkanı</c:v>
                </c:pt>
                <c:pt idx="15">
                  <c:v>Yaşam kalitesinin gelecek gelişimi</c:v>
                </c:pt>
                <c:pt idx="16">
                  <c:v>Ulaşım altyapısı</c:v>
                </c:pt>
                <c:pt idx="17">
                  <c:v>Üniversitelerin katkısı</c:v>
                </c:pt>
                <c:pt idx="18">
                  <c:v>Planlı gelişim</c:v>
                </c:pt>
                <c:pt idx="19">
                  <c:v>Tarihi dokunun sahiplenilmesi</c:v>
                </c:pt>
                <c:pt idx="20">
                  <c:v>Çevre temizliği</c:v>
                </c:pt>
                <c:pt idx="21">
                  <c:v>Su altyapısı</c:v>
                </c:pt>
                <c:pt idx="22">
                  <c:v>Sosyal ortamın gelecek gelişimi</c:v>
                </c:pt>
                <c:pt idx="23">
                  <c:v>Toplumsal uyum </c:v>
                </c:pt>
                <c:pt idx="24">
                  <c:v>İçpazarın büyüklüğü</c:v>
                </c:pt>
                <c:pt idx="25">
                  <c:v>Kültür/sanat/eğlence</c:v>
                </c:pt>
                <c:pt idx="26">
                  <c:v>Doğal çevrenin ne yönde değişeceği</c:v>
                </c:pt>
                <c:pt idx="27">
                  <c:v>İşçilik maliyetleri</c:v>
                </c:pt>
                <c:pt idx="28">
                  <c:v>Mevcut yaşam kalitesi</c:v>
                </c:pt>
                <c:pt idx="29">
                  <c:v>Ticari çevrelerin dürüstlüğü</c:v>
                </c:pt>
                <c:pt idx="30">
                  <c:v>İş dünyasının sosyal sorumlulukları</c:v>
                </c:pt>
                <c:pt idx="31">
                  <c:v>Kadınların iş hayatına katılımı</c:v>
                </c:pt>
                <c:pt idx="32">
                  <c:v>Turizm potansiyeli</c:v>
                </c:pt>
                <c:pt idx="33">
                  <c:v>Elektrik Alt yapısı</c:v>
                </c:pt>
                <c:pt idx="34">
                  <c:v>Doğanın korunması</c:v>
                </c:pt>
                <c:pt idx="35">
                  <c:v>Kadın girişimciliğinin desteklenmesi</c:v>
                </c:pt>
                <c:pt idx="36">
                  <c:v>Bina ve arazi fiyat ve kiraları</c:v>
                </c:pt>
                <c:pt idx="37">
                  <c:v>Teknik eleman bulmak</c:v>
                </c:pt>
                <c:pt idx="38">
                  <c:v>Firmaların çevresel duyarlılığı</c:v>
                </c:pt>
                <c:pt idx="39">
                  <c:v>Yetenekli yönetici bulmak- tutmak</c:v>
                </c:pt>
              </c:strCache>
            </c:strRef>
          </c:cat>
          <c:val>
            <c:numRef>
              <c:f>Sayfa2!$C$2:$C$41</c:f>
              <c:numCache>
                <c:formatCode>General</c:formatCode>
                <c:ptCount val="40"/>
                <c:pt idx="0">
                  <c:v>7.2</c:v>
                </c:pt>
                <c:pt idx="1">
                  <c:v>6.2</c:v>
                </c:pt>
                <c:pt idx="2">
                  <c:v>6.1</c:v>
                </c:pt>
                <c:pt idx="3">
                  <c:v>6.5</c:v>
                </c:pt>
                <c:pt idx="4">
                  <c:v>6.7</c:v>
                </c:pt>
                <c:pt idx="5">
                  <c:v>6.7</c:v>
                </c:pt>
                <c:pt idx="6">
                  <c:v>6.9</c:v>
                </c:pt>
                <c:pt idx="7">
                  <c:v>6.8</c:v>
                </c:pt>
                <c:pt idx="8">
                  <c:v>6.3</c:v>
                </c:pt>
                <c:pt idx="9">
                  <c:v>7.2</c:v>
                </c:pt>
                <c:pt idx="10">
                  <c:v>7.2</c:v>
                </c:pt>
                <c:pt idx="11">
                  <c:v>6.1</c:v>
                </c:pt>
                <c:pt idx="12">
                  <c:v>7.1</c:v>
                </c:pt>
                <c:pt idx="13">
                  <c:v>6.6</c:v>
                </c:pt>
                <c:pt idx="14">
                  <c:v>6.2</c:v>
                </c:pt>
                <c:pt idx="15">
                  <c:v>6.7</c:v>
                </c:pt>
                <c:pt idx="16">
                  <c:v>6.1</c:v>
                </c:pt>
                <c:pt idx="17">
                  <c:v>7</c:v>
                </c:pt>
                <c:pt idx="18">
                  <c:v>5.5</c:v>
                </c:pt>
                <c:pt idx="19">
                  <c:v>5.9</c:v>
                </c:pt>
                <c:pt idx="20">
                  <c:v>6</c:v>
                </c:pt>
                <c:pt idx="21">
                  <c:v>5.9</c:v>
                </c:pt>
                <c:pt idx="22">
                  <c:v>6.3</c:v>
                </c:pt>
                <c:pt idx="23">
                  <c:v>6.5</c:v>
                </c:pt>
                <c:pt idx="24">
                  <c:v>5.6</c:v>
                </c:pt>
                <c:pt idx="25">
                  <c:v>5.6</c:v>
                </c:pt>
                <c:pt idx="26">
                  <c:v>6</c:v>
                </c:pt>
                <c:pt idx="27">
                  <c:v>5.8</c:v>
                </c:pt>
                <c:pt idx="28">
                  <c:v>5.9</c:v>
                </c:pt>
                <c:pt idx="29">
                  <c:v>6.2</c:v>
                </c:pt>
                <c:pt idx="30">
                  <c:v>5.5</c:v>
                </c:pt>
                <c:pt idx="31">
                  <c:v>5.7</c:v>
                </c:pt>
                <c:pt idx="32">
                  <c:v>5.9</c:v>
                </c:pt>
                <c:pt idx="33">
                  <c:v>5.6</c:v>
                </c:pt>
                <c:pt idx="34">
                  <c:v>5.5</c:v>
                </c:pt>
                <c:pt idx="35">
                  <c:v>5.3</c:v>
                </c:pt>
                <c:pt idx="36">
                  <c:v>5.0999999999999996</c:v>
                </c:pt>
                <c:pt idx="37">
                  <c:v>4.9000000000000004</c:v>
                </c:pt>
                <c:pt idx="38">
                  <c:v>5</c:v>
                </c:pt>
                <c:pt idx="39">
                  <c:v>4.4000000000000004</c:v>
                </c:pt>
              </c:numCache>
            </c:numRef>
          </c:val>
        </c:ser>
        <c:marker val="1"/>
        <c:axId val="91014272"/>
        <c:axId val="91016192"/>
      </c:lineChart>
      <c:catAx>
        <c:axId val="91014272"/>
        <c:scaling>
          <c:orientation val="minMax"/>
        </c:scaling>
        <c:axPos val="b"/>
        <c:tickLblPos val="nextTo"/>
        <c:crossAx val="91016192"/>
        <c:crosses val="autoZero"/>
        <c:auto val="1"/>
        <c:lblAlgn val="ctr"/>
        <c:lblOffset val="100"/>
      </c:catAx>
      <c:valAx>
        <c:axId val="91016192"/>
        <c:scaling>
          <c:orientation val="minMax"/>
          <c:min val="4"/>
        </c:scaling>
        <c:axPos val="l"/>
        <c:majorGridlines/>
        <c:numFmt formatCode="0.0" sourceLinked="1"/>
        <c:tickLblPos val="nextTo"/>
        <c:crossAx val="91014272"/>
        <c:crosses val="autoZero"/>
        <c:crossBetween val="between"/>
      </c:valAx>
    </c:plotArea>
    <c:legend>
      <c:legendPos val="r"/>
    </c:legend>
    <c:plotVisOnly val="1"/>
    <c:dispBlanksAs val="gap"/>
  </c:chart>
  <c:txPr>
    <a:bodyPr/>
    <a:lstStyle/>
    <a:p>
      <a:pPr>
        <a:defRPr sz="1200"/>
      </a:pPr>
      <a:endParaRPr lang="tr-T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manualLayout>
          <c:layoutTarget val="inner"/>
          <c:xMode val="edge"/>
          <c:yMode val="edge"/>
          <c:x val="7.5175492196773469E-2"/>
          <c:y val="4.0546420768062787E-2"/>
          <c:w val="0.92482450780322667"/>
          <c:h val="0.62736518859015666"/>
        </c:manualLayout>
      </c:layout>
      <c:barChart>
        <c:barDir val="col"/>
        <c:grouping val="clustered"/>
        <c:ser>
          <c:idx val="0"/>
          <c:order val="0"/>
          <c:tx>
            <c:strRef>
              <c:f>Sayfa1!$C$7</c:f>
              <c:strCache>
                <c:ptCount val="1"/>
                <c:pt idx="0">
                  <c:v>İzmir</c:v>
                </c:pt>
              </c:strCache>
            </c:strRef>
          </c:tx>
          <c:spPr>
            <a:solidFill>
              <a:srgbClr val="333399">
                <a:lumMod val="50000"/>
              </a:srgbClr>
            </a:solidFill>
          </c:spPr>
          <c:dLbls>
            <c:txPr>
              <a:bodyPr/>
              <a:lstStyle/>
              <a:p>
                <a:pPr>
                  <a:defRPr sz="1100"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Sayfa1!$C$8:$C$11</c:f>
              <c:numCache>
                <c:formatCode>0</c:formatCode>
                <c:ptCount val="4"/>
                <c:pt idx="0">
                  <c:v>75</c:v>
                </c:pt>
                <c:pt idx="1">
                  <c:v>74</c:v>
                </c:pt>
                <c:pt idx="2">
                  <c:v>69</c:v>
                </c:pt>
                <c:pt idx="3">
                  <c:v>74</c:v>
                </c:pt>
              </c:numCache>
            </c:numRef>
          </c:val>
        </c:ser>
        <c:ser>
          <c:idx val="1"/>
          <c:order val="1"/>
          <c:tx>
            <c:strRef>
              <c:f>Sayfa1!$D$7</c:f>
              <c:strCache>
                <c:ptCount val="1"/>
                <c:pt idx="0">
                  <c:v>Gaziantep</c:v>
                </c:pt>
              </c:strCache>
            </c:strRef>
          </c:tx>
          <c:spPr>
            <a:solidFill>
              <a:srgbClr val="BBE0E3">
                <a:lumMod val="50000"/>
              </a:srgbClr>
            </a:solidFill>
          </c:spPr>
          <c:dLbls>
            <c:txPr>
              <a:bodyPr/>
              <a:lstStyle/>
              <a:p>
                <a:pPr>
                  <a:defRPr sz="1100"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Sayfa1!$D$8:$D$11</c:f>
              <c:numCache>
                <c:formatCode>0</c:formatCode>
                <c:ptCount val="4"/>
                <c:pt idx="0">
                  <c:v>50</c:v>
                </c:pt>
                <c:pt idx="1">
                  <c:v>35.190000000000012</c:v>
                </c:pt>
                <c:pt idx="2">
                  <c:v>0</c:v>
                </c:pt>
                <c:pt idx="3">
                  <c:v>88.89</c:v>
                </c:pt>
              </c:numCache>
            </c:numRef>
          </c:val>
        </c:ser>
        <c:ser>
          <c:idx val="2"/>
          <c:order val="2"/>
          <c:tx>
            <c:strRef>
              <c:f>Sayfa1!$E$7</c:f>
              <c:strCache>
                <c:ptCount val="1"/>
                <c:pt idx="0">
                  <c:v>Şanlıurfa</c:v>
                </c:pt>
              </c:strCache>
            </c:strRef>
          </c:tx>
          <c:spPr>
            <a:solidFill>
              <a:srgbClr val="BBE0E3">
                <a:lumMod val="75000"/>
              </a:srgbClr>
            </a:solidFill>
          </c:spPr>
          <c:dLbls>
            <c:txPr>
              <a:bodyPr/>
              <a:lstStyle/>
              <a:p>
                <a:pPr>
                  <a:defRPr sz="1100"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Sayfa1!$E$8:$E$11</c:f>
              <c:numCache>
                <c:formatCode>0</c:formatCode>
                <c:ptCount val="4"/>
                <c:pt idx="0">
                  <c:v>24.24</c:v>
                </c:pt>
                <c:pt idx="1">
                  <c:v>46.97</c:v>
                </c:pt>
                <c:pt idx="2">
                  <c:v>1.52</c:v>
                </c:pt>
                <c:pt idx="3">
                  <c:v>75.760000000000005</c:v>
                </c:pt>
              </c:numCache>
            </c:numRef>
          </c:val>
        </c:ser>
        <c:ser>
          <c:idx val="3"/>
          <c:order val="3"/>
          <c:tx>
            <c:strRef>
              <c:f>Sayfa1!$F$7</c:f>
              <c:strCache>
                <c:ptCount val="1"/>
                <c:pt idx="0">
                  <c:v>Mardin</c:v>
                </c:pt>
              </c:strCache>
            </c:strRef>
          </c:tx>
          <c:spPr>
            <a:solidFill>
              <a:srgbClr val="BBE0E3">
                <a:lumMod val="90000"/>
              </a:srgbClr>
            </a:solidFill>
          </c:spPr>
          <c:dLbls>
            <c:txPr>
              <a:bodyPr/>
              <a:lstStyle/>
              <a:p>
                <a:pPr>
                  <a:defRPr sz="1100"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Sayfa1!$F$8:$F$11</c:f>
              <c:numCache>
                <c:formatCode>0</c:formatCode>
                <c:ptCount val="4"/>
                <c:pt idx="0">
                  <c:v>22.5</c:v>
                </c:pt>
                <c:pt idx="1">
                  <c:v>60</c:v>
                </c:pt>
                <c:pt idx="2">
                  <c:v>37.5</c:v>
                </c:pt>
                <c:pt idx="3">
                  <c:v>50</c:v>
                </c:pt>
              </c:numCache>
            </c:numRef>
          </c:val>
        </c:ser>
        <c:ser>
          <c:idx val="4"/>
          <c:order val="4"/>
          <c:tx>
            <c:strRef>
              <c:f>Sayfa1!$G$7</c:f>
              <c:strCache>
                <c:ptCount val="1"/>
                <c:pt idx="0">
                  <c:v>Türkiye</c:v>
                </c:pt>
              </c:strCache>
            </c:strRef>
          </c:tx>
          <c:spPr>
            <a:solidFill>
              <a:srgbClr val="FF0000"/>
            </a:solidFill>
          </c:spPr>
          <c:dLbls>
            <c:txPr>
              <a:bodyPr/>
              <a:lstStyle/>
              <a:p>
                <a:pPr>
                  <a:defRPr sz="1100"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Sayfa1!$G$8:$G$11</c:f>
              <c:numCache>
                <c:formatCode>0</c:formatCode>
                <c:ptCount val="4"/>
                <c:pt idx="0">
                  <c:v>51.5</c:v>
                </c:pt>
                <c:pt idx="1">
                  <c:v>54.6</c:v>
                </c:pt>
                <c:pt idx="2">
                  <c:v>25.7</c:v>
                </c:pt>
                <c:pt idx="3">
                  <c:v>74.95</c:v>
                </c:pt>
              </c:numCache>
            </c:numRef>
          </c:val>
        </c:ser>
        <c:ser>
          <c:idx val="5"/>
          <c:order val="5"/>
          <c:tx>
            <c:strRef>
              <c:f>Sayfa1!$H$7</c:f>
              <c:strCache>
                <c:ptCount val="1"/>
                <c:pt idx="0">
                  <c:v>Polonya</c:v>
                </c:pt>
              </c:strCache>
            </c:strRef>
          </c:tx>
          <c:spPr>
            <a:solidFill>
              <a:srgbClr val="00B050"/>
            </a:solidFill>
          </c:spPr>
          <c:dLbls>
            <c:txPr>
              <a:bodyPr/>
              <a:lstStyle/>
              <a:p>
                <a:pPr>
                  <a:defRPr sz="1000"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Sayfa1!$H$8:$H$11</c:f>
              <c:numCache>
                <c:formatCode>0</c:formatCode>
                <c:ptCount val="4"/>
                <c:pt idx="0">
                  <c:v>92.27</c:v>
                </c:pt>
                <c:pt idx="1">
                  <c:v>76.2</c:v>
                </c:pt>
                <c:pt idx="2">
                  <c:v>45.87</c:v>
                </c:pt>
                <c:pt idx="3">
                  <c:v>85.73</c:v>
                </c:pt>
              </c:numCache>
            </c:numRef>
          </c:val>
        </c:ser>
        <c:ser>
          <c:idx val="6"/>
          <c:order val="6"/>
          <c:tx>
            <c:strRef>
              <c:f>Sayfa1!$I$7</c:f>
              <c:strCache>
                <c:ptCount val="1"/>
                <c:pt idx="0">
                  <c:v>Portekiz</c:v>
                </c:pt>
              </c:strCache>
            </c:strRef>
          </c:tx>
          <c:spPr>
            <a:solidFill>
              <a:srgbClr val="FFFF00"/>
            </a:solidFill>
          </c:spPr>
          <c:dLbls>
            <c:txPr>
              <a:bodyPr/>
              <a:lstStyle/>
              <a:p>
                <a:pPr>
                  <a:defRPr b="1"/>
                </a:pPr>
                <a:endParaRPr lang="tr-TR"/>
              </a:p>
            </c:txPr>
            <c:showVal val="1"/>
          </c:dLbls>
          <c:cat>
            <c:strRef>
              <c:f>Sayfa1!$B$8:$B$11</c:f>
              <c:strCache>
                <c:ptCount val="4"/>
                <c:pt idx="0">
                  <c:v>Alışveriş merkezi veya süpermarket</c:v>
                </c:pt>
                <c:pt idx="1">
                  <c:v>Postane</c:v>
                </c:pt>
                <c:pt idx="2">
                  <c:v>Sinema, tiyatro, kültür merkezi</c:v>
                </c:pt>
                <c:pt idx="3">
                  <c:v>Toplu taşıma imkanları</c:v>
                </c:pt>
              </c:strCache>
            </c:strRef>
          </c:cat>
          <c:val>
            <c:numRef>
              <c:f>Sayfa1!$I$8:$I$11</c:f>
              <c:numCache>
                <c:formatCode>0</c:formatCode>
                <c:ptCount val="4"/>
                <c:pt idx="0">
                  <c:v>94.5</c:v>
                </c:pt>
                <c:pt idx="1">
                  <c:v>75</c:v>
                </c:pt>
                <c:pt idx="2">
                  <c:v>44.5</c:v>
                </c:pt>
                <c:pt idx="3">
                  <c:v>89.8</c:v>
                </c:pt>
              </c:numCache>
            </c:numRef>
          </c:val>
        </c:ser>
        <c:axId val="92680192"/>
        <c:axId val="92681728"/>
      </c:barChart>
      <c:catAx>
        <c:axId val="92680192"/>
        <c:scaling>
          <c:orientation val="minMax"/>
        </c:scaling>
        <c:axPos val="b"/>
        <c:tickLblPos val="nextTo"/>
        <c:crossAx val="92681728"/>
        <c:crosses val="autoZero"/>
        <c:auto val="1"/>
        <c:lblAlgn val="ctr"/>
        <c:lblOffset val="100"/>
      </c:catAx>
      <c:valAx>
        <c:axId val="92681728"/>
        <c:scaling>
          <c:orientation val="minMax"/>
        </c:scaling>
        <c:axPos val="l"/>
        <c:numFmt formatCode="0" sourceLinked="1"/>
        <c:tickLblPos val="nextTo"/>
        <c:crossAx val="92680192"/>
        <c:crosses val="autoZero"/>
        <c:crossBetween val="between"/>
      </c:valAx>
    </c:plotArea>
    <c:legend>
      <c:legendPos val="r"/>
      <c:layout>
        <c:manualLayout>
          <c:xMode val="edge"/>
          <c:yMode val="edge"/>
          <c:x val="0"/>
          <c:y val="0.87543571547605825"/>
          <c:w val="0.97123573571190458"/>
          <c:h val="0.1236260207199211"/>
        </c:manualLayout>
      </c:layout>
    </c:legend>
    <c:plotVisOnly val="1"/>
    <c:dispBlanksAs val="gap"/>
  </c:chart>
  <c:txPr>
    <a:bodyPr/>
    <a:lstStyle/>
    <a:p>
      <a:pPr>
        <a:defRPr sz="1200"/>
      </a:pPr>
      <a:endParaRPr lang="tr-TR"/>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tr-TR"/>
  <c:style val="4"/>
  <c:chart>
    <c:plotArea>
      <c:layout/>
      <c:barChart>
        <c:barDir val="bar"/>
        <c:grouping val="clustered"/>
        <c:ser>
          <c:idx val="0"/>
          <c:order val="0"/>
          <c:dPt>
            <c:idx val="5"/>
            <c:spPr>
              <a:solidFill>
                <a:srgbClr val="C00000"/>
              </a:solidFill>
            </c:spPr>
          </c:dPt>
          <c:dLbls>
            <c:numFmt formatCode="#,##0.0" sourceLinked="0"/>
            <c:txPr>
              <a:bodyPr/>
              <a:lstStyle/>
              <a:p>
                <a:pPr>
                  <a:defRPr b="1"/>
                </a:pPr>
                <a:endParaRPr lang="tr-TR"/>
              </a:p>
            </c:txPr>
            <c:showVal val="1"/>
          </c:dLbls>
          <c:cat>
            <c:strRef>
              <c:f>Bölüm9.10.11.12!$R$474:$R$479</c:f>
              <c:strCache>
                <c:ptCount val="6"/>
                <c:pt idx="0">
                  <c:v>TRC2</c:v>
                </c:pt>
                <c:pt idx="1">
                  <c:v>TRC1</c:v>
                </c:pt>
                <c:pt idx="2">
                  <c:v>TRC3</c:v>
                </c:pt>
                <c:pt idx="3">
                  <c:v>TR31</c:v>
                </c:pt>
                <c:pt idx="4">
                  <c:v>* Portekiz 2005</c:v>
                </c:pt>
                <c:pt idx="5">
                  <c:v>* Türkiye 2008</c:v>
                </c:pt>
              </c:strCache>
            </c:strRef>
          </c:cat>
          <c:val>
            <c:numRef>
              <c:f>Bölüm9.10.11.12!$S$474:$S$479</c:f>
              <c:numCache>
                <c:formatCode>0.00</c:formatCode>
                <c:ptCount val="6"/>
                <c:pt idx="0">
                  <c:v>0.40760869565217672</c:v>
                </c:pt>
                <c:pt idx="1">
                  <c:v>1.070950468540842</c:v>
                </c:pt>
                <c:pt idx="2">
                  <c:v>1.49925037481259</c:v>
                </c:pt>
                <c:pt idx="3">
                  <c:v>8.9195979899497768</c:v>
                </c:pt>
                <c:pt idx="4">
                  <c:v>38.21782178217822</c:v>
                </c:pt>
                <c:pt idx="5">
                  <c:v>49.956483899041885</c:v>
                </c:pt>
              </c:numCache>
            </c:numRef>
          </c:val>
        </c:ser>
        <c:axId val="92730496"/>
        <c:axId val="92732032"/>
      </c:barChart>
      <c:catAx>
        <c:axId val="92730496"/>
        <c:scaling>
          <c:orientation val="minMax"/>
        </c:scaling>
        <c:axPos val="l"/>
        <c:tickLblPos val="nextTo"/>
        <c:crossAx val="92732032"/>
        <c:crosses val="autoZero"/>
        <c:auto val="1"/>
        <c:lblAlgn val="ctr"/>
        <c:lblOffset val="100"/>
      </c:catAx>
      <c:valAx>
        <c:axId val="92732032"/>
        <c:scaling>
          <c:orientation val="minMax"/>
          <c:max val="100"/>
        </c:scaling>
        <c:axPos val="b"/>
        <c:majorGridlines/>
        <c:numFmt formatCode="0.00" sourceLinked="1"/>
        <c:tickLblPos val="nextTo"/>
        <c:crossAx val="92730496"/>
        <c:crosses val="autoZero"/>
        <c:crossBetween val="between"/>
      </c:valAx>
    </c:plotArea>
    <c:plotVisOnly val="1"/>
    <c:dispBlanksAs val="gap"/>
  </c:chart>
  <c:txPr>
    <a:bodyPr/>
    <a:lstStyle/>
    <a:p>
      <a:pPr>
        <a:defRPr sz="1200"/>
      </a:pPr>
      <a:endParaRPr lang="tr-T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bar"/>
        <c:grouping val="percentStacked"/>
        <c:ser>
          <c:idx val="0"/>
          <c:order val="0"/>
          <c:tx>
            <c:strRef>
              <c:f>'10.1&amp;10.2'!$K$29</c:f>
              <c:strCache>
                <c:ptCount val="1"/>
                <c:pt idx="0">
                  <c:v>Evet</c:v>
                </c:pt>
              </c:strCache>
            </c:strRef>
          </c:tx>
          <c:cat>
            <c:strRef>
              <c:f>'10.1&amp;10.2'!$L$28:$N$28</c:f>
              <c:strCache>
                <c:ptCount val="3"/>
                <c:pt idx="0">
                  <c:v>Toptan / Perakende</c:v>
                </c:pt>
                <c:pt idx="1">
                  <c:v>Hizmetler</c:v>
                </c:pt>
                <c:pt idx="2">
                  <c:v>İmalat/Sanayi</c:v>
                </c:pt>
              </c:strCache>
            </c:strRef>
          </c:cat>
          <c:val>
            <c:numRef>
              <c:f>'10.1&amp;10.2'!$L$29:$N$29</c:f>
              <c:numCache>
                <c:formatCode>0.00</c:formatCode>
                <c:ptCount val="3"/>
                <c:pt idx="0">
                  <c:v>1.0706638115631693</c:v>
                </c:pt>
                <c:pt idx="1">
                  <c:v>0.36529680365297146</c:v>
                </c:pt>
                <c:pt idx="2">
                  <c:v>0.21676300578034902</c:v>
                </c:pt>
              </c:numCache>
            </c:numRef>
          </c:val>
        </c:ser>
        <c:ser>
          <c:idx val="1"/>
          <c:order val="1"/>
          <c:tx>
            <c:strRef>
              <c:f>'10.1&amp;10.2'!$K$30</c:f>
              <c:strCache>
                <c:ptCount val="1"/>
                <c:pt idx="0">
                  <c:v>Hayır</c:v>
                </c:pt>
              </c:strCache>
            </c:strRef>
          </c:tx>
          <c:dLbls>
            <c:numFmt formatCode="#,##0.0" sourceLinked="0"/>
            <c:txPr>
              <a:bodyPr/>
              <a:lstStyle/>
              <a:p>
                <a:pPr>
                  <a:defRPr b="1">
                    <a:solidFill>
                      <a:srgbClr val="FFFFFF"/>
                    </a:solidFill>
                  </a:defRPr>
                </a:pPr>
                <a:endParaRPr lang="tr-TR"/>
              </a:p>
            </c:txPr>
            <c:showVal val="1"/>
          </c:dLbls>
          <c:cat>
            <c:strRef>
              <c:f>'10.1&amp;10.2'!$L$28:$N$28</c:f>
              <c:strCache>
                <c:ptCount val="3"/>
                <c:pt idx="0">
                  <c:v>Toptan / Perakende</c:v>
                </c:pt>
                <c:pt idx="1">
                  <c:v>Hizmetler</c:v>
                </c:pt>
                <c:pt idx="2">
                  <c:v>İmalat/Sanayi</c:v>
                </c:pt>
              </c:strCache>
            </c:strRef>
          </c:cat>
          <c:val>
            <c:numRef>
              <c:f>'10.1&amp;10.2'!$L$30:$N$30</c:f>
              <c:numCache>
                <c:formatCode>0.00</c:formatCode>
                <c:ptCount val="3"/>
                <c:pt idx="0">
                  <c:v>98.929336188435741</c:v>
                </c:pt>
                <c:pt idx="1">
                  <c:v>99.634703196347033</c:v>
                </c:pt>
                <c:pt idx="2">
                  <c:v>99.783236994219664</c:v>
                </c:pt>
              </c:numCache>
            </c:numRef>
          </c:val>
        </c:ser>
        <c:gapWidth val="55"/>
        <c:overlap val="100"/>
        <c:axId val="92896256"/>
        <c:axId val="92902144"/>
      </c:barChart>
      <c:catAx>
        <c:axId val="92896256"/>
        <c:scaling>
          <c:orientation val="minMax"/>
        </c:scaling>
        <c:axPos val="l"/>
        <c:majorTickMark val="none"/>
        <c:tickLblPos val="nextTo"/>
        <c:crossAx val="92902144"/>
        <c:crosses val="autoZero"/>
        <c:auto val="1"/>
        <c:lblAlgn val="ctr"/>
        <c:lblOffset val="100"/>
      </c:catAx>
      <c:valAx>
        <c:axId val="92902144"/>
        <c:scaling>
          <c:orientation val="minMax"/>
        </c:scaling>
        <c:axPos val="b"/>
        <c:majorGridlines/>
        <c:numFmt formatCode="0%" sourceLinked="1"/>
        <c:majorTickMark val="none"/>
        <c:tickLblPos val="nextTo"/>
        <c:crossAx val="92896256"/>
        <c:crosses val="autoZero"/>
        <c:crossBetween val="between"/>
      </c:valAx>
    </c:plotArea>
    <c:legend>
      <c:legendPos val="r"/>
    </c:legend>
    <c:plotVisOnly val="1"/>
    <c:dispBlanksAs val="gap"/>
  </c:chart>
  <c:txPr>
    <a:bodyPr/>
    <a:lstStyle/>
    <a:p>
      <a:pPr>
        <a:defRPr sz="1200"/>
      </a:pPr>
      <a:endParaRPr lang="tr-T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tr-TR"/>
  <c:style val="4"/>
  <c:chart>
    <c:autoTitleDeleted val="1"/>
    <c:plotArea>
      <c:layout/>
      <c:pieChart>
        <c:varyColors val="1"/>
        <c:ser>
          <c:idx val="0"/>
          <c:order val="0"/>
          <c:dPt>
            <c:idx val="0"/>
            <c:spPr>
              <a:solidFill>
                <a:schemeClr val="accent1"/>
              </a:solidFill>
            </c:spPr>
          </c:dPt>
          <c:dPt>
            <c:idx val="3"/>
            <c:spPr>
              <a:solidFill>
                <a:srgbClr val="C00000"/>
              </a:solidFill>
            </c:spPr>
          </c:dPt>
          <c:dLbls>
            <c:txPr>
              <a:bodyPr/>
              <a:lstStyle/>
              <a:p>
                <a:pPr>
                  <a:defRPr b="1"/>
                </a:pPr>
                <a:endParaRPr lang="tr-TR"/>
              </a:p>
            </c:txPr>
            <c:showPercent val="1"/>
            <c:showLeaderLines val="1"/>
          </c:dLbls>
          <c:cat>
            <c:strRef>
              <c:f>(Sayfa1!$D$9:$D$10,Sayfa1!$D$13,Sayfa1!$D$15)</c:f>
              <c:strCache>
                <c:ptCount val="4"/>
                <c:pt idx="0">
                  <c:v>GAZİANTEP </c:v>
                </c:pt>
                <c:pt idx="1">
                  <c:v>İZMİR </c:v>
                </c:pt>
                <c:pt idx="2">
                  <c:v>SİİRT </c:v>
                </c:pt>
                <c:pt idx="3">
                  <c:v>ŞIRNAK </c:v>
                </c:pt>
              </c:strCache>
            </c:strRef>
          </c:cat>
          <c:val>
            <c:numRef>
              <c:f>(Sayfa1!$E$9:$E$10,Sayfa1!$E$13,Sayfa1!$E$15)</c:f>
              <c:numCache>
                <c:formatCode>General</c:formatCode>
                <c:ptCount val="4"/>
                <c:pt idx="0">
                  <c:v>3</c:v>
                </c:pt>
                <c:pt idx="1">
                  <c:v>3</c:v>
                </c:pt>
                <c:pt idx="2">
                  <c:v>7</c:v>
                </c:pt>
                <c:pt idx="3">
                  <c:v>20</c:v>
                </c:pt>
              </c:numCache>
            </c:numRef>
          </c:val>
        </c:ser>
        <c:dLbls>
          <c:showPercent val="1"/>
        </c:dLbls>
        <c:firstSliceAng val="0"/>
      </c:pieChart>
    </c:plotArea>
    <c:legend>
      <c:legendPos val="r"/>
    </c:legend>
    <c:plotVisOnly val="1"/>
    <c:dispBlanksAs val="zero"/>
  </c:chart>
  <c:txPr>
    <a:bodyPr/>
    <a:lstStyle/>
    <a:p>
      <a:pPr>
        <a:defRPr sz="1200"/>
      </a:pPr>
      <a:endParaRPr lang="tr-T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8314840017776786E-2"/>
          <c:w val="0.50153157585663921"/>
          <c:h val="0.87768025774914615"/>
        </c:manualLayout>
      </c:layout>
      <c:pieChart>
        <c:varyColors val="1"/>
        <c:ser>
          <c:idx val="0"/>
          <c:order val="0"/>
          <c:dPt>
            <c:idx val="0"/>
            <c:explosion val="19"/>
          </c:dPt>
          <c:dLbls>
            <c:dLbl>
              <c:idx val="0"/>
              <c:layout>
                <c:manualLayout>
                  <c:x val="7.5384214021441817E-3"/>
                  <c:y val="-0.31090909090909458"/>
                </c:manualLayout>
              </c:layout>
              <c:numFmt formatCode="#,##0" sourceLinked="0"/>
              <c:spPr/>
              <c:txPr>
                <a:bodyPr/>
                <a:lstStyle/>
                <a:p>
                  <a:pPr>
                    <a:defRPr sz="1200" b="1">
                      <a:solidFill>
                        <a:schemeClr val="bg1"/>
                      </a:solidFill>
                    </a:defRPr>
                  </a:pPr>
                  <a:endParaRPr lang="tr-TR"/>
                </a:p>
              </c:txPr>
              <c:showVal val="1"/>
            </c:dLbl>
            <c:dLbl>
              <c:idx val="1"/>
              <c:numFmt formatCode="#,##0" sourceLinked="0"/>
              <c:spPr/>
              <c:txPr>
                <a:bodyPr/>
                <a:lstStyle/>
                <a:p>
                  <a:pPr>
                    <a:defRPr sz="1200" b="0">
                      <a:solidFill>
                        <a:schemeClr val="tx1"/>
                      </a:solidFill>
                    </a:defRPr>
                  </a:pPr>
                  <a:endParaRPr lang="tr-TR"/>
                </a:p>
              </c:txPr>
            </c:dLbl>
            <c:dLbl>
              <c:idx val="3"/>
              <c:delete val="1"/>
            </c:dLbl>
            <c:dLbl>
              <c:idx val="4"/>
              <c:delete val="1"/>
            </c:dLbl>
            <c:dLbl>
              <c:idx val="5"/>
              <c:delete val="1"/>
            </c:dLbl>
            <c:dLbl>
              <c:idx val="7"/>
              <c:delete val="1"/>
            </c:dLbl>
            <c:numFmt formatCode="#,##0" sourceLinked="0"/>
            <c:txPr>
              <a:bodyPr/>
              <a:lstStyle/>
              <a:p>
                <a:pPr>
                  <a:defRPr sz="1200"/>
                </a:pPr>
                <a:endParaRPr lang="tr-TR"/>
              </a:p>
            </c:txPr>
            <c:showVal val="1"/>
            <c:showLeaderLines val="1"/>
          </c:dLbls>
          <c:cat>
            <c:strRef>
              <c:f>'6.,8.'!$B$20:$B$27</c:f>
              <c:strCache>
                <c:ptCount val="8"/>
                <c:pt idx="0">
                  <c:v>1. Sadece Karayolu </c:v>
                </c:pt>
                <c:pt idx="1">
                  <c:v>7. Karayolu+Havayolu</c:v>
                </c:pt>
                <c:pt idx="2">
                  <c:v>5. Karayolu+Demiryolu</c:v>
                </c:pt>
                <c:pt idx="3">
                  <c:v>6. Karayolu+Denizyolu</c:v>
                </c:pt>
                <c:pt idx="4">
                  <c:v>2. Sadece Demiryolu </c:v>
                </c:pt>
                <c:pt idx="5">
                  <c:v>3. Sadece Havayolu </c:v>
                </c:pt>
                <c:pt idx="6">
                  <c:v>8. Demiryolu+Denizyolu</c:v>
                </c:pt>
                <c:pt idx="7">
                  <c:v>9. Diğer</c:v>
                </c:pt>
              </c:strCache>
            </c:strRef>
          </c:cat>
          <c:val>
            <c:numRef>
              <c:f>'6.,8.'!$C$20:$C$27</c:f>
              <c:numCache>
                <c:formatCode>General</c:formatCode>
                <c:ptCount val="8"/>
                <c:pt idx="0">
                  <c:v>96.380334954078748</c:v>
                </c:pt>
                <c:pt idx="1">
                  <c:v>1.7287952458130698</c:v>
                </c:pt>
                <c:pt idx="2">
                  <c:v>0.97244732576985049</c:v>
                </c:pt>
                <c:pt idx="3">
                  <c:v>0.37817396002161457</c:v>
                </c:pt>
                <c:pt idx="4">
                  <c:v>0.16207455429497494</c:v>
                </c:pt>
                <c:pt idx="5">
                  <c:v>0.10804970286331712</c:v>
                </c:pt>
                <c:pt idx="6">
                  <c:v>5.4024851431658603E-2</c:v>
                </c:pt>
                <c:pt idx="7">
                  <c:v>0.16207455429497494</c:v>
                </c:pt>
              </c:numCache>
            </c:numRef>
          </c:val>
        </c:ser>
        <c:firstSliceAng val="0"/>
      </c:pieChart>
    </c:plotArea>
    <c:legend>
      <c:legendPos val="r"/>
      <c:layout>
        <c:manualLayout>
          <c:xMode val="edge"/>
          <c:yMode val="edge"/>
          <c:x val="0.5346645511609821"/>
          <c:y val="4.4066057877628032E-2"/>
          <c:w val="0.44780664251591101"/>
          <c:h val="0.93607111287152245"/>
        </c:manualLayout>
      </c:layout>
      <c:txPr>
        <a:bodyPr/>
        <a:lstStyle/>
        <a:p>
          <a:pPr>
            <a:defRPr sz="1200"/>
          </a:pPr>
          <a:endParaRPr lang="tr-TR"/>
        </a:p>
      </c:txPr>
    </c:legend>
    <c:plotVisOnly val="1"/>
    <c:dispBlanksAs val="zero"/>
  </c:chart>
  <c:txPr>
    <a:bodyPr/>
    <a:lstStyle/>
    <a:p>
      <a:pPr>
        <a:defRPr sz="1000"/>
      </a:pPr>
      <a:endParaRPr lang="tr-TR"/>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tr-TR"/>
  <c:style val="18"/>
  <c:clrMapOvr bg1="lt1" tx1="dk1" bg2="lt2" tx2="dk2" accent1="accent1" accent2="accent2" accent3="accent3" accent4="accent4" accent5="accent5" accent6="accent6" hlink="hlink" folHlink="folHlink"/>
  <c:chart>
    <c:plotArea>
      <c:layout>
        <c:manualLayout>
          <c:layoutTarget val="inner"/>
          <c:xMode val="edge"/>
          <c:yMode val="edge"/>
          <c:x val="0.22957604277735374"/>
          <c:y val="7.2377719474942911E-2"/>
          <c:w val="0.35231827265325238"/>
          <c:h val="0.76154883138737683"/>
        </c:manualLayout>
      </c:layout>
      <c:barChart>
        <c:barDir val="bar"/>
        <c:grouping val="stacked"/>
        <c:ser>
          <c:idx val="0"/>
          <c:order val="0"/>
          <c:tx>
            <c:strRef>
              <c:f>'6.,8.'!$D$106</c:f>
              <c:strCache>
                <c:ptCount val="1"/>
                <c:pt idx="0">
                  <c:v>En ucuz yol bu olduğu için</c:v>
                </c:pt>
              </c:strCache>
            </c:strRef>
          </c:tx>
          <c:dLbls>
            <c:txPr>
              <a:bodyPr/>
              <a:lstStyle/>
              <a:p>
                <a:pPr>
                  <a:defRPr sz="1200" b="1">
                    <a:solidFill>
                      <a:srgbClr val="FFFFFF"/>
                    </a:solidFill>
                  </a:defRPr>
                </a:pPr>
                <a:endParaRPr lang="tr-TR"/>
              </a:p>
            </c:txPr>
            <c:showVal val="1"/>
          </c:dLbls>
          <c:cat>
            <c:strRef>
              <c:f>'6.,8.'!$E$105:$H$105</c:f>
              <c:strCache>
                <c:ptCount val="4"/>
                <c:pt idx="0">
                  <c:v>TRC2-Karacadağ</c:v>
                </c:pt>
                <c:pt idx="1">
                  <c:v>TR31-İzmir</c:v>
                </c:pt>
                <c:pt idx="2">
                  <c:v>TRC3-Dicle</c:v>
                </c:pt>
                <c:pt idx="3">
                  <c:v>TRC1-İpekyolu</c:v>
                </c:pt>
              </c:strCache>
            </c:strRef>
          </c:cat>
          <c:val>
            <c:numRef>
              <c:f>'6.,8.'!$E$106:$H$106</c:f>
              <c:numCache>
                <c:formatCode>0</c:formatCode>
                <c:ptCount val="4"/>
                <c:pt idx="0">
                  <c:v>56</c:v>
                </c:pt>
                <c:pt idx="1">
                  <c:v>49</c:v>
                </c:pt>
                <c:pt idx="2">
                  <c:v>40</c:v>
                </c:pt>
                <c:pt idx="3">
                  <c:v>39</c:v>
                </c:pt>
              </c:numCache>
            </c:numRef>
          </c:val>
        </c:ser>
        <c:ser>
          <c:idx val="1"/>
          <c:order val="1"/>
          <c:tx>
            <c:strRef>
              <c:f>'6.,8.'!$D$107</c:f>
              <c:strCache>
                <c:ptCount val="1"/>
                <c:pt idx="0">
                  <c:v>En süratli yol bu olduğu için</c:v>
                </c:pt>
              </c:strCache>
            </c:strRef>
          </c:tx>
          <c:dLbls>
            <c:txPr>
              <a:bodyPr/>
              <a:lstStyle/>
              <a:p>
                <a:pPr>
                  <a:defRPr sz="1200" b="1">
                    <a:solidFill>
                      <a:srgbClr val="FFFFFF"/>
                    </a:solidFill>
                  </a:defRPr>
                </a:pPr>
                <a:endParaRPr lang="tr-TR"/>
              </a:p>
            </c:txPr>
            <c:showVal val="1"/>
          </c:dLbls>
          <c:cat>
            <c:strRef>
              <c:f>'6.,8.'!$E$105:$H$105</c:f>
              <c:strCache>
                <c:ptCount val="4"/>
                <c:pt idx="0">
                  <c:v>TRC2-Karacadağ</c:v>
                </c:pt>
                <c:pt idx="1">
                  <c:v>TR31-İzmir</c:v>
                </c:pt>
                <c:pt idx="2">
                  <c:v>TRC3-Dicle</c:v>
                </c:pt>
                <c:pt idx="3">
                  <c:v>TRC1-İpekyolu</c:v>
                </c:pt>
              </c:strCache>
            </c:strRef>
          </c:cat>
          <c:val>
            <c:numRef>
              <c:f>'6.,8.'!$E$107:$H$107</c:f>
              <c:numCache>
                <c:formatCode>0</c:formatCode>
                <c:ptCount val="4"/>
                <c:pt idx="0">
                  <c:v>31</c:v>
                </c:pt>
                <c:pt idx="1">
                  <c:v>17.72</c:v>
                </c:pt>
                <c:pt idx="2">
                  <c:v>21.53</c:v>
                </c:pt>
                <c:pt idx="3">
                  <c:v>18.100000000000001</c:v>
                </c:pt>
              </c:numCache>
            </c:numRef>
          </c:val>
        </c:ser>
        <c:ser>
          <c:idx val="2"/>
          <c:order val="2"/>
          <c:tx>
            <c:strRef>
              <c:f>'6.,8.'!$D$108</c:f>
              <c:strCache>
                <c:ptCount val="1"/>
                <c:pt idx="0">
                  <c:v>Başka alternatif olmadığı için</c:v>
                </c:pt>
              </c:strCache>
            </c:strRef>
          </c:tx>
          <c:dLbls>
            <c:txPr>
              <a:bodyPr/>
              <a:lstStyle/>
              <a:p>
                <a:pPr>
                  <a:defRPr sz="1200" b="1">
                    <a:solidFill>
                      <a:srgbClr val="FFFFFF"/>
                    </a:solidFill>
                  </a:defRPr>
                </a:pPr>
                <a:endParaRPr lang="tr-TR"/>
              </a:p>
            </c:txPr>
            <c:showVal val="1"/>
          </c:dLbls>
          <c:cat>
            <c:strRef>
              <c:f>'6.,8.'!$E$105:$H$105</c:f>
              <c:strCache>
                <c:ptCount val="4"/>
                <c:pt idx="0">
                  <c:v>TRC2-Karacadağ</c:v>
                </c:pt>
                <c:pt idx="1">
                  <c:v>TR31-İzmir</c:v>
                </c:pt>
                <c:pt idx="2">
                  <c:v>TRC3-Dicle</c:v>
                </c:pt>
                <c:pt idx="3">
                  <c:v>TRC1-İpekyolu</c:v>
                </c:pt>
              </c:strCache>
            </c:strRef>
          </c:cat>
          <c:val>
            <c:numRef>
              <c:f>'6.,8.'!$E$108:$H$108</c:f>
              <c:numCache>
                <c:formatCode>0</c:formatCode>
                <c:ptCount val="4"/>
                <c:pt idx="0">
                  <c:v>10</c:v>
                </c:pt>
                <c:pt idx="1">
                  <c:v>14.48</c:v>
                </c:pt>
                <c:pt idx="2">
                  <c:v>38</c:v>
                </c:pt>
                <c:pt idx="3">
                  <c:v>36</c:v>
                </c:pt>
              </c:numCache>
            </c:numRef>
          </c:val>
        </c:ser>
        <c:ser>
          <c:idx val="3"/>
          <c:order val="3"/>
          <c:tx>
            <c:strRef>
              <c:f>'6.,8.'!$D$109</c:f>
              <c:strCache>
                <c:ptCount val="1"/>
                <c:pt idx="0">
                  <c:v>Ürünün taşınmasına en uygun yol bu olduğu için</c:v>
                </c:pt>
              </c:strCache>
            </c:strRef>
          </c:tx>
          <c:dLbls>
            <c:txPr>
              <a:bodyPr/>
              <a:lstStyle/>
              <a:p>
                <a:pPr>
                  <a:defRPr sz="1200" b="1">
                    <a:solidFill>
                      <a:srgbClr val="FFFFFF"/>
                    </a:solidFill>
                  </a:defRPr>
                </a:pPr>
                <a:endParaRPr lang="tr-TR"/>
              </a:p>
            </c:txPr>
            <c:showVal val="1"/>
          </c:dLbls>
          <c:cat>
            <c:strRef>
              <c:f>'6.,8.'!$E$105:$H$105</c:f>
              <c:strCache>
                <c:ptCount val="4"/>
                <c:pt idx="0">
                  <c:v>TRC2-Karacadağ</c:v>
                </c:pt>
                <c:pt idx="1">
                  <c:v>TR31-İzmir</c:v>
                </c:pt>
                <c:pt idx="2">
                  <c:v>TRC3-Dicle</c:v>
                </c:pt>
                <c:pt idx="3">
                  <c:v>TRC1-İpekyolu</c:v>
                </c:pt>
              </c:strCache>
            </c:strRef>
          </c:cat>
          <c:val>
            <c:numRef>
              <c:f>'6.,8.'!$E$109:$H$109</c:f>
              <c:numCache>
                <c:formatCode>0</c:formatCode>
                <c:ptCount val="4"/>
                <c:pt idx="0">
                  <c:v>1.86</c:v>
                </c:pt>
                <c:pt idx="1">
                  <c:v>17.91</c:v>
                </c:pt>
                <c:pt idx="2">
                  <c:v>0.49000000000000032</c:v>
                </c:pt>
                <c:pt idx="3">
                  <c:v>6.68</c:v>
                </c:pt>
              </c:numCache>
            </c:numRef>
          </c:val>
        </c:ser>
        <c:ser>
          <c:idx val="4"/>
          <c:order val="4"/>
          <c:tx>
            <c:strRef>
              <c:f>'6.,8.'!$D$110</c:f>
              <c:strCache>
                <c:ptCount val="1"/>
                <c:pt idx="0">
                  <c:v>En güvenli yol bu olduğu için</c:v>
                </c:pt>
              </c:strCache>
            </c:strRef>
          </c:tx>
          <c:cat>
            <c:strRef>
              <c:f>'6.,8.'!$E$105:$H$105</c:f>
              <c:strCache>
                <c:ptCount val="4"/>
                <c:pt idx="0">
                  <c:v>TRC2-Karacadağ</c:v>
                </c:pt>
                <c:pt idx="1">
                  <c:v>TR31-İzmir</c:v>
                </c:pt>
                <c:pt idx="2">
                  <c:v>TRC3-Dicle</c:v>
                </c:pt>
                <c:pt idx="3">
                  <c:v>TRC1-İpekyolu</c:v>
                </c:pt>
              </c:strCache>
            </c:strRef>
          </c:cat>
          <c:val>
            <c:numRef>
              <c:f>'6.,8.'!$E$110:$H$110</c:f>
              <c:numCache>
                <c:formatCode>0</c:formatCode>
                <c:ptCount val="4"/>
                <c:pt idx="0">
                  <c:v>0.49000000000000032</c:v>
                </c:pt>
                <c:pt idx="1">
                  <c:v>0.25</c:v>
                </c:pt>
                <c:pt idx="2">
                  <c:v>0.28000000000000008</c:v>
                </c:pt>
                <c:pt idx="3">
                  <c:v>0.22</c:v>
                </c:pt>
              </c:numCache>
            </c:numRef>
          </c:val>
        </c:ser>
        <c:ser>
          <c:idx val="5"/>
          <c:order val="5"/>
          <c:tx>
            <c:strRef>
              <c:f>'6.,8.'!$D$111</c:f>
              <c:strCache>
                <c:ptCount val="1"/>
                <c:pt idx="0">
                  <c:v>Diğer</c:v>
                </c:pt>
              </c:strCache>
            </c:strRef>
          </c:tx>
          <c:cat>
            <c:strRef>
              <c:f>'6.,8.'!$E$105:$H$105</c:f>
              <c:strCache>
                <c:ptCount val="4"/>
                <c:pt idx="0">
                  <c:v>TRC2-Karacadağ</c:v>
                </c:pt>
                <c:pt idx="1">
                  <c:v>TR31-İzmir</c:v>
                </c:pt>
                <c:pt idx="2">
                  <c:v>TRC3-Dicle</c:v>
                </c:pt>
                <c:pt idx="3">
                  <c:v>TRC1-İpekyolu</c:v>
                </c:pt>
              </c:strCache>
            </c:strRef>
          </c:cat>
          <c:val>
            <c:numRef>
              <c:f>'6.,8.'!$E$111:$H$111</c:f>
              <c:numCache>
                <c:formatCode>0</c:formatCode>
                <c:ptCount val="4"/>
                <c:pt idx="0">
                  <c:v>0.23</c:v>
                </c:pt>
                <c:pt idx="1">
                  <c:v>0.37000000000000038</c:v>
                </c:pt>
                <c:pt idx="2">
                  <c:v>0</c:v>
                </c:pt>
                <c:pt idx="3">
                  <c:v>0</c:v>
                </c:pt>
              </c:numCache>
            </c:numRef>
          </c:val>
        </c:ser>
        <c:overlap val="100"/>
        <c:axId val="93224960"/>
        <c:axId val="93226496"/>
      </c:barChart>
      <c:catAx>
        <c:axId val="93224960"/>
        <c:scaling>
          <c:orientation val="minMax"/>
        </c:scaling>
        <c:axPos val="l"/>
        <c:tickLblPos val="nextTo"/>
        <c:txPr>
          <a:bodyPr/>
          <a:lstStyle/>
          <a:p>
            <a:pPr>
              <a:defRPr sz="1200"/>
            </a:pPr>
            <a:endParaRPr lang="tr-TR"/>
          </a:p>
        </c:txPr>
        <c:crossAx val="93226496"/>
        <c:crosses val="autoZero"/>
        <c:auto val="1"/>
        <c:lblAlgn val="ctr"/>
        <c:lblOffset val="100"/>
      </c:catAx>
      <c:valAx>
        <c:axId val="93226496"/>
        <c:scaling>
          <c:orientation val="minMax"/>
          <c:max val="100"/>
        </c:scaling>
        <c:axPos val="b"/>
        <c:majorGridlines/>
        <c:numFmt formatCode="0" sourceLinked="1"/>
        <c:tickLblPos val="nextTo"/>
        <c:crossAx val="93224960"/>
        <c:crosses val="autoZero"/>
        <c:crossBetween val="between"/>
      </c:valAx>
    </c:plotArea>
    <c:legend>
      <c:legendPos val="r"/>
      <c:layout>
        <c:manualLayout>
          <c:xMode val="edge"/>
          <c:yMode val="edge"/>
          <c:x val="0.59566090780678038"/>
          <c:y val="4.3621434995793094E-2"/>
          <c:w val="0.39059603045549052"/>
          <c:h val="0.91275713000841385"/>
        </c:manualLayout>
      </c:layout>
      <c:txPr>
        <a:bodyPr/>
        <a:lstStyle/>
        <a:p>
          <a:pPr>
            <a:defRPr sz="1200"/>
          </a:pPr>
          <a:endParaRPr lang="tr-TR"/>
        </a:p>
      </c:txPr>
    </c:legend>
    <c:plotVisOnly val="1"/>
    <c:dispBlanksAs val="gap"/>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dirty="0"/>
              <a:t>%, İ</a:t>
            </a:r>
            <a:r>
              <a:rPr lang="en-US" dirty="0" smtClean="0"/>
              <a:t>ç</a:t>
            </a:r>
            <a:r>
              <a:rPr lang="tr-TR" dirty="0" smtClean="0"/>
              <a:t> P</a:t>
            </a:r>
            <a:r>
              <a:rPr lang="en-US" dirty="0" err="1" smtClean="0"/>
              <a:t>azar</a:t>
            </a:r>
            <a:endParaRPr lang="en-US" dirty="0" smtClean="0"/>
          </a:p>
          <a:p>
            <a:pPr>
              <a:defRPr/>
            </a:pPr>
            <a:endParaRPr lang="en-US" dirty="0"/>
          </a:p>
        </c:rich>
      </c:tx>
      <c:layout>
        <c:manualLayout>
          <c:xMode val="edge"/>
          <c:yMode val="edge"/>
          <c:x val="0.42533510586365914"/>
          <c:y val="0.10688884819630085"/>
        </c:manualLayout>
      </c:layout>
    </c:title>
    <c:plotArea>
      <c:layout>
        <c:manualLayout>
          <c:layoutTarget val="inner"/>
          <c:xMode val="edge"/>
          <c:yMode val="edge"/>
          <c:x val="0.32030510919662242"/>
          <c:y val="0.21691784166514141"/>
          <c:w val="0.51997252830493557"/>
          <c:h val="0.6663301558950866"/>
        </c:manualLayout>
      </c:layout>
      <c:pieChart>
        <c:varyColors val="1"/>
        <c:ser>
          <c:idx val="0"/>
          <c:order val="0"/>
          <c:tx>
            <c:strRef>
              <c:f>Sayfa2!$C$687</c:f>
              <c:strCache>
                <c:ptCount val="1"/>
                <c:pt idx="0">
                  <c:v>%</c:v>
                </c:pt>
              </c:strCache>
            </c:strRef>
          </c:tx>
          <c:explosion val="4"/>
          <c:dPt>
            <c:idx val="2"/>
            <c:spPr>
              <a:solidFill>
                <a:srgbClr val="4F81BD"/>
              </a:solidFill>
            </c:spPr>
          </c:dPt>
          <c:dLbls>
            <c:dLbl>
              <c:idx val="0"/>
              <c:numFmt formatCode="0" sourceLinked="0"/>
              <c:spPr/>
              <c:txPr>
                <a:bodyPr/>
                <a:lstStyle/>
                <a:p>
                  <a:pPr>
                    <a:defRPr b="0">
                      <a:solidFill>
                        <a:schemeClr val="tx1"/>
                      </a:solidFill>
                    </a:defRPr>
                  </a:pPr>
                  <a:endParaRPr lang="tr-TR"/>
                </a:p>
              </c:txPr>
            </c:dLbl>
            <c:dLbl>
              <c:idx val="2"/>
              <c:layout>
                <c:manualLayout>
                  <c:x val="-0.22936550820952537"/>
                  <c:y val="0.12975950680583531"/>
                </c:manualLayout>
              </c:layout>
              <c:tx>
                <c:rich>
                  <a:bodyPr/>
                  <a:lstStyle/>
                  <a:p>
                    <a:pPr>
                      <a:defRPr b="0">
                        <a:solidFill>
                          <a:schemeClr val="tx2"/>
                        </a:solidFill>
                      </a:defRPr>
                    </a:pPr>
                    <a:r>
                      <a:rPr lang="en-US" sz="1100" b="0" dirty="0" err="1" smtClean="0"/>
                      <a:t>U</a:t>
                    </a:r>
                    <a:r>
                      <a:rPr lang="en-US" sz="1100" dirty="0" err="1" smtClean="0"/>
                      <a:t>lusal</a:t>
                    </a:r>
                    <a:r>
                      <a:rPr lang="en-US" sz="1100" dirty="0" smtClean="0"/>
                      <a:t>/</a:t>
                    </a:r>
                    <a:r>
                      <a:rPr lang="tr-TR" sz="1100" dirty="0" smtClean="0"/>
                      <a:t> </a:t>
                    </a:r>
                    <a:r>
                      <a:rPr lang="en-US" sz="1100" dirty="0" err="1" smtClean="0"/>
                      <a:t>Uluslarar</a:t>
                    </a:r>
                    <a:r>
                      <a:rPr lang="tr-TR" sz="1100" dirty="0" smtClean="0"/>
                      <a:t>a</a:t>
                    </a:r>
                    <a:r>
                      <a:rPr lang="en-US" sz="1100" dirty="0" err="1" smtClean="0"/>
                      <a:t>sı</a:t>
                    </a:r>
                    <a:r>
                      <a:rPr lang="en-US" sz="1100" dirty="0" smtClean="0"/>
                      <a:t> </a:t>
                    </a:r>
                    <a:r>
                      <a:rPr lang="en-US" sz="1100" dirty="0" err="1"/>
                      <a:t>lojistik</a:t>
                    </a:r>
                    <a:r>
                      <a:rPr lang="en-US" sz="1100" dirty="0"/>
                      <a:t> </a:t>
                    </a:r>
                    <a:r>
                      <a:rPr lang="en-US" sz="1100" dirty="0" err="1"/>
                      <a:t>şirketleri</a:t>
                    </a:r>
                    <a:r>
                      <a:rPr lang="en-US" sz="1100" dirty="0"/>
                      <a:t> ; 4</a:t>
                    </a:r>
                  </a:p>
                </c:rich>
              </c:tx>
              <c:numFmt formatCode="0" sourceLinked="0"/>
              <c:spPr/>
              <c:showVal val="1"/>
              <c:showCatName val="1"/>
            </c:dLbl>
            <c:numFmt formatCode="0" sourceLinked="0"/>
            <c:txPr>
              <a:bodyPr/>
              <a:lstStyle/>
              <a:p>
                <a:pPr>
                  <a:defRPr b="0">
                    <a:solidFill>
                      <a:srgbClr val="FFFFFF"/>
                    </a:solidFill>
                  </a:defRPr>
                </a:pPr>
                <a:endParaRPr lang="tr-TR"/>
              </a:p>
            </c:txPr>
            <c:showVal val="1"/>
            <c:showCatName val="1"/>
            <c:showLeaderLines val="1"/>
          </c:dLbls>
          <c:cat>
            <c:strRef>
              <c:f>Sayfa2!$B$688:$B$690</c:f>
              <c:strCache>
                <c:ptCount val="3"/>
                <c:pt idx="0">
                  <c:v>Yerel lojistik firmaları</c:v>
                </c:pt>
                <c:pt idx="1">
                  <c:v>Kendi araçlarımız</c:v>
                </c:pt>
                <c:pt idx="2">
                  <c:v>Ulusal/Uluslararası lojistik şirketleri </c:v>
                </c:pt>
              </c:strCache>
            </c:strRef>
          </c:cat>
          <c:val>
            <c:numRef>
              <c:f>Sayfa2!$C$688:$C$690</c:f>
              <c:numCache>
                <c:formatCode>0.00</c:formatCode>
                <c:ptCount val="3"/>
                <c:pt idx="0">
                  <c:v>28.630000000000031</c:v>
                </c:pt>
                <c:pt idx="1">
                  <c:v>67.3</c:v>
                </c:pt>
                <c:pt idx="2">
                  <c:v>4.07</c:v>
                </c:pt>
              </c:numCache>
            </c:numRef>
          </c:val>
        </c:ser>
        <c:firstSliceAng val="0"/>
      </c:pieChart>
    </c:plotArea>
    <c:plotVisOnly val="1"/>
    <c:dispBlanksAs val="zero"/>
  </c:chart>
  <c:txPr>
    <a:bodyPr/>
    <a:lstStyle/>
    <a:p>
      <a:pPr>
        <a:defRPr sz="1200"/>
      </a:pPr>
      <a:endParaRPr lang="tr-T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en-US" dirty="0"/>
              <a:t>Firma </a:t>
            </a:r>
            <a:r>
              <a:rPr lang="en-US" dirty="0" err="1" smtClean="0"/>
              <a:t>sayı</a:t>
            </a:r>
            <a:r>
              <a:rPr lang="tr-TR" dirty="0" err="1" smtClean="0"/>
              <a:t>ları</a:t>
            </a:r>
            <a:r>
              <a:rPr lang="en-US" dirty="0" smtClean="0"/>
              <a:t>, </a:t>
            </a:r>
            <a:r>
              <a:rPr lang="en-US" dirty="0" err="1"/>
              <a:t>dış</a:t>
            </a:r>
            <a:r>
              <a:rPr lang="en-US" dirty="0"/>
              <a:t> </a:t>
            </a:r>
            <a:r>
              <a:rPr lang="en-US" dirty="0" err="1"/>
              <a:t>ticaret</a:t>
            </a:r>
            <a:endParaRPr lang="en-US" dirty="0"/>
          </a:p>
        </c:rich>
      </c:tx>
      <c:layout>
        <c:manualLayout>
          <c:xMode val="edge"/>
          <c:yMode val="edge"/>
          <c:x val="0.27242604764345274"/>
          <c:y val="2.9146893731384366E-3"/>
        </c:manualLayout>
      </c:layout>
    </c:title>
    <c:plotArea>
      <c:layout>
        <c:manualLayout>
          <c:layoutTarget val="inner"/>
          <c:xMode val="edge"/>
          <c:yMode val="edge"/>
          <c:x val="0.27313407829237618"/>
          <c:y val="0.12140152416927219"/>
          <c:w val="0.50129264311133859"/>
          <c:h val="0.74000342554530973"/>
        </c:manualLayout>
      </c:layout>
      <c:pieChart>
        <c:varyColors val="1"/>
        <c:ser>
          <c:idx val="0"/>
          <c:order val="0"/>
          <c:tx>
            <c:strRef>
              <c:f>Sayfa2!$C$700</c:f>
              <c:strCache>
                <c:ptCount val="1"/>
                <c:pt idx="0">
                  <c:v>Firma sayısı</c:v>
                </c:pt>
              </c:strCache>
            </c:strRef>
          </c:tx>
          <c:explosion val="4"/>
          <c:dPt>
            <c:idx val="2"/>
            <c:spPr>
              <a:solidFill>
                <a:srgbClr val="4F81BD"/>
              </a:solidFill>
            </c:spPr>
          </c:dPt>
          <c:dLbls>
            <c:dLbl>
              <c:idx val="1"/>
              <c:layout>
                <c:manualLayout>
                  <c:x val="-3.9012242367335602E-2"/>
                  <c:y val="0"/>
                </c:manualLayout>
              </c:layout>
              <c:showVal val="1"/>
              <c:showCatName val="1"/>
            </c:dLbl>
            <c:txPr>
              <a:bodyPr/>
              <a:lstStyle/>
              <a:p>
                <a:pPr>
                  <a:defRPr b="0">
                    <a:solidFill>
                      <a:schemeClr val="tx1"/>
                    </a:solidFill>
                  </a:defRPr>
                </a:pPr>
                <a:endParaRPr lang="tr-TR"/>
              </a:p>
            </c:txPr>
            <c:showVal val="1"/>
            <c:showCatName val="1"/>
            <c:showLeaderLines val="1"/>
          </c:dLbls>
          <c:cat>
            <c:strRef>
              <c:f>Sayfa2!$B$701:$B$703</c:f>
              <c:strCache>
                <c:ptCount val="3"/>
                <c:pt idx="0">
                  <c:v>Yerel lojistik firmaları</c:v>
                </c:pt>
                <c:pt idx="1">
                  <c:v>Kendi araçlarımız</c:v>
                </c:pt>
                <c:pt idx="2">
                  <c:v>Ulusal/Uluslararası lojistik şirketleri </c:v>
                </c:pt>
              </c:strCache>
            </c:strRef>
          </c:cat>
          <c:val>
            <c:numRef>
              <c:f>Sayfa2!$C$701:$C$703</c:f>
              <c:numCache>
                <c:formatCode>General</c:formatCode>
                <c:ptCount val="3"/>
                <c:pt idx="0">
                  <c:v>13</c:v>
                </c:pt>
                <c:pt idx="1">
                  <c:v>2</c:v>
                </c:pt>
                <c:pt idx="2">
                  <c:v>11</c:v>
                </c:pt>
              </c:numCache>
            </c:numRef>
          </c:val>
        </c:ser>
        <c:firstSliceAng val="0"/>
      </c:pieChart>
    </c:plotArea>
    <c:plotVisOnly val="1"/>
    <c:dispBlanksAs val="zero"/>
  </c:chart>
  <c:txPr>
    <a:bodyPr/>
    <a:lstStyle/>
    <a:p>
      <a:pPr>
        <a:defRPr sz="1200"/>
      </a:pPr>
      <a:endParaRPr lang="tr-T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0.15623897539649903"/>
          <c:y val="7.4455328718265004E-2"/>
          <c:w val="0.84249922523228404"/>
          <c:h val="0.58297162384256196"/>
        </c:manualLayout>
      </c:layout>
      <c:barChart>
        <c:barDir val="col"/>
        <c:grouping val="clustered"/>
        <c:ser>
          <c:idx val="0"/>
          <c:order val="0"/>
          <c:tx>
            <c:strRef>
              <c:f>Sayfa1!$B$7</c:f>
              <c:strCache>
                <c:ptCount val="1"/>
                <c:pt idx="0">
                  <c:v>Türkiye'de il başına ortalama</c:v>
                </c:pt>
              </c:strCache>
            </c:strRef>
          </c:tx>
          <c:cat>
            <c:numRef>
              <c:f>Sayfa1!$A$8:$A$14</c:f>
              <c:numCache>
                <c:formatCode>General</c:formatCode>
                <c:ptCount val="7"/>
                <c:pt idx="0">
                  <c:v>2004</c:v>
                </c:pt>
                <c:pt idx="1">
                  <c:v>2005</c:v>
                </c:pt>
                <c:pt idx="2">
                  <c:v>2006</c:v>
                </c:pt>
                <c:pt idx="3">
                  <c:v>2007</c:v>
                </c:pt>
                <c:pt idx="4">
                  <c:v>2008</c:v>
                </c:pt>
                <c:pt idx="5">
                  <c:v>2009</c:v>
                </c:pt>
                <c:pt idx="6">
                  <c:v>2010</c:v>
                </c:pt>
              </c:numCache>
            </c:numRef>
          </c:cat>
          <c:val>
            <c:numRef>
              <c:f>Sayfa1!$B$8:$B$14</c:f>
              <c:numCache>
                <c:formatCode>General</c:formatCode>
                <c:ptCount val="7"/>
                <c:pt idx="0">
                  <c:v>3974.5432098765777</c:v>
                </c:pt>
                <c:pt idx="1">
                  <c:v>4960.950617283951</c:v>
                </c:pt>
                <c:pt idx="2">
                  <c:v>5773.2345679012305</c:v>
                </c:pt>
                <c:pt idx="3">
                  <c:v>6102.0864197531509</c:v>
                </c:pt>
                <c:pt idx="4">
                  <c:v>6487.4074074074078</c:v>
                </c:pt>
                <c:pt idx="5">
                  <c:v>6933.4691358024702</c:v>
                </c:pt>
                <c:pt idx="6">
                  <c:v>9125.074074074073</c:v>
                </c:pt>
              </c:numCache>
            </c:numRef>
          </c:val>
        </c:ser>
        <c:ser>
          <c:idx val="1"/>
          <c:order val="1"/>
          <c:tx>
            <c:strRef>
              <c:f>Sayfa1!$C$7</c:f>
              <c:strCache>
                <c:ptCount val="1"/>
                <c:pt idx="0">
                  <c:v>Gaziantep</c:v>
                </c:pt>
              </c:strCache>
            </c:strRef>
          </c:tx>
          <c:cat>
            <c:numRef>
              <c:f>Sayfa1!$A$8:$A$14</c:f>
              <c:numCache>
                <c:formatCode>General</c:formatCode>
                <c:ptCount val="7"/>
                <c:pt idx="0">
                  <c:v>2004</c:v>
                </c:pt>
                <c:pt idx="1">
                  <c:v>2005</c:v>
                </c:pt>
                <c:pt idx="2">
                  <c:v>2006</c:v>
                </c:pt>
                <c:pt idx="3">
                  <c:v>2007</c:v>
                </c:pt>
                <c:pt idx="4">
                  <c:v>2008</c:v>
                </c:pt>
                <c:pt idx="5">
                  <c:v>2009</c:v>
                </c:pt>
                <c:pt idx="6">
                  <c:v>2010</c:v>
                </c:pt>
              </c:numCache>
            </c:numRef>
          </c:cat>
          <c:val>
            <c:numRef>
              <c:f>Sayfa1!$C$8:$C$14</c:f>
              <c:numCache>
                <c:formatCode>###\ ###\ ###\ ##0</c:formatCode>
                <c:ptCount val="7"/>
                <c:pt idx="0">
                  <c:v>4309</c:v>
                </c:pt>
                <c:pt idx="1">
                  <c:v>2193</c:v>
                </c:pt>
                <c:pt idx="2">
                  <c:v>4310</c:v>
                </c:pt>
                <c:pt idx="3">
                  <c:v>6422</c:v>
                </c:pt>
                <c:pt idx="4">
                  <c:v>6538</c:v>
                </c:pt>
                <c:pt idx="5">
                  <c:v>7688</c:v>
                </c:pt>
                <c:pt idx="6">
                  <c:v>9972</c:v>
                </c:pt>
              </c:numCache>
            </c:numRef>
          </c:val>
        </c:ser>
        <c:axId val="93303168"/>
        <c:axId val="93304704"/>
      </c:barChart>
      <c:catAx>
        <c:axId val="93303168"/>
        <c:scaling>
          <c:orientation val="minMax"/>
        </c:scaling>
        <c:axPos val="b"/>
        <c:numFmt formatCode="General" sourceLinked="1"/>
        <c:tickLblPos val="nextTo"/>
        <c:crossAx val="93304704"/>
        <c:crosses val="autoZero"/>
        <c:auto val="1"/>
        <c:lblAlgn val="ctr"/>
        <c:lblOffset val="100"/>
      </c:catAx>
      <c:valAx>
        <c:axId val="93304704"/>
        <c:scaling>
          <c:orientation val="minMax"/>
        </c:scaling>
        <c:axPos val="l"/>
        <c:majorGridlines/>
        <c:numFmt formatCode="General" sourceLinked="1"/>
        <c:tickLblPos val="nextTo"/>
        <c:spPr>
          <a:ln>
            <a:noFill/>
          </a:ln>
        </c:spPr>
        <c:crossAx val="93303168"/>
        <c:crosses val="autoZero"/>
        <c:crossBetween val="between"/>
      </c:valAx>
    </c:plotArea>
    <c:legend>
      <c:legendPos val="b"/>
    </c:legend>
    <c:plotVisOnly val="1"/>
    <c:dispBlanksAs val="gap"/>
  </c:chart>
  <c:spPr>
    <a:ln>
      <a:noFill/>
    </a:ln>
  </c:spPr>
  <c:txPr>
    <a:bodyPr/>
    <a:lstStyle/>
    <a:p>
      <a:pPr>
        <a:defRPr sz="1200"/>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0.167570902595509"/>
          <c:y val="0.16414133769561348"/>
          <c:w val="0.75204724613129881"/>
          <c:h val="0.62203667711334765"/>
        </c:manualLayout>
      </c:layout>
      <c:pieChart>
        <c:varyColors val="1"/>
        <c:ser>
          <c:idx val="0"/>
          <c:order val="0"/>
          <c:dPt>
            <c:idx val="0"/>
            <c:explosion val="16"/>
            <c:spPr>
              <a:solidFill>
                <a:srgbClr val="00B050"/>
              </a:solidFill>
            </c:spPr>
          </c:dPt>
          <c:dPt>
            <c:idx val="1"/>
            <c:spPr>
              <a:solidFill>
                <a:schemeClr val="tx1"/>
              </a:solidFill>
            </c:spPr>
          </c:dPt>
          <c:dPt>
            <c:idx val="2"/>
            <c:explosion val="18"/>
            <c:spPr>
              <a:solidFill>
                <a:srgbClr val="FFFF00"/>
              </a:solidFill>
            </c:spPr>
          </c:dPt>
          <c:dLbls>
            <c:dLbl>
              <c:idx val="0"/>
              <c:layout>
                <c:manualLayout>
                  <c:x val="7.1768554972295118E-2"/>
                  <c:y val="0"/>
                </c:manualLayout>
              </c:layout>
              <c:tx>
                <c:rich>
                  <a:bodyPr/>
                  <a:lstStyle/>
                  <a:p>
                    <a:pPr>
                      <a:defRPr b="1">
                        <a:solidFill>
                          <a:schemeClr val="tx1"/>
                        </a:solidFill>
                      </a:defRPr>
                    </a:pPr>
                    <a:r>
                      <a:rPr lang="en-US" dirty="0" err="1" smtClean="0"/>
                      <a:t>Evet</a:t>
                    </a:r>
                    <a:r>
                      <a:rPr lang="en-US" dirty="0" smtClean="0"/>
                      <a:t>  </a:t>
                    </a:r>
                    <a:r>
                      <a:rPr lang="en-US" dirty="0"/>
                      <a:t>; 5</a:t>
                    </a:r>
                  </a:p>
                </c:rich>
              </c:tx>
              <c:numFmt formatCode="#,##0" sourceLinked="0"/>
              <c:spPr/>
              <c:showVal val="1"/>
              <c:showCatName val="1"/>
            </c:dLbl>
            <c:dLbl>
              <c:idx val="1"/>
              <c:layout>
                <c:manualLayout>
                  <c:x val="2.2075144486401219E-2"/>
                  <c:y val="0.12419046569859797"/>
                </c:manualLayout>
              </c:layout>
              <c:tx>
                <c:rich>
                  <a:bodyPr/>
                  <a:lstStyle/>
                  <a:p>
                    <a:pPr>
                      <a:defRPr b="1">
                        <a:solidFill>
                          <a:schemeClr val="tx1"/>
                        </a:solidFill>
                      </a:defRPr>
                    </a:pPr>
                    <a:r>
                      <a:rPr lang="en-US" dirty="0" err="1" smtClean="0"/>
                      <a:t>Hayır</a:t>
                    </a:r>
                    <a:r>
                      <a:rPr lang="en-US" dirty="0" smtClean="0"/>
                      <a:t>  </a:t>
                    </a:r>
                    <a:r>
                      <a:rPr lang="en-US" dirty="0"/>
                      <a:t>; 93</a:t>
                    </a:r>
                  </a:p>
                </c:rich>
              </c:tx>
              <c:numFmt formatCode="#,##0" sourceLinked="0"/>
              <c:spPr/>
              <c:showVal val="1"/>
              <c:showCatName val="1"/>
            </c:dLbl>
            <c:dLbl>
              <c:idx val="2"/>
              <c:layout>
                <c:manualLayout>
                  <c:x val="-0.18102642170711092"/>
                  <c:y val="3.4619491280257458E-2"/>
                </c:manualLayout>
              </c:layout>
              <c:tx>
                <c:rich>
                  <a:bodyPr/>
                  <a:lstStyle/>
                  <a:p>
                    <a:pPr>
                      <a:defRPr b="1">
                        <a:solidFill>
                          <a:schemeClr val="tx1"/>
                        </a:solidFill>
                      </a:defRPr>
                    </a:pPr>
                    <a:r>
                      <a:rPr lang="en-US" dirty="0" err="1" smtClean="0"/>
                      <a:t>başvurusüreci</a:t>
                    </a:r>
                    <a:endParaRPr lang="en-US" dirty="0"/>
                  </a:p>
                </c:rich>
              </c:tx>
              <c:numFmt formatCode="#,##0" sourceLinked="0"/>
              <c:spPr/>
              <c:showVal val="1"/>
              <c:showCatName val="1"/>
            </c:dLbl>
            <c:numFmt formatCode="#,##0" sourceLinked="0"/>
            <c:txPr>
              <a:bodyPr/>
              <a:lstStyle/>
              <a:p>
                <a:pPr>
                  <a:defRPr>
                    <a:solidFill>
                      <a:schemeClr val="tx1"/>
                    </a:solidFill>
                  </a:defRPr>
                </a:pPr>
                <a:endParaRPr lang="tr-TR"/>
              </a:p>
            </c:txPr>
            <c:showVal val="1"/>
            <c:showCatName val="1"/>
            <c:showLeaderLines val="1"/>
          </c:dLbls>
          <c:cat>
            <c:strRef>
              <c:f>toplam!$J$80:$J$82</c:f>
              <c:strCache>
                <c:ptCount val="3"/>
                <c:pt idx="0">
                  <c:v>1  Evet  </c:v>
                </c:pt>
                <c:pt idx="1">
                  <c:v>2  Hayır  </c:v>
                </c:pt>
                <c:pt idx="2">
                  <c:v>3  Hayır, ama başvuru süreci devam ediyor  </c:v>
                </c:pt>
              </c:strCache>
            </c:strRef>
          </c:cat>
          <c:val>
            <c:numRef>
              <c:f>toplam!$K$80:$K$82</c:f>
              <c:numCache>
                <c:formatCode>General</c:formatCode>
                <c:ptCount val="3"/>
                <c:pt idx="0">
                  <c:v>4.5824847250509055</c:v>
                </c:pt>
                <c:pt idx="1">
                  <c:v>93.007467752885248</c:v>
                </c:pt>
                <c:pt idx="2">
                  <c:v>2.4100475220638127</c:v>
                </c:pt>
              </c:numCache>
            </c:numRef>
          </c:val>
        </c:ser>
        <c:firstSliceAng val="0"/>
      </c:pieChart>
    </c:plotArea>
    <c:plotVisOnly val="1"/>
    <c:dispBlanksAs val="zero"/>
  </c:chart>
  <c:txPr>
    <a:bodyPr/>
    <a:lstStyle/>
    <a:p>
      <a:pPr>
        <a:defRPr sz="1200"/>
      </a:pPr>
      <a:endParaRPr lang="tr-T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Sayfa1!$B$21</c:f>
              <c:strCache>
                <c:ptCount val="1"/>
                <c:pt idx="0">
                  <c:v>Türkiye'de il başına ortalama</c:v>
                </c:pt>
              </c:strCache>
            </c:strRef>
          </c:tx>
          <c:cat>
            <c:numRef>
              <c:f>Sayfa1!$A$22:$A$28</c:f>
              <c:numCache>
                <c:formatCode>General</c:formatCode>
                <c:ptCount val="7"/>
                <c:pt idx="0">
                  <c:v>2004</c:v>
                </c:pt>
                <c:pt idx="1">
                  <c:v>2005</c:v>
                </c:pt>
                <c:pt idx="2">
                  <c:v>2006</c:v>
                </c:pt>
                <c:pt idx="3">
                  <c:v>2007</c:v>
                </c:pt>
                <c:pt idx="4">
                  <c:v>2008</c:v>
                </c:pt>
                <c:pt idx="5">
                  <c:v>2009</c:v>
                </c:pt>
                <c:pt idx="6">
                  <c:v>2010</c:v>
                </c:pt>
              </c:numCache>
            </c:numRef>
          </c:cat>
          <c:val>
            <c:numRef>
              <c:f>Sayfa1!$B$22:$B$28</c:f>
              <c:numCache>
                <c:formatCode>General</c:formatCode>
                <c:ptCount val="7"/>
                <c:pt idx="0">
                  <c:v>1460.4938271604951</c:v>
                </c:pt>
                <c:pt idx="1">
                  <c:v>1632.7160493827341</c:v>
                </c:pt>
                <c:pt idx="2">
                  <c:v>1569.345679012346</c:v>
                </c:pt>
                <c:pt idx="3">
                  <c:v>1836.037037037037</c:v>
                </c:pt>
                <c:pt idx="4">
                  <c:v>2008.7530864197529</c:v>
                </c:pt>
                <c:pt idx="5">
                  <c:v>1900.4074074074081</c:v>
                </c:pt>
                <c:pt idx="6">
                  <c:v>2225.6790123456822</c:v>
                </c:pt>
              </c:numCache>
            </c:numRef>
          </c:val>
        </c:ser>
        <c:ser>
          <c:idx val="1"/>
          <c:order val="1"/>
          <c:tx>
            <c:strRef>
              <c:f>Sayfa1!$C$21</c:f>
              <c:strCache>
                <c:ptCount val="1"/>
                <c:pt idx="0">
                  <c:v>Gaziantep</c:v>
                </c:pt>
              </c:strCache>
            </c:strRef>
          </c:tx>
          <c:cat>
            <c:numRef>
              <c:f>Sayfa1!$A$22:$A$28</c:f>
              <c:numCache>
                <c:formatCode>General</c:formatCode>
                <c:ptCount val="7"/>
                <c:pt idx="0">
                  <c:v>2004</c:v>
                </c:pt>
                <c:pt idx="1">
                  <c:v>2005</c:v>
                </c:pt>
                <c:pt idx="2">
                  <c:v>2006</c:v>
                </c:pt>
                <c:pt idx="3">
                  <c:v>2007</c:v>
                </c:pt>
                <c:pt idx="4">
                  <c:v>2008</c:v>
                </c:pt>
                <c:pt idx="5">
                  <c:v>2009</c:v>
                </c:pt>
                <c:pt idx="6">
                  <c:v>2010</c:v>
                </c:pt>
              </c:numCache>
            </c:numRef>
          </c:cat>
          <c:val>
            <c:numRef>
              <c:f>Sayfa1!$C$22:$C$28</c:f>
              <c:numCache>
                <c:formatCode>###\ ###\ ###\ ##0</c:formatCode>
                <c:ptCount val="7"/>
                <c:pt idx="0">
                  <c:v>60</c:v>
                </c:pt>
                <c:pt idx="1">
                  <c:v>20</c:v>
                </c:pt>
                <c:pt idx="2">
                  <c:v>303</c:v>
                </c:pt>
                <c:pt idx="3">
                  <c:v>329</c:v>
                </c:pt>
                <c:pt idx="4">
                  <c:v>578</c:v>
                </c:pt>
                <c:pt idx="5">
                  <c:v>473</c:v>
                </c:pt>
                <c:pt idx="6">
                  <c:v>446</c:v>
                </c:pt>
              </c:numCache>
            </c:numRef>
          </c:val>
        </c:ser>
        <c:axId val="93321088"/>
        <c:axId val="93322624"/>
      </c:barChart>
      <c:catAx>
        <c:axId val="93321088"/>
        <c:scaling>
          <c:orientation val="minMax"/>
        </c:scaling>
        <c:axPos val="b"/>
        <c:numFmt formatCode="General" sourceLinked="1"/>
        <c:tickLblPos val="nextTo"/>
        <c:crossAx val="93322624"/>
        <c:crosses val="autoZero"/>
        <c:auto val="1"/>
        <c:lblAlgn val="ctr"/>
        <c:lblOffset val="100"/>
      </c:catAx>
      <c:valAx>
        <c:axId val="93322624"/>
        <c:scaling>
          <c:orientation val="minMax"/>
        </c:scaling>
        <c:axPos val="l"/>
        <c:majorGridlines/>
        <c:numFmt formatCode="General" sourceLinked="1"/>
        <c:tickLblPos val="nextTo"/>
        <c:crossAx val="93321088"/>
        <c:crosses val="autoZero"/>
        <c:crossBetween val="between"/>
      </c:valAx>
    </c:plotArea>
    <c:legend>
      <c:legendPos val="b"/>
    </c:legend>
    <c:plotVisOnly val="1"/>
    <c:dispBlanksAs val="gap"/>
  </c:chart>
  <c:spPr>
    <a:ln>
      <a:noFill/>
    </a:ln>
  </c:spPr>
  <c:txPr>
    <a:bodyPr/>
    <a:lstStyle/>
    <a:p>
      <a:pPr>
        <a:defRPr sz="1200"/>
      </a:pPr>
      <a:endParaRPr lang="tr-T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manualLayout>
          <c:layoutTarget val="inner"/>
          <c:xMode val="edge"/>
          <c:yMode val="edge"/>
          <c:x val="8.9583333333333348E-2"/>
          <c:y val="6.2466625572069084E-2"/>
          <c:w val="0.60442191601050443"/>
          <c:h val="0.80105570707197404"/>
        </c:manualLayout>
      </c:layout>
      <c:barChart>
        <c:barDir val="col"/>
        <c:grouping val="clustered"/>
        <c:ser>
          <c:idx val="0"/>
          <c:order val="0"/>
          <c:tx>
            <c:strRef>
              <c:f>'6.12'!$C$66</c:f>
              <c:strCache>
                <c:ptCount val="1"/>
                <c:pt idx="0">
                  <c:v>TRC1-İpekyolu</c:v>
                </c:pt>
              </c:strCache>
            </c:strRef>
          </c:tx>
          <c:dLbls>
            <c:showVal val="1"/>
          </c:dLbls>
          <c:cat>
            <c:strRef>
              <c:f>'6.12'!$B$67:$B$68</c:f>
              <c:strCache>
                <c:ptCount val="2"/>
                <c:pt idx="0">
                  <c:v>E-posta</c:v>
                </c:pt>
                <c:pt idx="1">
                  <c:v>Bir web sayfası</c:v>
                </c:pt>
              </c:strCache>
            </c:strRef>
          </c:cat>
          <c:val>
            <c:numRef>
              <c:f>'6.12'!$C$67:$C$68</c:f>
              <c:numCache>
                <c:formatCode>0</c:formatCode>
                <c:ptCount val="2"/>
                <c:pt idx="0">
                  <c:v>86.88085676037484</c:v>
                </c:pt>
                <c:pt idx="1">
                  <c:v>60.24096385542169</c:v>
                </c:pt>
              </c:numCache>
            </c:numRef>
          </c:val>
        </c:ser>
        <c:ser>
          <c:idx val="1"/>
          <c:order val="1"/>
          <c:tx>
            <c:strRef>
              <c:f>'6.12'!$D$66</c:f>
              <c:strCache>
                <c:ptCount val="1"/>
                <c:pt idx="0">
                  <c:v>TRC2-Karacadağ</c:v>
                </c:pt>
              </c:strCache>
            </c:strRef>
          </c:tx>
          <c:dLbls>
            <c:showVal val="1"/>
          </c:dLbls>
          <c:cat>
            <c:strRef>
              <c:f>'6.12'!$B$67:$B$68</c:f>
              <c:strCache>
                <c:ptCount val="2"/>
                <c:pt idx="0">
                  <c:v>E-posta</c:v>
                </c:pt>
                <c:pt idx="1">
                  <c:v>Bir web sayfası</c:v>
                </c:pt>
              </c:strCache>
            </c:strRef>
          </c:cat>
          <c:val>
            <c:numRef>
              <c:f>'6.12'!$D$67:$D$68</c:f>
              <c:numCache>
                <c:formatCode>0</c:formatCode>
                <c:ptCount val="2"/>
                <c:pt idx="0">
                  <c:v>85.461956521739197</c:v>
                </c:pt>
                <c:pt idx="1">
                  <c:v>57.336956521739125</c:v>
                </c:pt>
              </c:numCache>
            </c:numRef>
          </c:val>
        </c:ser>
        <c:ser>
          <c:idx val="2"/>
          <c:order val="2"/>
          <c:tx>
            <c:strRef>
              <c:f>'6.12'!$E$66</c:f>
              <c:strCache>
                <c:ptCount val="1"/>
                <c:pt idx="0">
                  <c:v>TRC3-Dicle</c:v>
                </c:pt>
              </c:strCache>
            </c:strRef>
          </c:tx>
          <c:dLbls>
            <c:showVal val="1"/>
          </c:dLbls>
          <c:cat>
            <c:strRef>
              <c:f>'6.12'!$B$67:$B$68</c:f>
              <c:strCache>
                <c:ptCount val="2"/>
                <c:pt idx="0">
                  <c:v>E-posta</c:v>
                </c:pt>
                <c:pt idx="1">
                  <c:v>Bir web sayfası</c:v>
                </c:pt>
              </c:strCache>
            </c:strRef>
          </c:cat>
          <c:val>
            <c:numRef>
              <c:f>'6.12'!$E$67:$E$68</c:f>
              <c:numCache>
                <c:formatCode>0</c:formatCode>
                <c:ptCount val="2"/>
                <c:pt idx="0">
                  <c:v>82.158920539730119</c:v>
                </c:pt>
                <c:pt idx="1">
                  <c:v>52.7736131934033</c:v>
                </c:pt>
              </c:numCache>
            </c:numRef>
          </c:val>
        </c:ser>
        <c:ser>
          <c:idx val="3"/>
          <c:order val="3"/>
          <c:tx>
            <c:strRef>
              <c:f>'6.12'!$F$66</c:f>
              <c:strCache>
                <c:ptCount val="1"/>
                <c:pt idx="0">
                  <c:v>TR31-İzmir</c:v>
                </c:pt>
              </c:strCache>
            </c:strRef>
          </c:tx>
          <c:dLbls>
            <c:showVal val="1"/>
          </c:dLbls>
          <c:cat>
            <c:strRef>
              <c:f>'6.12'!$B$67:$B$68</c:f>
              <c:strCache>
                <c:ptCount val="2"/>
                <c:pt idx="0">
                  <c:v>E-posta</c:v>
                </c:pt>
                <c:pt idx="1">
                  <c:v>Bir web sayfası</c:v>
                </c:pt>
              </c:strCache>
            </c:strRef>
          </c:cat>
          <c:val>
            <c:numRef>
              <c:f>'6.12'!$F$67:$F$68</c:f>
              <c:numCache>
                <c:formatCode>0</c:formatCode>
                <c:ptCount val="2"/>
                <c:pt idx="0">
                  <c:v>60.427135678391963</c:v>
                </c:pt>
                <c:pt idx="1">
                  <c:v>40.201005025125632</c:v>
                </c:pt>
              </c:numCache>
            </c:numRef>
          </c:val>
        </c:ser>
        <c:ser>
          <c:idx val="4"/>
          <c:order val="4"/>
          <c:tx>
            <c:strRef>
              <c:f>'6.12'!$G$66</c:f>
              <c:strCache>
                <c:ptCount val="1"/>
                <c:pt idx="0">
                  <c:v>Türkiye</c:v>
                </c:pt>
              </c:strCache>
            </c:strRef>
          </c:tx>
          <c:spPr>
            <a:solidFill>
              <a:srgbClr val="FF0000"/>
            </a:solidFill>
          </c:spPr>
          <c:dLbls>
            <c:showVal val="1"/>
          </c:dLbls>
          <c:cat>
            <c:strRef>
              <c:f>'6.12'!$B$67:$B$68</c:f>
              <c:strCache>
                <c:ptCount val="2"/>
                <c:pt idx="0">
                  <c:v>E-posta</c:v>
                </c:pt>
                <c:pt idx="1">
                  <c:v>Bir web sayfası</c:v>
                </c:pt>
              </c:strCache>
            </c:strRef>
          </c:cat>
          <c:val>
            <c:numRef>
              <c:f>'6.12'!$G$67:$G$68</c:f>
              <c:numCache>
                <c:formatCode>0</c:formatCode>
                <c:ptCount val="2"/>
                <c:pt idx="0">
                  <c:v>88.36999999999999</c:v>
                </c:pt>
                <c:pt idx="1">
                  <c:v>82.03</c:v>
                </c:pt>
              </c:numCache>
            </c:numRef>
          </c:val>
        </c:ser>
        <c:ser>
          <c:idx val="5"/>
          <c:order val="5"/>
          <c:tx>
            <c:strRef>
              <c:f>'6.12'!$H$66</c:f>
              <c:strCache>
                <c:ptCount val="1"/>
                <c:pt idx="0">
                  <c:v>Polonya</c:v>
                </c:pt>
              </c:strCache>
            </c:strRef>
          </c:tx>
          <c:dLbls>
            <c:showVal val="1"/>
          </c:dLbls>
          <c:cat>
            <c:strRef>
              <c:f>'6.12'!$B$67:$B$68</c:f>
              <c:strCache>
                <c:ptCount val="2"/>
                <c:pt idx="0">
                  <c:v>E-posta</c:v>
                </c:pt>
                <c:pt idx="1">
                  <c:v>Bir web sayfası</c:v>
                </c:pt>
              </c:strCache>
            </c:strRef>
          </c:cat>
          <c:val>
            <c:numRef>
              <c:f>'6.12'!$H$67:$H$68</c:f>
              <c:numCache>
                <c:formatCode>0</c:formatCode>
                <c:ptCount val="2"/>
                <c:pt idx="0">
                  <c:v>87.47</c:v>
                </c:pt>
                <c:pt idx="1">
                  <c:v>72.53</c:v>
                </c:pt>
              </c:numCache>
            </c:numRef>
          </c:val>
        </c:ser>
        <c:ser>
          <c:idx val="6"/>
          <c:order val="6"/>
          <c:tx>
            <c:strRef>
              <c:f>'6.12'!$I$66</c:f>
              <c:strCache>
                <c:ptCount val="1"/>
                <c:pt idx="0">
                  <c:v>Mısır</c:v>
                </c:pt>
              </c:strCache>
            </c:strRef>
          </c:tx>
          <c:dLbls>
            <c:showVal val="1"/>
          </c:dLbls>
          <c:cat>
            <c:strRef>
              <c:f>'6.12'!$B$67:$B$68</c:f>
              <c:strCache>
                <c:ptCount val="2"/>
                <c:pt idx="0">
                  <c:v>E-posta</c:v>
                </c:pt>
                <c:pt idx="1">
                  <c:v>Bir web sayfası</c:v>
                </c:pt>
              </c:strCache>
            </c:strRef>
          </c:cat>
          <c:val>
            <c:numRef>
              <c:f>'6.12'!$I$67:$I$68</c:f>
              <c:numCache>
                <c:formatCode>0</c:formatCode>
                <c:ptCount val="2"/>
                <c:pt idx="0">
                  <c:v>45.85</c:v>
                </c:pt>
                <c:pt idx="1">
                  <c:v>36.42</c:v>
                </c:pt>
              </c:numCache>
            </c:numRef>
          </c:val>
        </c:ser>
        <c:axId val="93492352"/>
        <c:axId val="93493888"/>
      </c:barChart>
      <c:catAx>
        <c:axId val="93492352"/>
        <c:scaling>
          <c:orientation val="minMax"/>
        </c:scaling>
        <c:axPos val="b"/>
        <c:tickLblPos val="nextTo"/>
        <c:txPr>
          <a:bodyPr/>
          <a:lstStyle/>
          <a:p>
            <a:pPr>
              <a:defRPr sz="1200"/>
            </a:pPr>
            <a:endParaRPr lang="tr-TR"/>
          </a:p>
        </c:txPr>
        <c:crossAx val="93493888"/>
        <c:crosses val="autoZero"/>
        <c:auto val="1"/>
        <c:lblAlgn val="ctr"/>
        <c:lblOffset val="100"/>
      </c:catAx>
      <c:valAx>
        <c:axId val="93493888"/>
        <c:scaling>
          <c:orientation val="minMax"/>
        </c:scaling>
        <c:axPos val="l"/>
        <c:numFmt formatCode="0" sourceLinked="1"/>
        <c:tickLblPos val="nextTo"/>
        <c:txPr>
          <a:bodyPr/>
          <a:lstStyle/>
          <a:p>
            <a:pPr>
              <a:defRPr sz="1200"/>
            </a:pPr>
            <a:endParaRPr lang="tr-TR"/>
          </a:p>
        </c:txPr>
        <c:crossAx val="93492352"/>
        <c:crosses val="autoZero"/>
        <c:crossBetween val="between"/>
      </c:valAx>
    </c:plotArea>
    <c:legend>
      <c:legendPos val="r"/>
      <c:layout>
        <c:manualLayout>
          <c:xMode val="edge"/>
          <c:yMode val="edge"/>
          <c:x val="0.64400524934383663"/>
          <c:y val="0.2091535433070866"/>
          <c:w val="0.35321697287839032"/>
          <c:h val="0.60021106736658292"/>
        </c:manualLayout>
      </c:layout>
      <c:txPr>
        <a:bodyPr/>
        <a:lstStyle/>
        <a:p>
          <a:pPr>
            <a:defRPr sz="1200"/>
          </a:pPr>
          <a:endParaRPr lang="tr-TR"/>
        </a:p>
      </c:txPr>
    </c:legend>
    <c:plotVisOnly val="1"/>
    <c:dispBlanksAs val="gap"/>
  </c:chart>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tr-TR"/>
  <c:style val="4"/>
  <c:chart>
    <c:plotArea>
      <c:layout/>
      <c:barChart>
        <c:barDir val="col"/>
        <c:grouping val="stacked"/>
        <c:ser>
          <c:idx val="0"/>
          <c:order val="0"/>
          <c:tx>
            <c:strRef>
              <c:f>MpdSe96i!$K$13</c:f>
              <c:strCache>
                <c:ptCount val="1"/>
                <c:pt idx="0">
                  <c:v>Erkek</c:v>
                </c:pt>
              </c:strCache>
            </c:strRef>
          </c:tx>
          <c:cat>
            <c:strRef>
              <c:f>MpdSe96i!$J$14:$J$17</c:f>
              <c:strCache>
                <c:ptCount val="4"/>
                <c:pt idx="0">
                  <c:v>TR31</c:v>
                </c:pt>
                <c:pt idx="1">
                  <c:v>TRC1 </c:v>
                </c:pt>
                <c:pt idx="2">
                  <c:v>TRC2 </c:v>
                </c:pt>
                <c:pt idx="3">
                  <c:v>TRC3 </c:v>
                </c:pt>
              </c:strCache>
            </c:strRef>
          </c:cat>
          <c:val>
            <c:numRef>
              <c:f>MpdSe96i!$K$14:$K$17</c:f>
              <c:numCache>
                <c:formatCode>General</c:formatCode>
                <c:ptCount val="4"/>
                <c:pt idx="0" formatCode="#,##0">
                  <c:v>1123</c:v>
                </c:pt>
                <c:pt idx="1">
                  <c:v>582</c:v>
                </c:pt>
                <c:pt idx="2">
                  <c:v>540</c:v>
                </c:pt>
                <c:pt idx="3">
                  <c:v>384</c:v>
                </c:pt>
              </c:numCache>
            </c:numRef>
          </c:val>
        </c:ser>
        <c:ser>
          <c:idx val="1"/>
          <c:order val="1"/>
          <c:tx>
            <c:strRef>
              <c:f>MpdSe96i!$L$13</c:f>
              <c:strCache>
                <c:ptCount val="1"/>
                <c:pt idx="0">
                  <c:v>Kadın</c:v>
                </c:pt>
              </c:strCache>
            </c:strRef>
          </c:tx>
          <c:spPr>
            <a:solidFill>
              <a:srgbClr val="C00000"/>
            </a:solidFill>
          </c:spPr>
          <c:cat>
            <c:strRef>
              <c:f>MpdSe96i!$J$14:$J$17</c:f>
              <c:strCache>
                <c:ptCount val="4"/>
                <c:pt idx="0">
                  <c:v>TR31</c:v>
                </c:pt>
                <c:pt idx="1">
                  <c:v>TRC1 </c:v>
                </c:pt>
                <c:pt idx="2">
                  <c:v>TRC2 </c:v>
                </c:pt>
                <c:pt idx="3">
                  <c:v>TRC3 </c:v>
                </c:pt>
              </c:strCache>
            </c:strRef>
          </c:cat>
          <c:val>
            <c:numRef>
              <c:f>MpdSe96i!$L$14:$L$17</c:f>
              <c:numCache>
                <c:formatCode>General</c:formatCode>
                <c:ptCount val="4"/>
                <c:pt idx="0">
                  <c:v>549</c:v>
                </c:pt>
                <c:pt idx="1">
                  <c:v>133</c:v>
                </c:pt>
                <c:pt idx="2">
                  <c:v>70</c:v>
                </c:pt>
                <c:pt idx="3">
                  <c:v>48</c:v>
                </c:pt>
              </c:numCache>
            </c:numRef>
          </c:val>
        </c:ser>
        <c:overlap val="100"/>
        <c:axId val="93560192"/>
        <c:axId val="93566080"/>
      </c:barChart>
      <c:catAx>
        <c:axId val="93560192"/>
        <c:scaling>
          <c:orientation val="minMax"/>
        </c:scaling>
        <c:axPos val="b"/>
        <c:tickLblPos val="nextTo"/>
        <c:crossAx val="93566080"/>
        <c:crosses val="autoZero"/>
        <c:auto val="1"/>
        <c:lblAlgn val="ctr"/>
        <c:lblOffset val="100"/>
      </c:catAx>
      <c:valAx>
        <c:axId val="93566080"/>
        <c:scaling>
          <c:orientation val="minMax"/>
        </c:scaling>
        <c:axPos val="l"/>
        <c:majorGridlines/>
        <c:numFmt formatCode="#,##0" sourceLinked="1"/>
        <c:tickLblPos val="nextTo"/>
        <c:crossAx val="93560192"/>
        <c:crosses val="autoZero"/>
        <c:crossBetween val="between"/>
      </c:valAx>
    </c:plotArea>
    <c:legend>
      <c:legendPos val="r"/>
    </c:legend>
    <c:plotVisOnly val="1"/>
    <c:dispBlanksAs val="gap"/>
  </c:chart>
  <c:txPr>
    <a:bodyPr/>
    <a:lstStyle/>
    <a:p>
      <a:pPr>
        <a:defRPr sz="1200"/>
      </a:pPr>
      <a:endParaRPr lang="tr-T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tr-TR"/>
  <c:chart>
    <c:plotArea>
      <c:layout/>
      <c:barChart>
        <c:barDir val="bar"/>
        <c:grouping val="clustered"/>
        <c:ser>
          <c:idx val="0"/>
          <c:order val="0"/>
          <c:tx>
            <c:strRef>
              <c:f>Sayfa5!$U$29</c:f>
              <c:strCache>
                <c:ptCount val="1"/>
                <c:pt idx="0">
                  <c:v>TR31</c:v>
                </c:pt>
              </c:strCache>
            </c:strRef>
          </c:tx>
          <c:dLbls>
            <c:txPr>
              <a:bodyPr/>
              <a:lstStyle/>
              <a:p>
                <a:pPr>
                  <a:defRPr b="1"/>
                </a:pPr>
                <a:endParaRPr lang="tr-TR"/>
              </a:p>
            </c:txPr>
            <c:showVal val="1"/>
          </c:dLbls>
          <c:cat>
            <c:strRef>
              <c:f>Sayfa5!$S$30:$S$32</c:f>
              <c:strCache>
                <c:ptCount val="3"/>
                <c:pt idx="0">
                  <c:v>0-14</c:v>
                </c:pt>
                <c:pt idx="1">
                  <c:v>15-64</c:v>
                </c:pt>
                <c:pt idx="2">
                  <c:v>65+</c:v>
                </c:pt>
              </c:strCache>
            </c:strRef>
          </c:cat>
          <c:val>
            <c:numRef>
              <c:f>Sayfa5!$U$30:$U$32</c:f>
              <c:numCache>
                <c:formatCode>#,##0</c:formatCode>
                <c:ptCount val="3"/>
                <c:pt idx="0">
                  <c:v>780.67000000000053</c:v>
                </c:pt>
                <c:pt idx="1">
                  <c:v>2861.6089999999949</c:v>
                </c:pt>
                <c:pt idx="2">
                  <c:v>363.18</c:v>
                </c:pt>
              </c:numCache>
            </c:numRef>
          </c:val>
        </c:ser>
        <c:ser>
          <c:idx val="1"/>
          <c:order val="1"/>
          <c:tx>
            <c:strRef>
              <c:f>Sayfa5!$V$29</c:f>
              <c:strCache>
                <c:ptCount val="1"/>
                <c:pt idx="0">
                  <c:v>TRC1</c:v>
                </c:pt>
              </c:strCache>
            </c:strRef>
          </c:tx>
          <c:cat>
            <c:strRef>
              <c:f>Sayfa5!$S$30:$S$32</c:f>
              <c:strCache>
                <c:ptCount val="3"/>
                <c:pt idx="0">
                  <c:v>0-14</c:v>
                </c:pt>
                <c:pt idx="1">
                  <c:v>15-64</c:v>
                </c:pt>
                <c:pt idx="2">
                  <c:v>65+</c:v>
                </c:pt>
              </c:strCache>
            </c:strRef>
          </c:cat>
          <c:val>
            <c:numRef>
              <c:f>Sayfa5!$V$30:$V$32</c:f>
              <c:numCache>
                <c:formatCode>#,##0</c:formatCode>
                <c:ptCount val="3"/>
                <c:pt idx="0">
                  <c:v>840.93199999999888</c:v>
                </c:pt>
                <c:pt idx="1">
                  <c:v>1546.752</c:v>
                </c:pt>
                <c:pt idx="2">
                  <c:v>131.45500000000001</c:v>
                </c:pt>
              </c:numCache>
            </c:numRef>
          </c:val>
        </c:ser>
        <c:ser>
          <c:idx val="2"/>
          <c:order val="2"/>
          <c:tx>
            <c:strRef>
              <c:f>Sayfa5!$W$29</c:f>
              <c:strCache>
                <c:ptCount val="1"/>
                <c:pt idx="0">
                  <c:v>TRC2</c:v>
                </c:pt>
              </c:strCache>
            </c:strRef>
          </c:tx>
          <c:spPr>
            <a:solidFill>
              <a:srgbClr val="C00000"/>
            </a:solidFill>
          </c:spPr>
          <c:dLbls>
            <c:txPr>
              <a:bodyPr/>
              <a:lstStyle/>
              <a:p>
                <a:pPr>
                  <a:defRPr b="1"/>
                </a:pPr>
                <a:endParaRPr lang="tr-TR"/>
              </a:p>
            </c:txPr>
            <c:showVal val="1"/>
          </c:dLbls>
          <c:cat>
            <c:strRef>
              <c:f>Sayfa5!$S$30:$S$32</c:f>
              <c:strCache>
                <c:ptCount val="3"/>
                <c:pt idx="0">
                  <c:v>0-14</c:v>
                </c:pt>
                <c:pt idx="1">
                  <c:v>15-64</c:v>
                </c:pt>
                <c:pt idx="2">
                  <c:v>65+</c:v>
                </c:pt>
              </c:strCache>
            </c:strRef>
          </c:cat>
          <c:val>
            <c:numRef>
              <c:f>Sayfa5!$W$30:$W$32</c:f>
              <c:numCache>
                <c:formatCode>#,##0</c:formatCode>
                <c:ptCount val="3"/>
                <c:pt idx="0">
                  <c:v>1299.9749999999999</c:v>
                </c:pt>
                <c:pt idx="1">
                  <c:v>1927.1659999999999</c:v>
                </c:pt>
                <c:pt idx="2">
                  <c:v>127.101</c:v>
                </c:pt>
              </c:numCache>
            </c:numRef>
          </c:val>
        </c:ser>
        <c:ser>
          <c:idx val="3"/>
          <c:order val="3"/>
          <c:tx>
            <c:strRef>
              <c:f>Sayfa5!$X$29</c:f>
              <c:strCache>
                <c:ptCount val="1"/>
                <c:pt idx="0">
                  <c:v>TRC3</c:v>
                </c:pt>
              </c:strCache>
            </c:strRef>
          </c:tx>
          <c:dLbls>
            <c:txPr>
              <a:bodyPr/>
              <a:lstStyle/>
              <a:p>
                <a:pPr>
                  <a:defRPr b="1"/>
                </a:pPr>
                <a:endParaRPr lang="tr-TR"/>
              </a:p>
            </c:txPr>
            <c:showVal val="1"/>
          </c:dLbls>
          <c:cat>
            <c:strRef>
              <c:f>Sayfa5!$S$30:$S$32</c:f>
              <c:strCache>
                <c:ptCount val="3"/>
                <c:pt idx="0">
                  <c:v>0-14</c:v>
                </c:pt>
                <c:pt idx="1">
                  <c:v>15-64</c:v>
                </c:pt>
                <c:pt idx="2">
                  <c:v>65+</c:v>
                </c:pt>
              </c:strCache>
            </c:strRef>
          </c:cat>
          <c:val>
            <c:numRef>
              <c:f>Sayfa5!$X$30:$X$32</c:f>
              <c:numCache>
                <c:formatCode>#,##0</c:formatCode>
                <c:ptCount val="3"/>
                <c:pt idx="0">
                  <c:v>810.91199999999947</c:v>
                </c:pt>
                <c:pt idx="1">
                  <c:v>1190.1319999999998</c:v>
                </c:pt>
                <c:pt idx="2">
                  <c:v>84.048000000000002</c:v>
                </c:pt>
              </c:numCache>
            </c:numRef>
          </c:val>
        </c:ser>
        <c:axId val="93421568"/>
        <c:axId val="93423104"/>
      </c:barChart>
      <c:catAx>
        <c:axId val="93421568"/>
        <c:scaling>
          <c:orientation val="minMax"/>
        </c:scaling>
        <c:axPos val="l"/>
        <c:tickLblPos val="nextTo"/>
        <c:crossAx val="93423104"/>
        <c:crosses val="autoZero"/>
        <c:auto val="1"/>
        <c:lblAlgn val="ctr"/>
        <c:lblOffset val="100"/>
      </c:catAx>
      <c:valAx>
        <c:axId val="93423104"/>
        <c:scaling>
          <c:orientation val="minMax"/>
        </c:scaling>
        <c:axPos val="b"/>
        <c:majorGridlines/>
        <c:numFmt formatCode="#,##0" sourceLinked="1"/>
        <c:tickLblPos val="nextTo"/>
        <c:crossAx val="93421568"/>
        <c:crosses val="autoZero"/>
        <c:crossBetween val="between"/>
      </c:valAx>
    </c:plotArea>
    <c:legend>
      <c:legendPos val="r"/>
    </c:legend>
    <c:plotVisOnly val="1"/>
    <c:dispBlanksAs val="gap"/>
  </c:chart>
  <c:txPr>
    <a:bodyPr/>
    <a:lstStyle/>
    <a:p>
      <a:pPr>
        <a:defRPr sz="1200"/>
      </a:pPr>
      <a:endParaRPr lang="tr-T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tr-TR"/>
  <c:chart>
    <c:autoTitleDeleted val="1"/>
    <c:plotArea>
      <c:layout/>
      <c:lineChart>
        <c:grouping val="standard"/>
        <c:ser>
          <c:idx val="0"/>
          <c:order val="0"/>
          <c:tx>
            <c:strRef>
              <c:f>Sayfa3!$D$21</c:f>
              <c:strCache>
                <c:ptCount val="1"/>
                <c:pt idx="0">
                  <c:v>GAZİANTEP </c:v>
                </c:pt>
              </c:strCache>
            </c:strRef>
          </c:tx>
          <c:spPr>
            <a:ln>
              <a:solidFill>
                <a:srgbClr val="FF0000"/>
              </a:solidFill>
            </a:ln>
          </c:spPr>
          <c:marker>
            <c:spPr>
              <a:solidFill>
                <a:srgbClr val="FF0000"/>
              </a:solidFill>
            </c:spPr>
          </c:marker>
          <c:dLbls>
            <c:txPr>
              <a:bodyPr/>
              <a:lstStyle/>
              <a:p>
                <a:pPr>
                  <a:defRPr b="1"/>
                </a:pPr>
                <a:endParaRPr lang="tr-TR"/>
              </a:p>
            </c:txPr>
            <c:showVal val="1"/>
          </c:dLbls>
          <c:cat>
            <c:numRef>
              <c:f>Sayfa3!$E$18:$H$18</c:f>
              <c:numCache>
                <c:formatCode>General</c:formatCode>
                <c:ptCount val="4"/>
                <c:pt idx="0">
                  <c:v>2008</c:v>
                </c:pt>
                <c:pt idx="1">
                  <c:v>2009</c:v>
                </c:pt>
                <c:pt idx="2">
                  <c:v>2010</c:v>
                </c:pt>
                <c:pt idx="3">
                  <c:v>2011</c:v>
                </c:pt>
              </c:numCache>
            </c:numRef>
          </c:cat>
          <c:val>
            <c:numRef>
              <c:f>Sayfa3!$E$21:$H$21</c:f>
              <c:numCache>
                <c:formatCode>0.00%</c:formatCode>
                <c:ptCount val="4"/>
                <c:pt idx="0">
                  <c:v>1.5387273572646736E-2</c:v>
                </c:pt>
                <c:pt idx="1">
                  <c:v>1.5840730916096897E-2</c:v>
                </c:pt>
                <c:pt idx="2">
                  <c:v>1.6474940707679638E-2</c:v>
                </c:pt>
                <c:pt idx="3">
                  <c:v>1.7825590369052183E-2</c:v>
                </c:pt>
              </c:numCache>
            </c:numRef>
          </c:val>
        </c:ser>
        <c:ser>
          <c:idx val="1"/>
          <c:order val="1"/>
          <c:tx>
            <c:strRef>
              <c:f>Sayfa3!$D$22</c:f>
              <c:strCache>
                <c:ptCount val="1"/>
                <c:pt idx="0">
                  <c:v>İZMİR     </c:v>
                </c:pt>
              </c:strCache>
            </c:strRef>
          </c:tx>
          <c:dLbls>
            <c:txPr>
              <a:bodyPr/>
              <a:lstStyle/>
              <a:p>
                <a:pPr>
                  <a:defRPr b="1"/>
                </a:pPr>
                <a:endParaRPr lang="tr-TR"/>
              </a:p>
            </c:txPr>
            <c:showVal val="1"/>
          </c:dLbls>
          <c:cat>
            <c:numRef>
              <c:f>Sayfa3!$E$18:$H$18</c:f>
              <c:numCache>
                <c:formatCode>General</c:formatCode>
                <c:ptCount val="4"/>
                <c:pt idx="0">
                  <c:v>2008</c:v>
                </c:pt>
                <c:pt idx="1">
                  <c:v>2009</c:v>
                </c:pt>
                <c:pt idx="2">
                  <c:v>2010</c:v>
                </c:pt>
                <c:pt idx="3">
                  <c:v>2011</c:v>
                </c:pt>
              </c:numCache>
            </c:numRef>
          </c:cat>
          <c:val>
            <c:numRef>
              <c:f>Sayfa3!$E$22:$H$22</c:f>
              <c:numCache>
                <c:formatCode>0.00%</c:formatCode>
                <c:ptCount val="4"/>
                <c:pt idx="0">
                  <c:v>6.6796743696942024E-2</c:v>
                </c:pt>
                <c:pt idx="1">
                  <c:v>6.5115376156590979E-2</c:v>
                </c:pt>
                <c:pt idx="2">
                  <c:v>6.4703149596094439E-2</c:v>
                </c:pt>
                <c:pt idx="3">
                  <c:v>6.5552533651034112E-2</c:v>
                </c:pt>
              </c:numCache>
            </c:numRef>
          </c:val>
        </c:ser>
        <c:dLbls>
          <c:showVal val="1"/>
        </c:dLbls>
        <c:marker val="1"/>
        <c:axId val="93923968"/>
        <c:axId val="93946240"/>
      </c:lineChart>
      <c:catAx>
        <c:axId val="93923968"/>
        <c:scaling>
          <c:orientation val="minMax"/>
        </c:scaling>
        <c:axPos val="b"/>
        <c:numFmt formatCode="General" sourceLinked="1"/>
        <c:majorTickMark val="none"/>
        <c:tickLblPos val="nextTo"/>
        <c:crossAx val="93946240"/>
        <c:crosses val="autoZero"/>
        <c:auto val="1"/>
        <c:lblAlgn val="ctr"/>
        <c:lblOffset val="100"/>
      </c:catAx>
      <c:valAx>
        <c:axId val="93946240"/>
        <c:scaling>
          <c:orientation val="minMax"/>
        </c:scaling>
        <c:axPos val="l"/>
        <c:majorGridlines/>
        <c:numFmt formatCode="0%" sourceLinked="0"/>
        <c:majorTickMark val="none"/>
        <c:tickLblPos val="nextTo"/>
        <c:crossAx val="93923968"/>
        <c:crosses val="autoZero"/>
        <c:crossBetween val="between"/>
      </c:valAx>
    </c:plotArea>
    <c:legend>
      <c:legendPos val="r"/>
    </c:legend>
    <c:plotVisOnly val="1"/>
    <c:dispBlanksAs val="gap"/>
  </c:chart>
  <c:txPr>
    <a:bodyPr/>
    <a:lstStyle/>
    <a:p>
      <a:pPr>
        <a:defRPr sz="1200"/>
      </a:pPr>
      <a:endParaRPr lang="tr-T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8.8425034833608709E-2"/>
          <c:y val="3.4391534391534397E-2"/>
          <c:w val="0.59145150837625848"/>
          <c:h val="0.88884472774236456"/>
        </c:manualLayout>
      </c:layout>
      <c:barChart>
        <c:barDir val="bar"/>
        <c:grouping val="percentStacked"/>
        <c:ser>
          <c:idx val="0"/>
          <c:order val="0"/>
          <c:tx>
            <c:strRef>
              <c:f>Bölüm9.10.11.12!$C$704</c:f>
              <c:strCache>
                <c:ptCount val="1"/>
                <c:pt idx="0">
                  <c:v>İlköğretim</c:v>
                </c:pt>
              </c:strCache>
            </c:strRef>
          </c:tx>
          <c:spPr>
            <a:solidFill>
              <a:schemeClr val="bg2">
                <a:lumMod val="75000"/>
              </a:schemeClr>
            </a:solidFill>
          </c:spPr>
          <c:dLbls>
            <c:txPr>
              <a:bodyPr/>
              <a:lstStyle/>
              <a:p>
                <a:pPr>
                  <a:defRPr b="1">
                    <a:solidFill>
                      <a:srgbClr val="FFFFFF"/>
                    </a:solidFill>
                  </a:defRPr>
                </a:pPr>
                <a:endParaRPr lang="tr-TR"/>
              </a:p>
            </c:txPr>
            <c:showVal val="1"/>
          </c:dLbls>
          <c:cat>
            <c:strRef>
              <c:f>Bölüm9.10.11.12!$B$705:$B$708</c:f>
              <c:strCache>
                <c:ptCount val="4"/>
                <c:pt idx="0">
                  <c:v>TRC1</c:v>
                </c:pt>
                <c:pt idx="1">
                  <c:v>TRC2</c:v>
                </c:pt>
                <c:pt idx="2">
                  <c:v>TRC3</c:v>
                </c:pt>
                <c:pt idx="3">
                  <c:v>TR31</c:v>
                </c:pt>
              </c:strCache>
            </c:strRef>
          </c:cat>
          <c:val>
            <c:numRef>
              <c:f>Bölüm9.10.11.12!$C$705:$C$708</c:f>
              <c:numCache>
                <c:formatCode>0</c:formatCode>
                <c:ptCount val="4"/>
                <c:pt idx="0">
                  <c:v>28.571428571428569</c:v>
                </c:pt>
                <c:pt idx="1">
                  <c:v>29.411764705882355</c:v>
                </c:pt>
                <c:pt idx="2">
                  <c:v>24.528301886792452</c:v>
                </c:pt>
                <c:pt idx="3">
                  <c:v>39.062500000000163</c:v>
                </c:pt>
              </c:numCache>
            </c:numRef>
          </c:val>
        </c:ser>
        <c:ser>
          <c:idx val="1"/>
          <c:order val="1"/>
          <c:tx>
            <c:strRef>
              <c:f>Bölüm9.10.11.12!$E$704</c:f>
              <c:strCache>
                <c:ptCount val="1"/>
                <c:pt idx="0">
                  <c:v>Normal Lise</c:v>
                </c:pt>
              </c:strCache>
            </c:strRef>
          </c:tx>
          <c:dLbls>
            <c:txPr>
              <a:bodyPr/>
              <a:lstStyle/>
              <a:p>
                <a:pPr>
                  <a:defRPr b="1">
                    <a:solidFill>
                      <a:srgbClr val="FFFFFF"/>
                    </a:solidFill>
                  </a:defRPr>
                </a:pPr>
                <a:endParaRPr lang="tr-TR"/>
              </a:p>
            </c:txPr>
            <c:showVal val="1"/>
          </c:dLbls>
          <c:cat>
            <c:strRef>
              <c:f>Bölüm9.10.11.12!$B$705:$B$708</c:f>
              <c:strCache>
                <c:ptCount val="4"/>
                <c:pt idx="0">
                  <c:v>TRC1</c:v>
                </c:pt>
                <c:pt idx="1">
                  <c:v>TRC2</c:v>
                </c:pt>
                <c:pt idx="2">
                  <c:v>TRC3</c:v>
                </c:pt>
                <c:pt idx="3">
                  <c:v>TR31</c:v>
                </c:pt>
              </c:strCache>
            </c:strRef>
          </c:cat>
          <c:val>
            <c:numRef>
              <c:f>Bölüm9.10.11.12!$E$705:$E$708</c:f>
              <c:numCache>
                <c:formatCode>0</c:formatCode>
                <c:ptCount val="4"/>
                <c:pt idx="0">
                  <c:v>71.428571428571388</c:v>
                </c:pt>
                <c:pt idx="1">
                  <c:v>58.823529411764227</c:v>
                </c:pt>
                <c:pt idx="2">
                  <c:v>62.264150943396231</c:v>
                </c:pt>
                <c:pt idx="3">
                  <c:v>35.9375</c:v>
                </c:pt>
              </c:numCache>
            </c:numRef>
          </c:val>
        </c:ser>
        <c:ser>
          <c:idx val="2"/>
          <c:order val="2"/>
          <c:tx>
            <c:strRef>
              <c:f>Bölüm9.10.11.12!$G$704</c:f>
              <c:strCache>
                <c:ptCount val="1"/>
                <c:pt idx="0">
                  <c:v>Meslek Lisesi</c:v>
                </c:pt>
              </c:strCache>
            </c:strRef>
          </c:tx>
          <c:spPr>
            <a:solidFill>
              <a:srgbClr val="C00000"/>
            </a:solidFill>
          </c:spPr>
          <c:dLbls>
            <c:dLbl>
              <c:idx val="0"/>
              <c:delete val="1"/>
            </c:dLbl>
            <c:txPr>
              <a:bodyPr/>
              <a:lstStyle/>
              <a:p>
                <a:pPr>
                  <a:defRPr b="1">
                    <a:solidFill>
                      <a:srgbClr val="FFFFFF"/>
                    </a:solidFill>
                  </a:defRPr>
                </a:pPr>
                <a:endParaRPr lang="tr-TR"/>
              </a:p>
            </c:txPr>
            <c:showVal val="1"/>
          </c:dLbls>
          <c:cat>
            <c:strRef>
              <c:f>Bölüm9.10.11.12!$B$705:$B$708</c:f>
              <c:strCache>
                <c:ptCount val="4"/>
                <c:pt idx="0">
                  <c:v>TRC1</c:v>
                </c:pt>
                <c:pt idx="1">
                  <c:v>TRC2</c:v>
                </c:pt>
                <c:pt idx="2">
                  <c:v>TRC3</c:v>
                </c:pt>
                <c:pt idx="3">
                  <c:v>TR31</c:v>
                </c:pt>
              </c:strCache>
            </c:strRef>
          </c:cat>
          <c:val>
            <c:numRef>
              <c:f>Bölüm9.10.11.12!$G$705:$G$708</c:f>
              <c:numCache>
                <c:formatCode>0</c:formatCode>
                <c:ptCount val="4"/>
                <c:pt idx="0">
                  <c:v>0</c:v>
                </c:pt>
                <c:pt idx="1">
                  <c:v>5.8823529411764675</c:v>
                </c:pt>
                <c:pt idx="2">
                  <c:v>9.433962264150944</c:v>
                </c:pt>
                <c:pt idx="3">
                  <c:v>14.062500000000076</c:v>
                </c:pt>
              </c:numCache>
            </c:numRef>
          </c:val>
        </c:ser>
        <c:ser>
          <c:idx val="3"/>
          <c:order val="3"/>
          <c:tx>
            <c:strRef>
              <c:f>Bölüm9.10.11.12!$I$704</c:f>
              <c:strCache>
                <c:ptCount val="1"/>
                <c:pt idx="0">
                  <c:v>Meslek Yüksek Okulu (2 yıllık)</c:v>
                </c:pt>
              </c:strCache>
            </c:strRef>
          </c:tx>
          <c:dLbls>
            <c:dLbl>
              <c:idx val="0"/>
              <c:delete val="1"/>
            </c:dLbl>
            <c:txPr>
              <a:bodyPr/>
              <a:lstStyle/>
              <a:p>
                <a:pPr>
                  <a:defRPr b="1">
                    <a:solidFill>
                      <a:srgbClr val="FFFFFF"/>
                    </a:solidFill>
                  </a:defRPr>
                </a:pPr>
                <a:endParaRPr lang="tr-TR"/>
              </a:p>
            </c:txPr>
            <c:showVal val="1"/>
          </c:dLbls>
          <c:cat>
            <c:strRef>
              <c:f>Bölüm9.10.11.12!$B$705:$B$708</c:f>
              <c:strCache>
                <c:ptCount val="4"/>
                <c:pt idx="0">
                  <c:v>TRC1</c:v>
                </c:pt>
                <c:pt idx="1">
                  <c:v>TRC2</c:v>
                </c:pt>
                <c:pt idx="2">
                  <c:v>TRC3</c:v>
                </c:pt>
                <c:pt idx="3">
                  <c:v>TR31</c:v>
                </c:pt>
              </c:strCache>
            </c:strRef>
          </c:cat>
          <c:val>
            <c:numRef>
              <c:f>Bölüm9.10.11.12!$I$705:$I$708</c:f>
              <c:numCache>
                <c:formatCode>0</c:formatCode>
                <c:ptCount val="4"/>
                <c:pt idx="0">
                  <c:v>0</c:v>
                </c:pt>
                <c:pt idx="1">
                  <c:v>5.8823529411764675</c:v>
                </c:pt>
                <c:pt idx="2">
                  <c:v>1.8867924528301878</c:v>
                </c:pt>
                <c:pt idx="3">
                  <c:v>3.125</c:v>
                </c:pt>
              </c:numCache>
            </c:numRef>
          </c:val>
        </c:ser>
        <c:ser>
          <c:idx val="4"/>
          <c:order val="4"/>
          <c:tx>
            <c:strRef>
              <c:f>Bölüm9.10.11.12!$K$704</c:f>
              <c:strCache>
                <c:ptCount val="1"/>
                <c:pt idx="0">
                  <c:v>Üniversite (4 yıllık)</c:v>
                </c:pt>
              </c:strCache>
            </c:strRef>
          </c:tx>
          <c:dLbls>
            <c:dLbl>
              <c:idx val="0"/>
              <c:delete val="1"/>
            </c:dLbl>
            <c:dLbl>
              <c:idx val="1"/>
              <c:delete val="1"/>
            </c:dLbl>
            <c:dLbl>
              <c:idx val="2"/>
              <c:delete val="1"/>
            </c:dLbl>
            <c:txPr>
              <a:bodyPr/>
              <a:lstStyle/>
              <a:p>
                <a:pPr>
                  <a:defRPr b="1">
                    <a:solidFill>
                      <a:srgbClr val="FFFFFF"/>
                    </a:solidFill>
                  </a:defRPr>
                </a:pPr>
                <a:endParaRPr lang="tr-TR"/>
              </a:p>
            </c:txPr>
            <c:showVal val="1"/>
          </c:dLbls>
          <c:cat>
            <c:strRef>
              <c:f>Bölüm9.10.11.12!$B$705:$B$708</c:f>
              <c:strCache>
                <c:ptCount val="4"/>
                <c:pt idx="0">
                  <c:v>TRC1</c:v>
                </c:pt>
                <c:pt idx="1">
                  <c:v>TRC2</c:v>
                </c:pt>
                <c:pt idx="2">
                  <c:v>TRC3</c:v>
                </c:pt>
                <c:pt idx="3">
                  <c:v>TR31</c:v>
                </c:pt>
              </c:strCache>
            </c:strRef>
          </c:cat>
          <c:val>
            <c:numRef>
              <c:f>Bölüm9.10.11.12!$K$705:$K$708</c:f>
              <c:numCache>
                <c:formatCode>0</c:formatCode>
                <c:ptCount val="4"/>
                <c:pt idx="0">
                  <c:v>0</c:v>
                </c:pt>
                <c:pt idx="1">
                  <c:v>0</c:v>
                </c:pt>
                <c:pt idx="2">
                  <c:v>0</c:v>
                </c:pt>
                <c:pt idx="3">
                  <c:v>7.8124999999999956</c:v>
                </c:pt>
              </c:numCache>
            </c:numRef>
          </c:val>
        </c:ser>
        <c:ser>
          <c:idx val="5"/>
          <c:order val="5"/>
          <c:tx>
            <c:strRef>
              <c:f>Bölüm9.10.11.12!$M$704</c:f>
              <c:strCache>
                <c:ptCount val="1"/>
                <c:pt idx="0">
                  <c:v>Mesleki Eğitim Kursları</c:v>
                </c:pt>
              </c:strCache>
            </c:strRef>
          </c:tx>
          <c:cat>
            <c:strRef>
              <c:f>Bölüm9.10.11.12!$B$705:$B$708</c:f>
              <c:strCache>
                <c:ptCount val="4"/>
                <c:pt idx="0">
                  <c:v>TRC1</c:v>
                </c:pt>
                <c:pt idx="1">
                  <c:v>TRC2</c:v>
                </c:pt>
                <c:pt idx="2">
                  <c:v>TRC3</c:v>
                </c:pt>
                <c:pt idx="3">
                  <c:v>TR31</c:v>
                </c:pt>
              </c:strCache>
            </c:strRef>
          </c:cat>
          <c:val>
            <c:numRef>
              <c:f>Bölüm9.10.11.12!$M$705:$M$708</c:f>
              <c:numCache>
                <c:formatCode>0</c:formatCode>
                <c:ptCount val="4"/>
                <c:pt idx="0">
                  <c:v>0</c:v>
                </c:pt>
                <c:pt idx="1">
                  <c:v>0</c:v>
                </c:pt>
                <c:pt idx="2">
                  <c:v>1.8867924528301878</c:v>
                </c:pt>
                <c:pt idx="3">
                  <c:v>0</c:v>
                </c:pt>
              </c:numCache>
            </c:numRef>
          </c:val>
        </c:ser>
        <c:overlap val="100"/>
        <c:axId val="93886336"/>
        <c:axId val="93887872"/>
      </c:barChart>
      <c:catAx>
        <c:axId val="93886336"/>
        <c:scaling>
          <c:orientation val="minMax"/>
        </c:scaling>
        <c:axPos val="l"/>
        <c:numFmt formatCode="General" sourceLinked="1"/>
        <c:tickLblPos val="nextTo"/>
        <c:crossAx val="93887872"/>
        <c:crosses val="autoZero"/>
        <c:auto val="1"/>
        <c:lblAlgn val="ctr"/>
        <c:lblOffset val="100"/>
      </c:catAx>
      <c:valAx>
        <c:axId val="93887872"/>
        <c:scaling>
          <c:orientation val="minMax"/>
        </c:scaling>
        <c:axPos val="b"/>
        <c:majorGridlines/>
        <c:numFmt formatCode="0%" sourceLinked="1"/>
        <c:tickLblPos val="nextTo"/>
        <c:crossAx val="93886336"/>
        <c:crosses val="autoZero"/>
        <c:crossBetween val="between"/>
      </c:valAx>
    </c:plotArea>
    <c:legend>
      <c:legendPos val="r"/>
      <c:layout>
        <c:manualLayout>
          <c:xMode val="edge"/>
          <c:yMode val="edge"/>
          <c:x val="0.70370460008289526"/>
          <c:y val="0.25347805482648"/>
          <c:w val="0.27637512940364883"/>
          <c:h val="0.55785870516185498"/>
        </c:manualLayout>
      </c:layout>
    </c:legend>
    <c:plotVisOnly val="1"/>
    <c:dispBlanksAs val="gap"/>
  </c:chart>
  <c:txPr>
    <a:bodyPr/>
    <a:lstStyle/>
    <a:p>
      <a:pPr>
        <a:defRPr sz="1200"/>
      </a:pPr>
      <a:endParaRPr lang="tr-T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9.1404674044481729E-2"/>
          <c:y val="3.4475575510767152E-2"/>
          <c:w val="0.80115707988368601"/>
          <c:h val="0.74232149492968458"/>
        </c:manualLayout>
      </c:layout>
      <c:barChart>
        <c:barDir val="col"/>
        <c:grouping val="clustered"/>
        <c:ser>
          <c:idx val="1"/>
          <c:order val="1"/>
          <c:tx>
            <c:strRef>
              <c:f>'17'!$BA$2</c:f>
              <c:strCache>
                <c:ptCount val="1"/>
                <c:pt idx="0">
                  <c:v>  Beceri uyumsuzluğu</c:v>
                </c:pt>
              </c:strCache>
            </c:strRef>
          </c:tx>
          <c:spPr>
            <a:solidFill>
              <a:srgbClr val="C00000"/>
            </a:solidFill>
          </c:spPr>
          <c:dLbls>
            <c:txPr>
              <a:bodyPr/>
              <a:lstStyle/>
              <a:p>
                <a:pPr>
                  <a:defRPr sz="1200" b="1">
                    <a:solidFill>
                      <a:schemeClr val="bg1"/>
                    </a:solidFill>
                  </a:defRPr>
                </a:pPr>
                <a:endParaRPr lang="tr-TR"/>
              </a:p>
            </c:txPr>
            <c:dLblPos val="ctr"/>
            <c:showVal val="1"/>
          </c:dLbls>
          <c:cat>
            <c:strRef>
              <c:f>'17'!$AY$3:$AY$7</c:f>
              <c:strCache>
                <c:ptCount val="5"/>
                <c:pt idx="0">
                  <c:v>İlköğretim</c:v>
                </c:pt>
                <c:pt idx="1">
                  <c:v>Düz Lise</c:v>
                </c:pt>
                <c:pt idx="2">
                  <c:v>Meslek Lisesi</c:v>
                </c:pt>
                <c:pt idx="3">
                  <c:v>Meslek Yüksek Okulu (2 yıllık)</c:v>
                </c:pt>
                <c:pt idx="4">
                  <c:v>Üniversite (4 yıllık)</c:v>
                </c:pt>
              </c:strCache>
            </c:strRef>
          </c:cat>
          <c:val>
            <c:numRef>
              <c:f>'17'!$BA$3:$BA$7</c:f>
              <c:numCache>
                <c:formatCode>0.0</c:formatCode>
                <c:ptCount val="5"/>
                <c:pt idx="0">
                  <c:v>16.249386352479089</c:v>
                </c:pt>
                <c:pt idx="1">
                  <c:v>12.452025586353956</c:v>
                </c:pt>
                <c:pt idx="2">
                  <c:v>11.095100864553316</c:v>
                </c:pt>
                <c:pt idx="3">
                  <c:v>9.416725228390721</c:v>
                </c:pt>
                <c:pt idx="4">
                  <c:v>6.8262862964849695</c:v>
                </c:pt>
              </c:numCache>
            </c:numRef>
          </c:val>
        </c:ser>
        <c:gapWidth val="75"/>
        <c:axId val="94018176"/>
        <c:axId val="94028160"/>
      </c:barChart>
      <c:lineChart>
        <c:grouping val="standard"/>
        <c:ser>
          <c:idx val="0"/>
          <c:order val="0"/>
          <c:tx>
            <c:strRef>
              <c:f>'17'!$AZ$2</c:f>
              <c:strCache>
                <c:ptCount val="1"/>
                <c:pt idx="0">
                  <c:v>  İşverenin memnuniyeti</c:v>
                </c:pt>
              </c:strCache>
            </c:strRef>
          </c:tx>
          <c:spPr>
            <a:ln w="50800">
              <a:solidFill>
                <a:schemeClr val="accent2"/>
              </a:solidFill>
            </a:ln>
          </c:spPr>
          <c:marker>
            <c:symbol val="none"/>
          </c:marker>
          <c:dLbls>
            <c:dLbl>
              <c:idx val="0"/>
              <c:spPr/>
              <c:txPr>
                <a:bodyPr/>
                <a:lstStyle/>
                <a:p>
                  <a:pPr>
                    <a:defRPr sz="1100" b="1">
                      <a:solidFill>
                        <a:schemeClr val="bg1"/>
                      </a:solidFill>
                    </a:defRPr>
                  </a:pPr>
                  <a:endParaRPr lang="tr-TR"/>
                </a:p>
              </c:txPr>
            </c:dLbl>
            <c:dLbl>
              <c:idx val="1"/>
              <c:spPr/>
              <c:txPr>
                <a:bodyPr/>
                <a:lstStyle/>
                <a:p>
                  <a:pPr>
                    <a:defRPr sz="1100" b="1">
                      <a:solidFill>
                        <a:schemeClr val="bg1"/>
                      </a:solidFill>
                    </a:defRPr>
                  </a:pPr>
                  <a:endParaRPr lang="tr-TR"/>
                </a:p>
              </c:txPr>
            </c:dLbl>
            <c:txPr>
              <a:bodyPr/>
              <a:lstStyle/>
              <a:p>
                <a:pPr>
                  <a:defRPr sz="1100" b="1"/>
                </a:pPr>
                <a:endParaRPr lang="tr-TR"/>
              </a:p>
            </c:txPr>
            <c:showVal val="1"/>
          </c:dLbls>
          <c:cat>
            <c:strRef>
              <c:f>'17'!$AY$3:$AY$7</c:f>
              <c:strCache>
                <c:ptCount val="5"/>
                <c:pt idx="0">
                  <c:v>İlköğretim</c:v>
                </c:pt>
                <c:pt idx="1">
                  <c:v>Düz Lise</c:v>
                </c:pt>
                <c:pt idx="2">
                  <c:v>Meslek Lisesi</c:v>
                </c:pt>
                <c:pt idx="3">
                  <c:v>Meslek Yüksek Okulu (2 yıllık)</c:v>
                </c:pt>
                <c:pt idx="4">
                  <c:v>Üniversite (4 yıllık)</c:v>
                </c:pt>
              </c:strCache>
            </c:strRef>
          </c:cat>
          <c:val>
            <c:numRef>
              <c:f>'17'!$AZ$3:$AZ$7</c:f>
              <c:numCache>
                <c:formatCode>0.0</c:formatCode>
                <c:ptCount val="5"/>
                <c:pt idx="0">
                  <c:v>46.735395189003462</c:v>
                </c:pt>
                <c:pt idx="1">
                  <c:v>49.893390191897645</c:v>
                </c:pt>
                <c:pt idx="2">
                  <c:v>59.942363112391931</c:v>
                </c:pt>
                <c:pt idx="3">
                  <c:v>65.987350667603664</c:v>
                </c:pt>
                <c:pt idx="4">
                  <c:v>69.536423841059602</c:v>
                </c:pt>
              </c:numCache>
            </c:numRef>
          </c:val>
        </c:ser>
        <c:marker val="1"/>
        <c:axId val="94031232"/>
        <c:axId val="94029696"/>
      </c:lineChart>
      <c:catAx>
        <c:axId val="94018176"/>
        <c:scaling>
          <c:orientation val="minMax"/>
        </c:scaling>
        <c:axPos val="b"/>
        <c:majorTickMark val="none"/>
        <c:tickLblPos val="nextTo"/>
        <c:crossAx val="94028160"/>
        <c:crosses val="autoZero"/>
        <c:auto val="1"/>
        <c:lblAlgn val="ctr"/>
        <c:lblOffset val="100"/>
      </c:catAx>
      <c:valAx>
        <c:axId val="94028160"/>
        <c:scaling>
          <c:orientation val="minMax"/>
          <c:max val="18"/>
        </c:scaling>
        <c:axPos val="l"/>
        <c:majorGridlines/>
        <c:numFmt formatCode="0.0" sourceLinked="1"/>
        <c:majorTickMark val="none"/>
        <c:tickLblPos val="nextTo"/>
        <c:spPr>
          <a:ln w="9525">
            <a:noFill/>
          </a:ln>
        </c:spPr>
        <c:crossAx val="94018176"/>
        <c:crosses val="autoZero"/>
        <c:crossBetween val="between"/>
      </c:valAx>
      <c:valAx>
        <c:axId val="94029696"/>
        <c:scaling>
          <c:orientation val="minMax"/>
        </c:scaling>
        <c:axPos val="r"/>
        <c:numFmt formatCode="0" sourceLinked="0"/>
        <c:tickLblPos val="nextTo"/>
        <c:crossAx val="94031232"/>
        <c:crosses val="max"/>
        <c:crossBetween val="between"/>
      </c:valAx>
      <c:catAx>
        <c:axId val="94031232"/>
        <c:scaling>
          <c:orientation val="minMax"/>
        </c:scaling>
        <c:delete val="1"/>
        <c:axPos val="b"/>
        <c:tickLblPos val="none"/>
        <c:crossAx val="94029696"/>
        <c:crosses val="autoZero"/>
        <c:auto val="1"/>
        <c:lblAlgn val="ctr"/>
        <c:lblOffset val="100"/>
      </c:catAx>
    </c:plotArea>
    <c:legend>
      <c:legendPos val="b"/>
    </c:legend>
    <c:plotVisOnly val="1"/>
    <c:dispBlanksAs val="gap"/>
  </c:chart>
  <c:txPr>
    <a:bodyPr/>
    <a:lstStyle/>
    <a:p>
      <a:pPr>
        <a:defRPr sz="1050"/>
      </a:pPr>
      <a:endParaRPr lang="tr-TR"/>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6.9306022061928121E-3"/>
          <c:y val="7.1197411003237024E-2"/>
          <c:w val="0.62701943725566178"/>
          <c:h val="0.87052213133552503"/>
        </c:manualLayout>
      </c:layout>
      <c:pieChart>
        <c:varyColors val="1"/>
        <c:ser>
          <c:idx val="0"/>
          <c:order val="0"/>
          <c:tx>
            <c:strRef>
              <c:f>Sayfa1!$B$1</c:f>
              <c:strCache>
                <c:ptCount val="1"/>
                <c:pt idx="0">
                  <c:v>Sütun1</c:v>
                </c:pt>
              </c:strCache>
            </c:strRef>
          </c:tx>
          <c:dPt>
            <c:idx val="0"/>
            <c:spPr>
              <a:solidFill>
                <a:srgbClr val="0070C0"/>
              </a:solidFill>
            </c:spPr>
          </c:dPt>
          <c:dLbls>
            <c:dLbl>
              <c:idx val="0"/>
              <c:showVal val="1"/>
            </c:dLbl>
            <c:dLbl>
              <c:idx val="1"/>
              <c:showVal val="1"/>
            </c:dLbl>
            <c:delete val="1"/>
            <c:txPr>
              <a:bodyPr/>
              <a:lstStyle/>
              <a:p>
                <a:pPr>
                  <a:defRPr b="1">
                    <a:solidFill>
                      <a:schemeClr val="bg1"/>
                    </a:solidFill>
                  </a:defRPr>
                </a:pPr>
                <a:endParaRPr lang="tr-TR"/>
              </a:p>
            </c:txPr>
          </c:dLbls>
          <c:cat>
            <c:strRef>
              <c:f>Sayfa1!$A$2:$A$3</c:f>
              <c:strCache>
                <c:ptCount val="2"/>
                <c:pt idx="0">
                  <c:v>Erkek</c:v>
                </c:pt>
                <c:pt idx="1">
                  <c:v>Kadın</c:v>
                </c:pt>
              </c:strCache>
            </c:strRef>
          </c:cat>
          <c:val>
            <c:numRef>
              <c:f>Sayfa1!$B$2:$B$3</c:f>
              <c:numCache>
                <c:formatCode>General</c:formatCode>
                <c:ptCount val="2"/>
                <c:pt idx="0">
                  <c:v>44</c:v>
                </c:pt>
                <c:pt idx="1">
                  <c:v>4</c:v>
                </c:pt>
              </c:numCache>
            </c:numRef>
          </c:val>
        </c:ser>
        <c:firstSliceAng val="0"/>
      </c:pieChart>
    </c:plotArea>
    <c:legend>
      <c:legendPos val="r"/>
    </c:legend>
    <c:plotVisOnly val="1"/>
    <c:dispBlanksAs val="zero"/>
  </c:chart>
  <c:spPr>
    <a:ln>
      <a:noFill/>
    </a:ln>
  </c:spPr>
  <c:txPr>
    <a:bodyPr/>
    <a:lstStyle/>
    <a:p>
      <a:pPr>
        <a:defRPr sz="1200"/>
      </a:pPr>
      <a:endParaRPr lang="tr-T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0.10992154717852011"/>
          <c:y val="0.14981241850579538"/>
          <c:w val="0.28688723230996693"/>
          <c:h val="0.79198950133445101"/>
        </c:manualLayout>
      </c:layout>
      <c:pieChart>
        <c:varyColors val="1"/>
        <c:ser>
          <c:idx val="0"/>
          <c:order val="0"/>
          <c:tx>
            <c:strRef>
              <c:f>Sayfa1!$B$1</c:f>
              <c:strCache>
                <c:ptCount val="1"/>
                <c:pt idx="0">
                  <c:v>Satışlar</c:v>
                </c:pt>
              </c:strCache>
            </c:strRef>
          </c:tx>
          <c:dPt>
            <c:idx val="0"/>
            <c:spPr>
              <a:solidFill>
                <a:srgbClr val="0070C0"/>
              </a:solidFill>
            </c:spPr>
          </c:dPt>
          <c:dPt>
            <c:idx val="5"/>
            <c:spPr>
              <a:solidFill>
                <a:srgbClr val="7030A0"/>
              </a:solidFill>
            </c:spPr>
          </c:dPt>
          <c:dPt>
            <c:idx val="6"/>
            <c:spPr>
              <a:solidFill>
                <a:srgbClr val="00B0F0"/>
              </a:solidFill>
            </c:spPr>
          </c:dPt>
          <c:dLbls>
            <c:dLbl>
              <c:idx val="2"/>
              <c:delete val="1"/>
            </c:dLbl>
            <c:dLbl>
              <c:idx val="3"/>
              <c:delete val="1"/>
            </c:dLbl>
            <c:dLbl>
              <c:idx val="4"/>
              <c:delete val="1"/>
            </c:dLbl>
            <c:txPr>
              <a:bodyPr/>
              <a:lstStyle/>
              <a:p>
                <a:pPr>
                  <a:defRPr b="1">
                    <a:solidFill>
                      <a:schemeClr val="bg1"/>
                    </a:solidFill>
                  </a:defRPr>
                </a:pPr>
                <a:endParaRPr lang="tr-TR"/>
              </a:p>
            </c:txPr>
            <c:showVal val="1"/>
            <c:showLeaderLines val="1"/>
          </c:dLbls>
          <c:cat>
            <c:strRef>
              <c:f>Sayfa1!$A$2:$A$9</c:f>
              <c:strCache>
                <c:ptCount val="8"/>
                <c:pt idx="0">
                  <c:v>Makine</c:v>
                </c:pt>
                <c:pt idx="1">
                  <c:v>Gıda,Kimya,Biyoloji</c:v>
                </c:pt>
                <c:pt idx="2">
                  <c:v>Tıp</c:v>
                </c:pt>
                <c:pt idx="3">
                  <c:v>Enerji-Çevre</c:v>
                </c:pt>
                <c:pt idx="4">
                  <c:v>Tekstil</c:v>
                </c:pt>
                <c:pt idx="5">
                  <c:v>Yazılım,Bilgi,İletişim</c:v>
                </c:pt>
                <c:pt idx="6">
                  <c:v>Elektronik</c:v>
                </c:pt>
                <c:pt idx="7">
                  <c:v>Diğer</c:v>
                </c:pt>
              </c:strCache>
            </c:strRef>
          </c:cat>
          <c:val>
            <c:numRef>
              <c:f>Sayfa1!$B$2:$B$9</c:f>
              <c:numCache>
                <c:formatCode>General</c:formatCode>
                <c:ptCount val="8"/>
                <c:pt idx="0">
                  <c:v>6</c:v>
                </c:pt>
                <c:pt idx="1">
                  <c:v>9</c:v>
                </c:pt>
                <c:pt idx="2">
                  <c:v>0</c:v>
                </c:pt>
                <c:pt idx="3">
                  <c:v>0</c:v>
                </c:pt>
                <c:pt idx="4">
                  <c:v>0</c:v>
                </c:pt>
                <c:pt idx="5">
                  <c:v>8</c:v>
                </c:pt>
                <c:pt idx="6">
                  <c:v>16</c:v>
                </c:pt>
                <c:pt idx="7">
                  <c:v>9</c:v>
                </c:pt>
              </c:numCache>
            </c:numRef>
          </c:val>
        </c:ser>
        <c:firstSliceAng val="0"/>
      </c:pieChart>
    </c:plotArea>
    <c:legend>
      <c:legendPos val="r"/>
      <c:layout>
        <c:manualLayout>
          <c:xMode val="edge"/>
          <c:yMode val="edge"/>
          <c:x val="0.49969482557493738"/>
          <c:y val="0.3680722836474758"/>
          <c:w val="0.48696464281746793"/>
          <c:h val="0.48237958060120784"/>
        </c:manualLayout>
      </c:layout>
    </c:legend>
    <c:plotVisOnly val="1"/>
    <c:dispBlanksAs val="zero"/>
  </c:chart>
  <c:spPr>
    <a:ln>
      <a:noFill/>
    </a:ln>
  </c:spPr>
  <c:txPr>
    <a:bodyPr/>
    <a:lstStyle/>
    <a:p>
      <a:pPr>
        <a:defRPr sz="1200"/>
      </a:pPr>
      <a:endParaRPr lang="tr-T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6.6096001803455914E-2"/>
          <c:y val="2.9503422624935712E-2"/>
          <c:w val="0.53015474292707299"/>
          <c:h val="0.86849470449360433"/>
        </c:manualLayout>
      </c:layout>
      <c:pieChart>
        <c:varyColors val="1"/>
        <c:ser>
          <c:idx val="0"/>
          <c:order val="0"/>
          <c:tx>
            <c:strRef>
              <c:f>Sayfa1!$B$1</c:f>
              <c:strCache>
                <c:ptCount val="1"/>
                <c:pt idx="0">
                  <c:v>Sütun1</c:v>
                </c:pt>
              </c:strCache>
            </c:strRef>
          </c:tx>
          <c:dPt>
            <c:idx val="0"/>
            <c:spPr>
              <a:solidFill>
                <a:srgbClr val="0070C0"/>
              </a:solidFill>
            </c:spPr>
          </c:dPt>
          <c:dPt>
            <c:idx val="2"/>
            <c:spPr>
              <a:solidFill>
                <a:schemeClr val="bg1">
                  <a:lumMod val="65000"/>
                </a:schemeClr>
              </a:solidFill>
            </c:spPr>
          </c:dPt>
          <c:dLbls>
            <c:dLbl>
              <c:idx val="3"/>
              <c:delete val="1"/>
            </c:dLbl>
            <c:txPr>
              <a:bodyPr/>
              <a:lstStyle/>
              <a:p>
                <a:pPr>
                  <a:defRPr b="1">
                    <a:solidFill>
                      <a:schemeClr val="bg1"/>
                    </a:solidFill>
                  </a:defRPr>
                </a:pPr>
                <a:endParaRPr lang="tr-TR"/>
              </a:p>
            </c:txPr>
            <c:showVal val="1"/>
            <c:showLeaderLines val="1"/>
          </c:dLbls>
          <c:cat>
            <c:strRef>
              <c:f>Sayfa1!$A$2:$A$5</c:f>
              <c:strCache>
                <c:ptCount val="4"/>
                <c:pt idx="0">
                  <c:v>1 yıl altı</c:v>
                </c:pt>
                <c:pt idx="1">
                  <c:v>1-2 yıl</c:v>
                </c:pt>
                <c:pt idx="2">
                  <c:v>3-5 yıl</c:v>
                </c:pt>
                <c:pt idx="3">
                  <c:v>5 yıl üzeri</c:v>
                </c:pt>
              </c:strCache>
            </c:strRef>
          </c:cat>
          <c:val>
            <c:numRef>
              <c:f>Sayfa1!$B$2:$B$5</c:f>
              <c:numCache>
                <c:formatCode>General</c:formatCode>
                <c:ptCount val="4"/>
                <c:pt idx="0">
                  <c:v>18</c:v>
                </c:pt>
                <c:pt idx="1">
                  <c:v>19</c:v>
                </c:pt>
                <c:pt idx="2">
                  <c:v>11</c:v>
                </c:pt>
                <c:pt idx="3">
                  <c:v>0</c:v>
                </c:pt>
              </c:numCache>
            </c:numRef>
          </c:val>
        </c:ser>
        <c:firstSliceAng val="0"/>
      </c:pieChart>
    </c:plotArea>
    <c:legend>
      <c:legendPos val="r"/>
    </c:legend>
    <c:plotVisOnly val="1"/>
    <c:dispBlanksAs val="zero"/>
  </c:chart>
  <c:spPr>
    <a:ln>
      <a:noFill/>
    </a:ln>
  </c:spPr>
  <c:txPr>
    <a:bodyPr/>
    <a:lstStyle/>
    <a:p>
      <a:pPr>
        <a:defRPr sz="1200"/>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6.7027038314786139E-2"/>
          <c:y val="0.10539333624963552"/>
          <c:w val="0.92546713432633421"/>
          <c:h val="0.50928040244969375"/>
        </c:manualLayout>
      </c:layout>
      <c:barChart>
        <c:barDir val="col"/>
        <c:grouping val="clustered"/>
        <c:ser>
          <c:idx val="0"/>
          <c:order val="0"/>
          <c:tx>
            <c:strRef>
              <c:f>'5.4.'!$C$18</c:f>
              <c:strCache>
                <c:ptCount val="1"/>
                <c:pt idx="0">
                  <c:v>Evet , %</c:v>
                </c:pt>
              </c:strCache>
            </c:strRef>
          </c:tx>
          <c:spPr>
            <a:solidFill>
              <a:schemeClr val="accent2">
                <a:lumMod val="60000"/>
                <a:lumOff val="40000"/>
              </a:schemeClr>
            </a:solidFill>
          </c:spPr>
          <c:dPt>
            <c:idx val="4"/>
            <c:spPr>
              <a:solidFill>
                <a:srgbClr val="FF0000"/>
              </a:solidFill>
            </c:spPr>
          </c:dPt>
          <c:dPt>
            <c:idx val="5"/>
            <c:spPr>
              <a:solidFill>
                <a:srgbClr val="7030A0"/>
              </a:solidFill>
            </c:spPr>
          </c:dPt>
          <c:dPt>
            <c:idx val="6"/>
            <c:spPr>
              <a:solidFill>
                <a:srgbClr val="00B050"/>
              </a:solidFill>
            </c:spPr>
          </c:dPt>
          <c:dLbls>
            <c:showVal val="1"/>
          </c:dLbls>
          <c:cat>
            <c:strRef>
              <c:f>'5.4.'!$D$17:$J$17</c:f>
              <c:strCache>
                <c:ptCount val="7"/>
                <c:pt idx="0">
                  <c:v>TR31-İzmir</c:v>
                </c:pt>
                <c:pt idx="1">
                  <c:v>TRC1-İpekyolu</c:v>
                </c:pt>
                <c:pt idx="2">
                  <c:v>TRC3-Dicle</c:v>
                </c:pt>
                <c:pt idx="3">
                  <c:v>TRC2-Karacadağ</c:v>
                </c:pt>
                <c:pt idx="4">
                  <c:v>Türkiye*</c:v>
                </c:pt>
                <c:pt idx="5">
                  <c:v>Polonya*</c:v>
                </c:pt>
                <c:pt idx="6">
                  <c:v>Mısır*</c:v>
                </c:pt>
              </c:strCache>
            </c:strRef>
          </c:cat>
          <c:val>
            <c:numRef>
              <c:f>'5.4.'!$D$18:$J$18</c:f>
              <c:numCache>
                <c:formatCode>0</c:formatCode>
                <c:ptCount val="7"/>
                <c:pt idx="0">
                  <c:v>12.437185929648258</c:v>
                </c:pt>
                <c:pt idx="1">
                  <c:v>2.14190093708166</c:v>
                </c:pt>
                <c:pt idx="2">
                  <c:v>1.7991004497751124</c:v>
                </c:pt>
                <c:pt idx="3">
                  <c:v>1.0869565217391322</c:v>
                </c:pt>
                <c:pt idx="4">
                  <c:v>45.02</c:v>
                </c:pt>
                <c:pt idx="5">
                  <c:v>27.68</c:v>
                </c:pt>
                <c:pt idx="6">
                  <c:v>22.7</c:v>
                </c:pt>
              </c:numCache>
            </c:numRef>
          </c:val>
        </c:ser>
        <c:axId val="90355584"/>
        <c:axId val="90357120"/>
      </c:barChart>
      <c:catAx>
        <c:axId val="90355584"/>
        <c:scaling>
          <c:orientation val="minMax"/>
        </c:scaling>
        <c:axPos val="b"/>
        <c:tickLblPos val="nextTo"/>
        <c:txPr>
          <a:bodyPr/>
          <a:lstStyle/>
          <a:p>
            <a:pPr>
              <a:defRPr sz="1100"/>
            </a:pPr>
            <a:endParaRPr lang="tr-TR"/>
          </a:p>
        </c:txPr>
        <c:crossAx val="90357120"/>
        <c:crosses val="autoZero"/>
        <c:auto val="1"/>
        <c:lblAlgn val="ctr"/>
        <c:lblOffset val="100"/>
      </c:catAx>
      <c:valAx>
        <c:axId val="90357120"/>
        <c:scaling>
          <c:orientation val="minMax"/>
          <c:max val="50"/>
          <c:min val="0"/>
        </c:scaling>
        <c:axPos val="l"/>
        <c:numFmt formatCode="0" sourceLinked="1"/>
        <c:tickLblPos val="nextTo"/>
        <c:crossAx val="90355584"/>
        <c:crosses val="autoZero"/>
        <c:crossBetween val="between"/>
        <c:majorUnit val="10"/>
        <c:minorUnit val="1"/>
      </c:valAx>
    </c:plotArea>
    <c:plotVisOnly val="1"/>
    <c:dispBlanksAs val="gap"/>
  </c:chart>
  <c:txPr>
    <a:bodyPr/>
    <a:lstStyle/>
    <a:p>
      <a:pPr>
        <a:defRPr sz="1200"/>
      </a:pPr>
      <a:endParaRPr lang="tr-TR"/>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92174083831956"/>
          <c:y val="8.6654723549235591E-2"/>
          <c:w val="0.83252208087990032"/>
          <c:h val="0.49967364737251524"/>
        </c:manualLayout>
      </c:layout>
      <c:barChart>
        <c:barDir val="col"/>
        <c:grouping val="clustered"/>
        <c:ser>
          <c:idx val="0"/>
          <c:order val="0"/>
          <c:dPt>
            <c:idx val="4"/>
            <c:spPr>
              <a:solidFill>
                <a:srgbClr val="FF0000"/>
              </a:solidFill>
            </c:spPr>
          </c:dPt>
          <c:cat>
            <c:strRef>
              <c:f>Sayfa2!$B$3:$B$12</c:f>
              <c:strCache>
                <c:ptCount val="10"/>
                <c:pt idx="0">
                  <c:v>Şili</c:v>
                </c:pt>
                <c:pt idx="1">
                  <c:v>Brezilya</c:v>
                </c:pt>
                <c:pt idx="2">
                  <c:v>Slovakya</c:v>
                </c:pt>
                <c:pt idx="3">
                  <c:v>ABD</c:v>
                </c:pt>
                <c:pt idx="4">
                  <c:v>Türkiye</c:v>
                </c:pt>
                <c:pt idx="5">
                  <c:v>Romanya</c:v>
                </c:pt>
                <c:pt idx="6">
                  <c:v>Polonya</c:v>
                </c:pt>
                <c:pt idx="7">
                  <c:v>Hırvatistan</c:v>
                </c:pt>
                <c:pt idx="8">
                  <c:v>Macaristan</c:v>
                </c:pt>
                <c:pt idx="9">
                  <c:v>İsveç</c:v>
                </c:pt>
              </c:strCache>
            </c:strRef>
          </c:cat>
          <c:val>
            <c:numRef>
              <c:f>Sayfa2!$C$3:$C$12</c:f>
              <c:numCache>
                <c:formatCode>0.0%</c:formatCode>
                <c:ptCount val="10"/>
                <c:pt idx="0">
                  <c:v>0.23700000000000004</c:v>
                </c:pt>
                <c:pt idx="1">
                  <c:v>0.14900000000000024</c:v>
                </c:pt>
                <c:pt idx="2">
                  <c:v>0.14200000000000004</c:v>
                </c:pt>
                <c:pt idx="3">
                  <c:v>0.12300000000000012</c:v>
                </c:pt>
                <c:pt idx="4">
                  <c:v>0.11899999999999998</c:v>
                </c:pt>
                <c:pt idx="5">
                  <c:v>9.9000000000000046E-2</c:v>
                </c:pt>
                <c:pt idx="6">
                  <c:v>9.0000000000000024E-2</c:v>
                </c:pt>
                <c:pt idx="7">
                  <c:v>7.3000000000000009E-2</c:v>
                </c:pt>
                <c:pt idx="8">
                  <c:v>6.3E-2</c:v>
                </c:pt>
                <c:pt idx="9">
                  <c:v>5.8000000000000003E-2</c:v>
                </c:pt>
              </c:numCache>
            </c:numRef>
          </c:val>
        </c:ser>
        <c:gapWidth val="50"/>
        <c:axId val="94183808"/>
        <c:axId val="94185344"/>
      </c:barChart>
      <c:catAx>
        <c:axId val="94183808"/>
        <c:scaling>
          <c:orientation val="minMax"/>
        </c:scaling>
        <c:axPos val="b"/>
        <c:majorTickMark val="none"/>
        <c:tickLblPos val="nextTo"/>
        <c:txPr>
          <a:bodyPr rot="-5400000" vert="horz"/>
          <a:lstStyle/>
          <a:p>
            <a:pPr>
              <a:defRPr/>
            </a:pPr>
            <a:endParaRPr lang="tr-TR"/>
          </a:p>
        </c:txPr>
        <c:crossAx val="94185344"/>
        <c:crosses val="autoZero"/>
        <c:auto val="1"/>
        <c:lblAlgn val="ctr"/>
        <c:lblOffset val="100"/>
      </c:catAx>
      <c:valAx>
        <c:axId val="94185344"/>
        <c:scaling>
          <c:orientation val="minMax"/>
        </c:scaling>
        <c:axPos val="l"/>
        <c:numFmt formatCode="0%" sourceLinked="0"/>
        <c:majorTickMark val="none"/>
        <c:tickLblPos val="nextTo"/>
        <c:spPr>
          <a:ln w="9525">
            <a:noFill/>
          </a:ln>
        </c:spPr>
        <c:crossAx val="94183808"/>
        <c:crosses val="autoZero"/>
        <c:crossBetween val="between"/>
      </c:valAx>
    </c:plotArea>
    <c:plotVisOnly val="1"/>
    <c:dispBlanksAs val="gap"/>
  </c:chart>
  <c:txPr>
    <a:bodyPr/>
    <a:lstStyle/>
    <a:p>
      <a:pPr>
        <a:defRPr sz="1000"/>
      </a:pPr>
      <a:endParaRPr lang="tr-TR"/>
    </a:p>
  </c:txPr>
  <c:externalData r:id="rId2"/>
  <c:userShapes r:id="rId3"/>
</c:chartSpace>
</file>

<file path=ppt/charts/chart31.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740220783592"/>
          <c:y val="3.9862854744534555E-2"/>
          <c:w val="0.81163557584510804"/>
          <c:h val="0.55323636879852756"/>
        </c:manualLayout>
      </c:layout>
      <c:barChart>
        <c:barDir val="col"/>
        <c:grouping val="clustered"/>
        <c:ser>
          <c:idx val="0"/>
          <c:order val="0"/>
          <c:tx>
            <c:v>İlerlemeye Dayalı Fırsat Oranı (%)</c:v>
          </c:tx>
          <c:dPt>
            <c:idx val="3"/>
            <c:spPr>
              <a:solidFill>
                <a:srgbClr val="FF0000"/>
              </a:solidFill>
            </c:spPr>
          </c:dPt>
          <c:cat>
            <c:strRef>
              <c:f>Sayfa2!$D$3:$D$12</c:f>
              <c:strCache>
                <c:ptCount val="10"/>
                <c:pt idx="0">
                  <c:v>Şili</c:v>
                </c:pt>
                <c:pt idx="1">
                  <c:v>ABD</c:v>
                </c:pt>
                <c:pt idx="2">
                  <c:v>Brezilya</c:v>
                </c:pt>
                <c:pt idx="3">
                  <c:v>Türkiye</c:v>
                </c:pt>
                <c:pt idx="4">
                  <c:v>Slovakya</c:v>
                </c:pt>
                <c:pt idx="5">
                  <c:v>İsveç</c:v>
                </c:pt>
                <c:pt idx="6">
                  <c:v>Romanya</c:v>
                </c:pt>
                <c:pt idx="7">
                  <c:v>Polonya</c:v>
                </c:pt>
                <c:pt idx="8">
                  <c:v>Hırvatistan</c:v>
                </c:pt>
                <c:pt idx="9">
                  <c:v>Macaristan</c:v>
                </c:pt>
              </c:strCache>
            </c:strRef>
          </c:cat>
          <c:val>
            <c:numRef>
              <c:f>Sayfa2!$E$3:$E$12</c:f>
              <c:numCache>
                <c:formatCode>0.0%</c:formatCode>
                <c:ptCount val="10"/>
                <c:pt idx="0">
                  <c:v>0.12798000000000001</c:v>
                </c:pt>
                <c:pt idx="1">
                  <c:v>7.2570000000000009E-2</c:v>
                </c:pt>
                <c:pt idx="2">
                  <c:v>6.7049999999999998E-2</c:v>
                </c:pt>
                <c:pt idx="3">
                  <c:v>5.355E-2</c:v>
                </c:pt>
                <c:pt idx="4">
                  <c:v>4.8279999999999976E-2</c:v>
                </c:pt>
                <c:pt idx="5">
                  <c:v>3.944000000000001E-2</c:v>
                </c:pt>
                <c:pt idx="6">
                  <c:v>3.3660000000000002E-2</c:v>
                </c:pt>
                <c:pt idx="7">
                  <c:v>2.8799999999999999E-2</c:v>
                </c:pt>
                <c:pt idx="8">
                  <c:v>2.2630000000000094E-2</c:v>
                </c:pt>
                <c:pt idx="9">
                  <c:v>1.8269999999999998E-2</c:v>
                </c:pt>
              </c:numCache>
            </c:numRef>
          </c:val>
        </c:ser>
        <c:gapWidth val="50"/>
        <c:axId val="94236032"/>
        <c:axId val="94317184"/>
      </c:barChart>
      <c:catAx>
        <c:axId val="94236032"/>
        <c:scaling>
          <c:orientation val="minMax"/>
        </c:scaling>
        <c:axPos val="b"/>
        <c:numFmt formatCode="#,##0.00" sourceLinked="0"/>
        <c:majorTickMark val="none"/>
        <c:tickLblPos val="nextTo"/>
        <c:txPr>
          <a:bodyPr rot="-5400000" vert="horz"/>
          <a:lstStyle/>
          <a:p>
            <a:pPr>
              <a:defRPr/>
            </a:pPr>
            <a:endParaRPr lang="tr-TR"/>
          </a:p>
        </c:txPr>
        <c:crossAx val="94317184"/>
        <c:crosses val="autoZero"/>
        <c:auto val="1"/>
        <c:lblAlgn val="ctr"/>
        <c:lblOffset val="100"/>
      </c:catAx>
      <c:valAx>
        <c:axId val="94317184"/>
        <c:scaling>
          <c:orientation val="minMax"/>
        </c:scaling>
        <c:axPos val="l"/>
        <c:numFmt formatCode="0%" sourceLinked="0"/>
        <c:majorTickMark val="none"/>
        <c:tickLblPos val="nextTo"/>
        <c:spPr>
          <a:ln w="9525">
            <a:noFill/>
          </a:ln>
        </c:spPr>
        <c:crossAx val="94236032"/>
        <c:crosses val="autoZero"/>
        <c:crossBetween val="between"/>
      </c:valAx>
    </c:plotArea>
    <c:plotVisOnly val="1"/>
    <c:dispBlanksAs val="gap"/>
  </c:chart>
  <c:externalData r:id="rId2"/>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0.10947462817147872"/>
          <c:y val="6.0544254884806123E-2"/>
          <c:w val="0.89052537182852143"/>
          <c:h val="0.50298738699329248"/>
        </c:manualLayout>
      </c:layout>
      <c:barChart>
        <c:barDir val="col"/>
        <c:grouping val="clustered"/>
        <c:ser>
          <c:idx val="1"/>
          <c:order val="1"/>
          <c:tx>
            <c:strRef>
              <c:f>Sayfa2!$I$2</c:f>
              <c:strCache>
                <c:ptCount val="1"/>
                <c:pt idx="0">
                  <c:v>Girişimcilik Tutumu</c:v>
                </c:pt>
              </c:strCache>
            </c:strRef>
          </c:tx>
          <c:cat>
            <c:strRef>
              <c:f>Sayfa2!$G$3:$G$11</c:f>
              <c:strCache>
                <c:ptCount val="9"/>
                <c:pt idx="0">
                  <c:v>ABD</c:v>
                </c:pt>
                <c:pt idx="1">
                  <c:v>İsveç</c:v>
                </c:pt>
                <c:pt idx="2">
                  <c:v>Şili</c:v>
                </c:pt>
                <c:pt idx="3">
                  <c:v>Polonya</c:v>
                </c:pt>
                <c:pt idx="4">
                  <c:v>Hırvatistan</c:v>
                </c:pt>
                <c:pt idx="5">
                  <c:v>Macaristan</c:v>
                </c:pt>
                <c:pt idx="6">
                  <c:v>Türkiye</c:v>
                </c:pt>
                <c:pt idx="7">
                  <c:v>Romanya</c:v>
                </c:pt>
                <c:pt idx="8">
                  <c:v>Brezilya</c:v>
                </c:pt>
              </c:strCache>
            </c:strRef>
          </c:cat>
          <c:val>
            <c:numRef>
              <c:f>Sayfa2!$I$3:$I$11</c:f>
              <c:numCache>
                <c:formatCode>General</c:formatCode>
                <c:ptCount val="9"/>
                <c:pt idx="0">
                  <c:v>0.68</c:v>
                </c:pt>
                <c:pt idx="1">
                  <c:v>0.64000000000000234</c:v>
                </c:pt>
                <c:pt idx="2">
                  <c:v>0.55000000000000004</c:v>
                </c:pt>
                <c:pt idx="3">
                  <c:v>0.39000000000000118</c:v>
                </c:pt>
                <c:pt idx="4">
                  <c:v>0.36000000000000032</c:v>
                </c:pt>
                <c:pt idx="5">
                  <c:v>0.32000000000000117</c:v>
                </c:pt>
                <c:pt idx="6">
                  <c:v>0.32000000000000117</c:v>
                </c:pt>
                <c:pt idx="7">
                  <c:v>0.31000000000000105</c:v>
                </c:pt>
                <c:pt idx="8">
                  <c:v>0.22</c:v>
                </c:pt>
              </c:numCache>
            </c:numRef>
          </c:val>
        </c:ser>
        <c:ser>
          <c:idx val="2"/>
          <c:order val="2"/>
          <c:tx>
            <c:strRef>
              <c:f>Sayfa2!$J$2</c:f>
              <c:strCache>
                <c:ptCount val="1"/>
                <c:pt idx="0">
                  <c:v>Girişimcilik Eylemi</c:v>
                </c:pt>
              </c:strCache>
            </c:strRef>
          </c:tx>
          <c:spPr>
            <a:solidFill>
              <a:schemeClr val="bg2">
                <a:lumMod val="75000"/>
              </a:schemeClr>
            </a:solidFill>
          </c:spPr>
          <c:cat>
            <c:strRef>
              <c:f>Sayfa2!$G$3:$G$11</c:f>
              <c:strCache>
                <c:ptCount val="9"/>
                <c:pt idx="0">
                  <c:v>ABD</c:v>
                </c:pt>
                <c:pt idx="1">
                  <c:v>İsveç</c:v>
                </c:pt>
                <c:pt idx="2">
                  <c:v>Şili</c:v>
                </c:pt>
                <c:pt idx="3">
                  <c:v>Polonya</c:v>
                </c:pt>
                <c:pt idx="4">
                  <c:v>Hırvatistan</c:v>
                </c:pt>
                <c:pt idx="5">
                  <c:v>Macaristan</c:v>
                </c:pt>
                <c:pt idx="6">
                  <c:v>Türkiye</c:v>
                </c:pt>
                <c:pt idx="7">
                  <c:v>Romanya</c:v>
                </c:pt>
                <c:pt idx="8">
                  <c:v>Brezilya</c:v>
                </c:pt>
              </c:strCache>
            </c:strRef>
          </c:cat>
          <c:val>
            <c:numRef>
              <c:f>Sayfa2!$J$3:$J$11</c:f>
              <c:numCache>
                <c:formatCode>General</c:formatCode>
                <c:ptCount val="9"/>
                <c:pt idx="0">
                  <c:v>0.63000000000000234</c:v>
                </c:pt>
                <c:pt idx="1">
                  <c:v>0.55000000000000004</c:v>
                </c:pt>
                <c:pt idx="2">
                  <c:v>0.36000000000000032</c:v>
                </c:pt>
                <c:pt idx="3">
                  <c:v>0.35000000000000031</c:v>
                </c:pt>
                <c:pt idx="4">
                  <c:v>0.32000000000000117</c:v>
                </c:pt>
                <c:pt idx="5">
                  <c:v>0.30000000000000032</c:v>
                </c:pt>
                <c:pt idx="6">
                  <c:v>0.25</c:v>
                </c:pt>
                <c:pt idx="7">
                  <c:v>0.24000000000000021</c:v>
                </c:pt>
                <c:pt idx="8">
                  <c:v>0.18000000000000024</c:v>
                </c:pt>
              </c:numCache>
            </c:numRef>
          </c:val>
        </c:ser>
        <c:ser>
          <c:idx val="3"/>
          <c:order val="3"/>
          <c:tx>
            <c:strRef>
              <c:f>Sayfa2!$K$2</c:f>
              <c:strCache>
                <c:ptCount val="1"/>
                <c:pt idx="0">
                  <c:v>Girişimcilik Tutkusu</c:v>
                </c:pt>
              </c:strCache>
            </c:strRef>
          </c:tx>
          <c:cat>
            <c:strRef>
              <c:f>Sayfa2!$G$3:$G$11</c:f>
              <c:strCache>
                <c:ptCount val="9"/>
                <c:pt idx="0">
                  <c:v>ABD</c:v>
                </c:pt>
                <c:pt idx="1">
                  <c:v>İsveç</c:v>
                </c:pt>
                <c:pt idx="2">
                  <c:v>Şili</c:v>
                </c:pt>
                <c:pt idx="3">
                  <c:v>Polonya</c:v>
                </c:pt>
                <c:pt idx="4">
                  <c:v>Hırvatistan</c:v>
                </c:pt>
                <c:pt idx="5">
                  <c:v>Macaristan</c:v>
                </c:pt>
                <c:pt idx="6">
                  <c:v>Türkiye</c:v>
                </c:pt>
                <c:pt idx="7">
                  <c:v>Romanya</c:v>
                </c:pt>
                <c:pt idx="8">
                  <c:v>Brezilya</c:v>
                </c:pt>
              </c:strCache>
            </c:strRef>
          </c:cat>
          <c:val>
            <c:numRef>
              <c:f>Sayfa2!$K$3:$K$11</c:f>
              <c:numCache>
                <c:formatCode>General</c:formatCode>
                <c:ptCount val="9"/>
                <c:pt idx="0">
                  <c:v>0.51</c:v>
                </c:pt>
                <c:pt idx="1">
                  <c:v>0.48000000000000032</c:v>
                </c:pt>
                <c:pt idx="2">
                  <c:v>0.36000000000000032</c:v>
                </c:pt>
                <c:pt idx="3">
                  <c:v>0.31000000000000105</c:v>
                </c:pt>
                <c:pt idx="4">
                  <c:v>0.27</c:v>
                </c:pt>
                <c:pt idx="5">
                  <c:v>0.21000000000000021</c:v>
                </c:pt>
                <c:pt idx="6">
                  <c:v>0.21000000000000021</c:v>
                </c:pt>
                <c:pt idx="7">
                  <c:v>0.21000000000000021</c:v>
                </c:pt>
                <c:pt idx="8">
                  <c:v>0.14000000000000001</c:v>
                </c:pt>
              </c:numCache>
            </c:numRef>
          </c:val>
        </c:ser>
        <c:gapWidth val="75"/>
        <c:axId val="94419968"/>
        <c:axId val="94425856"/>
      </c:barChart>
      <c:lineChart>
        <c:grouping val="standard"/>
        <c:ser>
          <c:idx val="0"/>
          <c:order val="0"/>
          <c:tx>
            <c:strRef>
              <c:f>Sayfa2!$H$2</c:f>
              <c:strCache>
                <c:ptCount val="1"/>
                <c:pt idx="0">
                  <c:v>Genel</c:v>
                </c:pt>
              </c:strCache>
            </c:strRef>
          </c:tx>
          <c:spPr>
            <a:ln>
              <a:solidFill>
                <a:srgbClr val="C00000"/>
              </a:solidFill>
            </a:ln>
          </c:spPr>
          <c:marker>
            <c:symbol val="none"/>
          </c:marker>
          <c:cat>
            <c:strRef>
              <c:f>Sayfa2!$G$3:$G$11</c:f>
              <c:strCache>
                <c:ptCount val="9"/>
                <c:pt idx="0">
                  <c:v>ABD</c:v>
                </c:pt>
                <c:pt idx="1">
                  <c:v>İsveç</c:v>
                </c:pt>
                <c:pt idx="2">
                  <c:v>Şili</c:v>
                </c:pt>
                <c:pt idx="3">
                  <c:v>Polonya</c:v>
                </c:pt>
                <c:pt idx="4">
                  <c:v>Hırvatistan</c:v>
                </c:pt>
                <c:pt idx="5">
                  <c:v>Macaristan</c:v>
                </c:pt>
                <c:pt idx="6">
                  <c:v>Türkiye</c:v>
                </c:pt>
                <c:pt idx="7">
                  <c:v>Romanya</c:v>
                </c:pt>
                <c:pt idx="8">
                  <c:v>Brezilya</c:v>
                </c:pt>
              </c:strCache>
            </c:strRef>
          </c:cat>
          <c:val>
            <c:numRef>
              <c:f>Sayfa2!$H$3:$H$11</c:f>
              <c:numCache>
                <c:formatCode>General</c:formatCode>
                <c:ptCount val="9"/>
                <c:pt idx="0">
                  <c:v>0.60000000000000064</c:v>
                </c:pt>
                <c:pt idx="1">
                  <c:v>0.56999999999999995</c:v>
                </c:pt>
                <c:pt idx="2">
                  <c:v>0.42000000000000032</c:v>
                </c:pt>
                <c:pt idx="3">
                  <c:v>0.31000000000000105</c:v>
                </c:pt>
                <c:pt idx="4">
                  <c:v>0.29000000000000031</c:v>
                </c:pt>
                <c:pt idx="5">
                  <c:v>0.29000000000000031</c:v>
                </c:pt>
                <c:pt idx="6">
                  <c:v>0.29000000000000031</c:v>
                </c:pt>
                <c:pt idx="7">
                  <c:v>0.23</c:v>
                </c:pt>
                <c:pt idx="8">
                  <c:v>0.2</c:v>
                </c:pt>
              </c:numCache>
            </c:numRef>
          </c:val>
        </c:ser>
        <c:marker val="1"/>
        <c:axId val="94419968"/>
        <c:axId val="94425856"/>
      </c:lineChart>
      <c:catAx>
        <c:axId val="94419968"/>
        <c:scaling>
          <c:orientation val="minMax"/>
        </c:scaling>
        <c:axPos val="b"/>
        <c:majorTickMark val="none"/>
        <c:tickLblPos val="nextTo"/>
        <c:crossAx val="94425856"/>
        <c:crosses val="autoZero"/>
        <c:auto val="1"/>
        <c:lblAlgn val="ctr"/>
        <c:lblOffset val="100"/>
      </c:catAx>
      <c:valAx>
        <c:axId val="94425856"/>
        <c:scaling>
          <c:orientation val="minMax"/>
        </c:scaling>
        <c:axPos val="l"/>
        <c:numFmt formatCode="General" sourceLinked="1"/>
        <c:majorTickMark val="none"/>
        <c:tickLblPos val="nextTo"/>
        <c:spPr>
          <a:ln w="9525">
            <a:noFill/>
          </a:ln>
        </c:spPr>
        <c:crossAx val="94419968"/>
        <c:crosses val="autoZero"/>
        <c:crossBetween val="between"/>
      </c:valAx>
    </c:plotArea>
    <c:legend>
      <c:legendPos val="b"/>
      <c:layout>
        <c:manualLayout>
          <c:xMode val="edge"/>
          <c:yMode val="edge"/>
          <c:x val="8.066421439284524E-2"/>
          <c:y val="0.70017594313602183"/>
          <c:w val="0.88858355205599249"/>
          <c:h val="0.16048993875765541"/>
        </c:manualLayout>
      </c:layout>
    </c:legend>
    <c:plotVisOnly val="1"/>
    <c:dispBlanksAs val="gap"/>
  </c:chart>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barChart>
        <c:barDir val="col"/>
        <c:grouping val="stacked"/>
        <c:ser>
          <c:idx val="0"/>
          <c:order val="0"/>
          <c:tx>
            <c:strRef>
              <c:f>Sayfa5!$B$4</c:f>
              <c:strCache>
                <c:ptCount val="1"/>
                <c:pt idx="0">
                  <c:v>İç fonlar ve dağıtılmamış karlar (kişisel servet)</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Sayfa5!$C$4:$F$4</c:f>
              <c:numCache>
                <c:formatCode>0</c:formatCode>
                <c:ptCount val="4"/>
                <c:pt idx="0">
                  <c:v>22.02</c:v>
                </c:pt>
                <c:pt idx="1">
                  <c:v>26.72</c:v>
                </c:pt>
                <c:pt idx="2">
                  <c:v>34.83</c:v>
                </c:pt>
                <c:pt idx="3">
                  <c:v>44.7</c:v>
                </c:pt>
              </c:numCache>
            </c:numRef>
          </c:val>
        </c:ser>
        <c:ser>
          <c:idx val="1"/>
          <c:order val="1"/>
          <c:tx>
            <c:strRef>
              <c:f>Sayfa5!$B$5</c:f>
              <c:strCache>
                <c:ptCount val="1"/>
                <c:pt idx="0">
                  <c:v>Özel bankalar</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Sayfa5!$C$5:$F$5</c:f>
              <c:numCache>
                <c:formatCode>0</c:formatCode>
                <c:ptCount val="4"/>
                <c:pt idx="0">
                  <c:v>27</c:v>
                </c:pt>
                <c:pt idx="1">
                  <c:v>25</c:v>
                </c:pt>
                <c:pt idx="2">
                  <c:v>34</c:v>
                </c:pt>
                <c:pt idx="3">
                  <c:v>8</c:v>
                </c:pt>
              </c:numCache>
            </c:numRef>
          </c:val>
        </c:ser>
        <c:ser>
          <c:idx val="2"/>
          <c:order val="2"/>
          <c:tx>
            <c:strRef>
              <c:f>Sayfa5!$B$6</c:f>
              <c:strCache>
                <c:ptCount val="1"/>
                <c:pt idx="0">
                  <c:v>Kalkınma bankaları ve diğer kamu kurumları  </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Sayfa5!$C$6:$F$6</c:f>
              <c:numCache>
                <c:formatCode>0</c:formatCode>
                <c:ptCount val="4"/>
                <c:pt idx="0">
                  <c:v>8.51</c:v>
                </c:pt>
                <c:pt idx="1">
                  <c:v>5.6099999999999977</c:v>
                </c:pt>
                <c:pt idx="2">
                  <c:v>4.54</c:v>
                </c:pt>
                <c:pt idx="3">
                  <c:v>2.09</c:v>
                </c:pt>
              </c:numCache>
            </c:numRef>
          </c:val>
        </c:ser>
        <c:ser>
          <c:idx val="3"/>
          <c:order val="3"/>
          <c:tx>
            <c:strRef>
              <c:f>Sayfa5!$B$7</c:f>
              <c:strCache>
                <c:ptCount val="1"/>
                <c:pt idx="0">
                  <c:v>Tedarikçi veya müşteri kredisi </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Sayfa5!$C$7:$F$7</c:f>
              <c:numCache>
                <c:formatCode>0</c:formatCode>
                <c:ptCount val="4"/>
                <c:pt idx="0">
                  <c:v>8.8700000000000028</c:v>
                </c:pt>
                <c:pt idx="1">
                  <c:v>5.48</c:v>
                </c:pt>
                <c:pt idx="2">
                  <c:v>3.19</c:v>
                </c:pt>
                <c:pt idx="3">
                  <c:v>14.7</c:v>
                </c:pt>
              </c:numCache>
            </c:numRef>
          </c:val>
        </c:ser>
        <c:ser>
          <c:idx val="4"/>
          <c:order val="4"/>
          <c:tx>
            <c:strRef>
              <c:f>Sayfa5!$B$8</c:f>
              <c:strCache>
                <c:ptCount val="1"/>
                <c:pt idx="0">
                  <c:v>Kredi kartları</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Sayfa5!$C$8:$F$8</c:f>
              <c:numCache>
                <c:formatCode>0</c:formatCode>
                <c:ptCount val="4"/>
                <c:pt idx="0">
                  <c:v>9.02</c:v>
                </c:pt>
                <c:pt idx="1">
                  <c:v>10.4</c:v>
                </c:pt>
                <c:pt idx="2">
                  <c:v>8.02</c:v>
                </c:pt>
                <c:pt idx="3">
                  <c:v>7.21</c:v>
                </c:pt>
              </c:numCache>
            </c:numRef>
          </c:val>
        </c:ser>
        <c:ser>
          <c:idx val="5"/>
          <c:order val="5"/>
          <c:tx>
            <c:strRef>
              <c:f>Sayfa5!$B$9</c:f>
              <c:strCache>
                <c:ptCount val="1"/>
                <c:pt idx="0">
                  <c:v>Sermaye arttırarak (satış stoklarından) </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Sayfa5!$C$9:$F$9</c:f>
              <c:numCache>
                <c:formatCode>0</c:formatCode>
                <c:ptCount val="4"/>
                <c:pt idx="0">
                  <c:v>6.75</c:v>
                </c:pt>
                <c:pt idx="1">
                  <c:v>6.49</c:v>
                </c:pt>
                <c:pt idx="2">
                  <c:v>2.11</c:v>
                </c:pt>
                <c:pt idx="3">
                  <c:v>14.39</c:v>
                </c:pt>
              </c:numCache>
            </c:numRef>
          </c:val>
        </c:ser>
        <c:ser>
          <c:idx val="6"/>
          <c:order val="6"/>
          <c:tx>
            <c:strRef>
              <c:f>Sayfa5!$B$10</c:f>
              <c:strCache>
                <c:ptCount val="1"/>
                <c:pt idx="0">
                  <c:v>Aile, arkadaşlar</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Sayfa5!$C$10:$F$10</c:f>
              <c:numCache>
                <c:formatCode>0</c:formatCode>
                <c:ptCount val="4"/>
                <c:pt idx="0">
                  <c:v>4.34</c:v>
                </c:pt>
                <c:pt idx="1">
                  <c:v>14.82</c:v>
                </c:pt>
                <c:pt idx="2">
                  <c:v>1.57</c:v>
                </c:pt>
                <c:pt idx="3">
                  <c:v>6.09</c:v>
                </c:pt>
              </c:numCache>
            </c:numRef>
          </c:val>
        </c:ser>
        <c:ser>
          <c:idx val="7"/>
          <c:order val="7"/>
          <c:tx>
            <c:strRef>
              <c:f>Sayfa5!$B$11</c:f>
              <c:strCache>
                <c:ptCount val="1"/>
                <c:pt idx="0">
                  <c:v>Diğer</c:v>
                </c:pt>
              </c:strCache>
            </c:strRef>
          </c:tx>
          <c:dLbls>
            <c:txPr>
              <a:bodyPr/>
              <a:lstStyle/>
              <a:p>
                <a:pPr>
                  <a:defRPr sz="900" b="1">
                    <a:solidFill>
                      <a:schemeClr val="bg1"/>
                    </a:solidFill>
                  </a:defRPr>
                </a:pPr>
                <a:endParaRPr lang="tr-TR"/>
              </a:p>
            </c:txPr>
            <c:showVal val="1"/>
          </c:dLbls>
          <c:cat>
            <c:strRef>
              <c:f>Sayfa5!$C$3:$F$3</c:f>
              <c:strCache>
                <c:ptCount val="4"/>
                <c:pt idx="0">
                  <c:v>TRC1</c:v>
                </c:pt>
                <c:pt idx="1">
                  <c:v>TRC3</c:v>
                </c:pt>
                <c:pt idx="2">
                  <c:v>TRC2</c:v>
                </c:pt>
                <c:pt idx="3">
                  <c:v>TR31</c:v>
                </c:pt>
              </c:strCache>
            </c:strRef>
          </c:cat>
          <c:val>
            <c:numRef>
              <c:f>Sayfa5!$C$11:$F$11</c:f>
              <c:numCache>
                <c:formatCode>0</c:formatCode>
                <c:ptCount val="4"/>
                <c:pt idx="0">
                  <c:v>13</c:v>
                </c:pt>
                <c:pt idx="1">
                  <c:v>5</c:v>
                </c:pt>
                <c:pt idx="2">
                  <c:v>12</c:v>
                </c:pt>
                <c:pt idx="3">
                  <c:v>3</c:v>
                </c:pt>
              </c:numCache>
            </c:numRef>
          </c:val>
        </c:ser>
        <c:overlap val="100"/>
        <c:axId val="94565120"/>
        <c:axId val="94566656"/>
      </c:barChart>
      <c:catAx>
        <c:axId val="94565120"/>
        <c:scaling>
          <c:orientation val="minMax"/>
        </c:scaling>
        <c:axPos val="b"/>
        <c:tickLblPos val="nextTo"/>
        <c:crossAx val="94566656"/>
        <c:crosses val="autoZero"/>
        <c:auto val="1"/>
        <c:lblAlgn val="ctr"/>
        <c:lblOffset val="100"/>
      </c:catAx>
      <c:valAx>
        <c:axId val="94566656"/>
        <c:scaling>
          <c:orientation val="minMax"/>
          <c:max val="100"/>
          <c:min val="0"/>
        </c:scaling>
        <c:axPos val="l"/>
        <c:majorGridlines/>
        <c:numFmt formatCode="0" sourceLinked="1"/>
        <c:tickLblPos val="nextTo"/>
        <c:crossAx val="94565120"/>
        <c:crosses val="autoZero"/>
        <c:crossBetween val="between"/>
        <c:majorUnit val="20"/>
        <c:minorUnit val="4"/>
      </c:valAx>
    </c:plotArea>
    <c:legend>
      <c:legendPos val="r"/>
      <c:layout>
        <c:manualLayout>
          <c:xMode val="edge"/>
          <c:yMode val="edge"/>
          <c:x val="0.65347353455819046"/>
          <c:y val="7.1770924467774916E-2"/>
          <c:w val="0.33996280141241886"/>
          <c:h val="0.86265074619472526"/>
        </c:manualLayout>
      </c:layout>
    </c:legend>
    <c:plotVisOnly val="1"/>
    <c:dispBlanksAs val="gap"/>
  </c:chart>
  <c:txPr>
    <a:bodyPr/>
    <a:lstStyle/>
    <a:p>
      <a:pPr>
        <a:defRPr sz="1200"/>
      </a:pPr>
      <a:endParaRPr lang="tr-TR"/>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tr-TR"/>
  <c:style val="4"/>
  <c:chart>
    <c:title/>
    <c:plotArea>
      <c:layout>
        <c:manualLayout>
          <c:layoutTarget val="inner"/>
          <c:xMode val="edge"/>
          <c:yMode val="edge"/>
          <c:x val="0.11676161803304012"/>
          <c:y val="0.19325191937737921"/>
          <c:w val="0.82167670217693378"/>
          <c:h val="0.56629343815599464"/>
        </c:manualLayout>
      </c:layout>
      <c:barChart>
        <c:barDir val="col"/>
        <c:grouping val="clustered"/>
        <c:ser>
          <c:idx val="6"/>
          <c:order val="0"/>
          <c:tx>
            <c:strRef>
              <c:f>'5.1'!$B$40</c:f>
              <c:strCache>
                <c:ptCount val="1"/>
                <c:pt idx="0">
                  <c:v>7.ARGE ve yenilik çalışmaları başlattı</c:v>
                </c:pt>
              </c:strCache>
            </c:strRef>
          </c:tx>
          <c:spPr>
            <a:solidFill>
              <a:schemeClr val="accent6"/>
            </a:solidFill>
          </c:spPr>
          <c:dLbls>
            <c:showVal val="1"/>
          </c:dLbls>
          <c:cat>
            <c:strRef>
              <c:f>'5.1'!$C$33:$G$33</c:f>
              <c:strCache>
                <c:ptCount val="5"/>
                <c:pt idx="0">
                  <c:v>4 bölge ortalaması</c:v>
                </c:pt>
                <c:pt idx="1">
                  <c:v>TR31             İzmir</c:v>
                </c:pt>
                <c:pt idx="2">
                  <c:v>TRC3             Dicle</c:v>
                </c:pt>
                <c:pt idx="3">
                  <c:v>TRC1          İpekyolu </c:v>
                </c:pt>
                <c:pt idx="4">
                  <c:v>TRC2              Karacadağ</c:v>
                </c:pt>
              </c:strCache>
            </c:strRef>
          </c:cat>
          <c:val>
            <c:numRef>
              <c:f>'5.1'!$C$40:$G$40</c:f>
              <c:numCache>
                <c:formatCode>0</c:formatCode>
                <c:ptCount val="5"/>
                <c:pt idx="0">
                  <c:v>0.97000000000000064</c:v>
                </c:pt>
                <c:pt idx="1">
                  <c:v>2.4822695035460987</c:v>
                </c:pt>
                <c:pt idx="2">
                  <c:v>0.84269662921349353</c:v>
                </c:pt>
                <c:pt idx="3" formatCode="0.0">
                  <c:v>0.20161290322580597</c:v>
                </c:pt>
                <c:pt idx="4" formatCode="0.00">
                  <c:v>0</c:v>
                </c:pt>
              </c:numCache>
            </c:numRef>
          </c:val>
        </c:ser>
        <c:axId val="94483968"/>
        <c:axId val="94485504"/>
      </c:barChart>
      <c:catAx>
        <c:axId val="94483968"/>
        <c:scaling>
          <c:orientation val="minMax"/>
        </c:scaling>
        <c:axPos val="b"/>
        <c:tickLblPos val="nextTo"/>
        <c:txPr>
          <a:bodyPr/>
          <a:lstStyle/>
          <a:p>
            <a:pPr>
              <a:defRPr b="1"/>
            </a:pPr>
            <a:endParaRPr lang="tr-TR"/>
          </a:p>
        </c:txPr>
        <c:crossAx val="94485504"/>
        <c:crosses val="autoZero"/>
        <c:auto val="1"/>
        <c:lblAlgn val="ctr"/>
        <c:lblOffset val="100"/>
      </c:catAx>
      <c:valAx>
        <c:axId val="94485504"/>
        <c:scaling>
          <c:orientation val="minMax"/>
        </c:scaling>
        <c:axPos val="l"/>
        <c:numFmt formatCode="0" sourceLinked="1"/>
        <c:tickLblPos val="nextTo"/>
        <c:crossAx val="94483968"/>
        <c:crosses val="autoZero"/>
        <c:crossBetween val="between"/>
      </c:valAx>
    </c:plotArea>
    <c:plotVisOnly val="1"/>
    <c:dispBlanksAs val="gap"/>
  </c:chart>
  <c:txPr>
    <a:bodyPr/>
    <a:lstStyle/>
    <a:p>
      <a:pPr>
        <a:defRPr sz="1100"/>
      </a:pPr>
      <a:endParaRPr lang="tr-TR"/>
    </a:p>
  </c:txPr>
  <c:externalData r:id="rId1"/>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tr-TR"/>
  <c:style val="3"/>
  <c:clrMapOvr bg1="lt1" tx1="dk1" bg2="lt2" tx2="dk2" accent1="accent1" accent2="accent2" accent3="accent3" accent4="accent4" accent5="accent5" accent6="accent6" hlink="hlink" folHlink="folHlink"/>
  <c:chart>
    <c:plotArea>
      <c:layout>
        <c:manualLayout>
          <c:layoutTarget val="inner"/>
          <c:xMode val="edge"/>
          <c:yMode val="edge"/>
          <c:x val="8.9630655338885173E-2"/>
          <c:y val="7.43466081162939E-2"/>
          <c:w val="0.90483522658167836"/>
          <c:h val="0.6956031697960825"/>
        </c:manualLayout>
      </c:layout>
      <c:barChart>
        <c:barDir val="col"/>
        <c:grouping val="clustered"/>
        <c:ser>
          <c:idx val="0"/>
          <c:order val="0"/>
          <c:tx>
            <c:strRef>
              <c:f>Sayfa4!$B$12</c:f>
              <c:strCache>
                <c:ptCount val="1"/>
                <c:pt idx="0">
                  <c:v>TRC2 (Karacadağ)</c:v>
                </c:pt>
              </c:strCache>
            </c:strRef>
          </c:tx>
          <c:cat>
            <c:strRef>
              <c:f>Sayfa4!$C$11:$D$11</c:f>
              <c:strCache>
                <c:ptCount val="2"/>
                <c:pt idx="0">
                  <c:v>1.Yeni bir ürün/hizmet oluşturdu</c:v>
                </c:pt>
                <c:pt idx="1">
                  <c:v>2.Mevcut bir ürünü/hizmeti geliştirdi </c:v>
                </c:pt>
              </c:strCache>
            </c:strRef>
          </c:cat>
          <c:val>
            <c:numRef>
              <c:f>Sayfa4!$C$12:$D$12</c:f>
              <c:numCache>
                <c:formatCode>0.00</c:formatCode>
                <c:ptCount val="2"/>
                <c:pt idx="0">
                  <c:v>0.13586956521739121</c:v>
                </c:pt>
                <c:pt idx="1">
                  <c:v>0.27173913043477987</c:v>
                </c:pt>
              </c:numCache>
            </c:numRef>
          </c:val>
        </c:ser>
        <c:ser>
          <c:idx val="1"/>
          <c:order val="1"/>
          <c:tx>
            <c:strRef>
              <c:f>Sayfa4!$B$13</c:f>
              <c:strCache>
                <c:ptCount val="1"/>
                <c:pt idx="0">
                  <c:v>TRC1 (İpekyolu) </c:v>
                </c:pt>
              </c:strCache>
            </c:strRef>
          </c:tx>
          <c:dLbls>
            <c:txPr>
              <a:bodyPr/>
              <a:lstStyle/>
              <a:p>
                <a:pPr>
                  <a:defRPr sz="1200"/>
                </a:pPr>
                <a:endParaRPr lang="tr-TR"/>
              </a:p>
            </c:txPr>
            <c:showVal val="1"/>
          </c:dLbls>
          <c:cat>
            <c:strRef>
              <c:f>Sayfa4!$C$11:$D$11</c:f>
              <c:strCache>
                <c:ptCount val="2"/>
                <c:pt idx="0">
                  <c:v>1.Yeni bir ürün/hizmet oluşturdu</c:v>
                </c:pt>
                <c:pt idx="1">
                  <c:v>2.Mevcut bir ürünü/hizmeti geliştirdi </c:v>
                </c:pt>
              </c:strCache>
            </c:strRef>
          </c:cat>
          <c:val>
            <c:numRef>
              <c:f>Sayfa4!$C$13:$D$13</c:f>
              <c:numCache>
                <c:formatCode>0.00</c:formatCode>
                <c:ptCount val="2"/>
                <c:pt idx="0">
                  <c:v>1.7402945113788499</c:v>
                </c:pt>
                <c:pt idx="1">
                  <c:v>1.4725568942436411</c:v>
                </c:pt>
              </c:numCache>
            </c:numRef>
          </c:val>
        </c:ser>
        <c:ser>
          <c:idx val="2"/>
          <c:order val="2"/>
          <c:tx>
            <c:strRef>
              <c:f>Sayfa4!$B$14</c:f>
              <c:strCache>
                <c:ptCount val="1"/>
                <c:pt idx="0">
                  <c:v>TRC3 (Dicle)</c:v>
                </c:pt>
              </c:strCache>
            </c:strRef>
          </c:tx>
          <c:dLbls>
            <c:txPr>
              <a:bodyPr/>
              <a:lstStyle/>
              <a:p>
                <a:pPr>
                  <a:defRPr sz="1200"/>
                </a:pPr>
                <a:endParaRPr lang="tr-TR"/>
              </a:p>
            </c:txPr>
            <c:showVal val="1"/>
          </c:dLbls>
          <c:cat>
            <c:strRef>
              <c:f>Sayfa4!$C$11:$D$11</c:f>
              <c:strCache>
                <c:ptCount val="2"/>
                <c:pt idx="0">
                  <c:v>1.Yeni bir ürün/hizmet oluşturdu</c:v>
                </c:pt>
                <c:pt idx="1">
                  <c:v>2.Mevcut bir ürünü/hizmeti geliştirdi </c:v>
                </c:pt>
              </c:strCache>
            </c:strRef>
          </c:cat>
          <c:val>
            <c:numRef>
              <c:f>Sayfa4!$C$14:$D$14</c:f>
              <c:numCache>
                <c:formatCode>0.00</c:formatCode>
                <c:ptCount val="2"/>
                <c:pt idx="0">
                  <c:v>4.497751124437781</c:v>
                </c:pt>
                <c:pt idx="1">
                  <c:v>6.4467766116942116</c:v>
                </c:pt>
              </c:numCache>
            </c:numRef>
          </c:val>
        </c:ser>
        <c:ser>
          <c:idx val="3"/>
          <c:order val="3"/>
          <c:tx>
            <c:strRef>
              <c:f>Sayfa4!$B$15</c:f>
              <c:strCache>
                <c:ptCount val="1"/>
                <c:pt idx="0">
                  <c:v>TR31 (İzmir)</c:v>
                </c:pt>
              </c:strCache>
            </c:strRef>
          </c:tx>
          <c:dLbls>
            <c:txPr>
              <a:bodyPr/>
              <a:lstStyle/>
              <a:p>
                <a:pPr>
                  <a:defRPr sz="1200"/>
                </a:pPr>
                <a:endParaRPr lang="tr-TR"/>
              </a:p>
            </c:txPr>
            <c:showVal val="1"/>
          </c:dLbls>
          <c:cat>
            <c:strRef>
              <c:f>Sayfa4!$C$11:$D$11</c:f>
              <c:strCache>
                <c:ptCount val="2"/>
                <c:pt idx="0">
                  <c:v>1.Yeni bir ürün/hizmet oluşturdu</c:v>
                </c:pt>
                <c:pt idx="1">
                  <c:v>2.Mevcut bir ürünü/hizmeti geliştirdi </c:v>
                </c:pt>
              </c:strCache>
            </c:strRef>
          </c:cat>
          <c:val>
            <c:numRef>
              <c:f>Sayfa4!$C$15:$D$15</c:f>
              <c:numCache>
                <c:formatCode>0.00</c:formatCode>
                <c:ptCount val="2"/>
                <c:pt idx="0">
                  <c:v>7.035175879396907</c:v>
                </c:pt>
                <c:pt idx="1">
                  <c:v>9.0452261306532673</c:v>
                </c:pt>
              </c:numCache>
            </c:numRef>
          </c:val>
        </c:ser>
        <c:ser>
          <c:idx val="4"/>
          <c:order val="4"/>
          <c:tx>
            <c:strRef>
              <c:f>Sayfa4!$B$16</c:f>
              <c:strCache>
                <c:ptCount val="1"/>
                <c:pt idx="0">
                  <c:v>Mısır**</c:v>
                </c:pt>
              </c:strCache>
            </c:strRef>
          </c:tx>
          <c:dLbls>
            <c:txPr>
              <a:bodyPr/>
              <a:lstStyle/>
              <a:p>
                <a:pPr>
                  <a:defRPr sz="1200"/>
                </a:pPr>
                <a:endParaRPr lang="tr-TR"/>
              </a:p>
            </c:txPr>
            <c:showVal val="1"/>
          </c:dLbls>
          <c:cat>
            <c:strRef>
              <c:f>Sayfa4!$C$11:$D$11</c:f>
              <c:strCache>
                <c:ptCount val="2"/>
                <c:pt idx="0">
                  <c:v>1.Yeni bir ürün/hizmet oluşturdu</c:v>
                </c:pt>
                <c:pt idx="1">
                  <c:v>2.Mevcut bir ürünü/hizmeti geliştirdi </c:v>
                </c:pt>
              </c:strCache>
            </c:strRef>
          </c:cat>
          <c:val>
            <c:numRef>
              <c:f>Sayfa4!$C$16:$D$16</c:f>
              <c:numCache>
                <c:formatCode>General</c:formatCode>
                <c:ptCount val="2"/>
                <c:pt idx="0">
                  <c:v>17.3</c:v>
                </c:pt>
                <c:pt idx="1">
                  <c:v>32.18</c:v>
                </c:pt>
              </c:numCache>
            </c:numRef>
          </c:val>
        </c:ser>
        <c:ser>
          <c:idx val="5"/>
          <c:order val="5"/>
          <c:tx>
            <c:strRef>
              <c:f>Sayfa4!$B$17</c:f>
              <c:strCache>
                <c:ptCount val="1"/>
                <c:pt idx="0">
                  <c:v>Polonya*</c:v>
                </c:pt>
              </c:strCache>
            </c:strRef>
          </c:tx>
          <c:dLbls>
            <c:numFmt formatCode="#,##0.0" sourceLinked="0"/>
            <c:txPr>
              <a:bodyPr/>
              <a:lstStyle/>
              <a:p>
                <a:pPr>
                  <a:defRPr sz="1200"/>
                </a:pPr>
                <a:endParaRPr lang="tr-TR"/>
              </a:p>
            </c:txPr>
            <c:showVal val="1"/>
          </c:dLbls>
          <c:cat>
            <c:strRef>
              <c:f>Sayfa4!$C$11:$D$11</c:f>
              <c:strCache>
                <c:ptCount val="2"/>
                <c:pt idx="0">
                  <c:v>1.Yeni bir ürün/hizmet oluşturdu</c:v>
                </c:pt>
                <c:pt idx="1">
                  <c:v>2.Mevcut bir ürünü/hizmeti geliştirdi </c:v>
                </c:pt>
              </c:strCache>
            </c:strRef>
          </c:cat>
          <c:val>
            <c:numRef>
              <c:f>Sayfa4!$C$17:$D$17</c:f>
              <c:numCache>
                <c:formatCode>General</c:formatCode>
                <c:ptCount val="2"/>
                <c:pt idx="0">
                  <c:v>55.82</c:v>
                </c:pt>
                <c:pt idx="1">
                  <c:v>57.14</c:v>
                </c:pt>
              </c:numCache>
            </c:numRef>
          </c:val>
        </c:ser>
        <c:ser>
          <c:idx val="6"/>
          <c:order val="6"/>
          <c:tx>
            <c:strRef>
              <c:f>Sayfa4!$B$18</c:f>
              <c:strCache>
                <c:ptCount val="1"/>
                <c:pt idx="0">
                  <c:v>Türkiye*</c:v>
                </c:pt>
              </c:strCache>
            </c:strRef>
          </c:tx>
          <c:spPr>
            <a:solidFill>
              <a:srgbClr val="FF0000"/>
            </a:solidFill>
          </c:spPr>
          <c:dLbls>
            <c:numFmt formatCode="#,##0.0" sourceLinked="0"/>
            <c:txPr>
              <a:bodyPr/>
              <a:lstStyle/>
              <a:p>
                <a:pPr>
                  <a:defRPr sz="1200"/>
                </a:pPr>
                <a:endParaRPr lang="tr-TR"/>
              </a:p>
            </c:txPr>
            <c:showVal val="1"/>
          </c:dLbls>
          <c:cat>
            <c:strRef>
              <c:f>Sayfa4!$C$11:$D$11</c:f>
              <c:strCache>
                <c:ptCount val="2"/>
                <c:pt idx="0">
                  <c:v>1.Yeni bir ürün/hizmet oluşturdu</c:v>
                </c:pt>
                <c:pt idx="1">
                  <c:v>2.Mevcut bir ürünü/hizmeti geliştirdi </c:v>
                </c:pt>
              </c:strCache>
            </c:strRef>
          </c:cat>
          <c:val>
            <c:numRef>
              <c:f>Sayfa4!$C$18:$D$18</c:f>
              <c:numCache>
                <c:formatCode>General</c:formatCode>
                <c:ptCount val="2"/>
                <c:pt idx="0" formatCode="0.00">
                  <c:v>44.620000000000012</c:v>
                </c:pt>
                <c:pt idx="1">
                  <c:v>58.51</c:v>
                </c:pt>
              </c:numCache>
            </c:numRef>
          </c:val>
        </c:ser>
        <c:axId val="94682112"/>
        <c:axId val="94700288"/>
      </c:barChart>
      <c:catAx>
        <c:axId val="94682112"/>
        <c:scaling>
          <c:orientation val="minMax"/>
        </c:scaling>
        <c:axPos val="b"/>
        <c:tickLblPos val="nextTo"/>
        <c:txPr>
          <a:bodyPr/>
          <a:lstStyle/>
          <a:p>
            <a:pPr>
              <a:defRPr sz="1400"/>
            </a:pPr>
            <a:endParaRPr lang="tr-TR"/>
          </a:p>
        </c:txPr>
        <c:crossAx val="94700288"/>
        <c:crosses val="autoZero"/>
        <c:auto val="1"/>
        <c:lblAlgn val="ctr"/>
        <c:lblOffset val="100"/>
      </c:catAx>
      <c:valAx>
        <c:axId val="94700288"/>
        <c:scaling>
          <c:orientation val="minMax"/>
        </c:scaling>
        <c:axPos val="l"/>
        <c:title>
          <c:tx>
            <c:rich>
              <a:bodyPr rot="-5400000" vert="horz"/>
              <a:lstStyle/>
              <a:p>
                <a:pPr>
                  <a:defRPr/>
                </a:pPr>
                <a:r>
                  <a:rPr lang="tr-TR" sz="1600" b="1" dirty="0" smtClean="0">
                    <a:latin typeface="Tahoma" pitchFamily="34" charset="0"/>
                    <a:ea typeface="Tahoma" pitchFamily="34" charset="0"/>
                    <a:cs typeface="Tahoma" pitchFamily="34" charset="0"/>
                  </a:rPr>
                  <a:t>Yüzde</a:t>
                </a:r>
                <a:endParaRPr lang="tr-TR" sz="1600" dirty="0"/>
              </a:p>
            </c:rich>
          </c:tx>
          <c:layout>
            <c:manualLayout>
              <c:xMode val="edge"/>
              <c:yMode val="edge"/>
              <c:x val="0"/>
              <c:y val="0.38707601453664753"/>
            </c:manualLayout>
          </c:layout>
        </c:title>
        <c:numFmt formatCode="0" sourceLinked="0"/>
        <c:tickLblPos val="nextTo"/>
        <c:txPr>
          <a:bodyPr/>
          <a:lstStyle/>
          <a:p>
            <a:pPr>
              <a:defRPr sz="1400"/>
            </a:pPr>
            <a:endParaRPr lang="tr-TR"/>
          </a:p>
        </c:txPr>
        <c:crossAx val="94682112"/>
        <c:crosses val="autoZero"/>
        <c:crossBetween val="between"/>
      </c:valAx>
    </c:plotArea>
    <c:legend>
      <c:legendPos val="r"/>
      <c:layout>
        <c:manualLayout>
          <c:xMode val="edge"/>
          <c:yMode val="edge"/>
          <c:x val="0"/>
          <c:y val="0.90291590954976797"/>
          <c:w val="0.99867124623380843"/>
          <c:h val="8.8398697758934025E-2"/>
        </c:manualLayout>
      </c:layout>
      <c:txPr>
        <a:bodyPr/>
        <a:lstStyle/>
        <a:p>
          <a:pPr>
            <a:defRPr sz="1200"/>
          </a:pPr>
          <a:endParaRPr lang="tr-TR"/>
        </a:p>
      </c:txPr>
    </c:legend>
    <c:plotVisOnly val="1"/>
    <c:dispBlanksAs val="gap"/>
  </c:chart>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002060"/>
            </a:solidFill>
          </c:spPr>
          <c:cat>
            <c:strRef>
              <c:f>Sayfa1!$P$4:$P$13</c:f>
              <c:strCache>
                <c:ptCount val="10"/>
                <c:pt idx="0">
                  <c:v>Şırnak</c:v>
                </c:pt>
                <c:pt idx="1">
                  <c:v>Siirt</c:v>
                </c:pt>
                <c:pt idx="2">
                  <c:v>Batman</c:v>
                </c:pt>
                <c:pt idx="3">
                  <c:v>Adıyaman</c:v>
                </c:pt>
                <c:pt idx="4">
                  <c:v>Gaziantep</c:v>
                </c:pt>
                <c:pt idx="5">
                  <c:v>İzmir</c:v>
                </c:pt>
                <c:pt idx="6">
                  <c:v>Kilis</c:v>
                </c:pt>
                <c:pt idx="7">
                  <c:v>Mardin</c:v>
                </c:pt>
                <c:pt idx="8">
                  <c:v>Diyarbakır</c:v>
                </c:pt>
                <c:pt idx="9">
                  <c:v>Şanlıurfa</c:v>
                </c:pt>
              </c:strCache>
            </c:strRef>
          </c:cat>
          <c:val>
            <c:numRef>
              <c:f>Sayfa1!$Q$4:$Q$13</c:f>
              <c:numCache>
                <c:formatCode>General</c:formatCode>
                <c:ptCount val="10"/>
                <c:pt idx="0">
                  <c:v>41.666666666666188</c:v>
                </c:pt>
                <c:pt idx="1">
                  <c:v>46.341463414633559</c:v>
                </c:pt>
                <c:pt idx="2">
                  <c:v>50</c:v>
                </c:pt>
                <c:pt idx="3">
                  <c:v>52.610441767067847</c:v>
                </c:pt>
                <c:pt idx="4">
                  <c:v>52.671755725190863</c:v>
                </c:pt>
                <c:pt idx="5">
                  <c:v>57.560975609756099</c:v>
                </c:pt>
                <c:pt idx="6">
                  <c:v>59.079283887467945</c:v>
                </c:pt>
                <c:pt idx="7">
                  <c:v>59.130434782608702</c:v>
                </c:pt>
                <c:pt idx="8">
                  <c:v>69.856459330143508</c:v>
                </c:pt>
                <c:pt idx="9">
                  <c:v>70.854271356782846</c:v>
                </c:pt>
              </c:numCache>
            </c:numRef>
          </c:val>
        </c:ser>
        <c:axId val="94741248"/>
        <c:axId val="94742784"/>
      </c:barChart>
      <c:catAx>
        <c:axId val="94741248"/>
        <c:scaling>
          <c:orientation val="minMax"/>
        </c:scaling>
        <c:axPos val="b"/>
        <c:tickLblPos val="nextTo"/>
        <c:txPr>
          <a:bodyPr/>
          <a:lstStyle/>
          <a:p>
            <a:pPr>
              <a:defRPr sz="1400"/>
            </a:pPr>
            <a:endParaRPr lang="tr-TR"/>
          </a:p>
        </c:txPr>
        <c:crossAx val="94742784"/>
        <c:crosses val="autoZero"/>
        <c:auto val="1"/>
        <c:lblAlgn val="ctr"/>
        <c:lblOffset val="100"/>
      </c:catAx>
      <c:valAx>
        <c:axId val="94742784"/>
        <c:scaling>
          <c:orientation val="minMax"/>
        </c:scaling>
        <c:axPos val="l"/>
        <c:majorGridlines/>
        <c:title>
          <c:tx>
            <c:rich>
              <a:bodyPr rot="-5400000" vert="horz"/>
              <a:lstStyle/>
              <a:p>
                <a:pPr>
                  <a:defRPr sz="1200"/>
                </a:pPr>
                <a:r>
                  <a:rPr lang="tr-TR" sz="1600" dirty="0" smtClean="0">
                    <a:latin typeface="Tahoma" pitchFamily="34" charset="0"/>
                    <a:ea typeface="Tahoma" pitchFamily="34" charset="0"/>
                    <a:cs typeface="Tahoma" pitchFamily="34" charset="0"/>
                  </a:rPr>
                  <a:t>Yüzde</a:t>
                </a:r>
                <a:endParaRPr lang="tr-TR" sz="1600" dirty="0">
                  <a:latin typeface="Tahoma" pitchFamily="34" charset="0"/>
                  <a:ea typeface="Tahoma" pitchFamily="34" charset="0"/>
                  <a:cs typeface="Tahoma" pitchFamily="34" charset="0"/>
                </a:endParaRPr>
              </a:p>
            </c:rich>
          </c:tx>
          <c:layout>
            <c:manualLayout>
              <c:xMode val="edge"/>
              <c:yMode val="edge"/>
              <c:x val="1.4770072495857343E-2"/>
              <c:y val="0.33759919921751902"/>
            </c:manualLayout>
          </c:layout>
        </c:title>
        <c:numFmt formatCode="General" sourceLinked="1"/>
        <c:tickLblPos val="nextTo"/>
        <c:txPr>
          <a:bodyPr/>
          <a:lstStyle/>
          <a:p>
            <a:pPr>
              <a:defRPr sz="1400"/>
            </a:pPr>
            <a:endParaRPr lang="tr-TR"/>
          </a:p>
        </c:txPr>
        <c:crossAx val="94741248"/>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0.10909079880014692"/>
          <c:y val="4.4641480244879773E-2"/>
          <c:w val="0.51523085754004561"/>
          <c:h val="0.81188726409198797"/>
        </c:manualLayout>
      </c:layout>
      <c:barChart>
        <c:barDir val="bar"/>
        <c:grouping val="percentStacked"/>
        <c:ser>
          <c:idx val="0"/>
          <c:order val="0"/>
          <c:tx>
            <c:strRef>
              <c:f>Bölüm9.10.11.12!$C$1224</c:f>
              <c:strCache>
                <c:ptCount val="1"/>
                <c:pt idx="0">
                  <c:v>Ar-Ge faaliyetlerini artırırdım</c:v>
                </c:pt>
              </c:strCache>
            </c:strRef>
          </c:tx>
          <c:spPr>
            <a:solidFill>
              <a:srgbClr val="00B050"/>
            </a:solidFill>
          </c:spPr>
          <c:dLbls>
            <c:txPr>
              <a:bodyPr/>
              <a:lstStyle/>
              <a:p>
                <a:pPr>
                  <a:defRPr b="1">
                    <a:solidFill>
                      <a:srgbClr val="FFFFFF"/>
                    </a:solidFill>
                  </a:defRPr>
                </a:pPr>
                <a:endParaRPr lang="tr-TR"/>
              </a:p>
            </c:txPr>
            <c:showVal val="1"/>
          </c:dLbls>
          <c:cat>
            <c:strRef>
              <c:f>Bölüm9.10.11.12!$B$1226:$B$1229</c:f>
              <c:strCache>
                <c:ptCount val="4"/>
                <c:pt idx="0">
                  <c:v>TRC1</c:v>
                </c:pt>
                <c:pt idx="1">
                  <c:v>TRC2</c:v>
                </c:pt>
                <c:pt idx="2">
                  <c:v>TRC3</c:v>
                </c:pt>
                <c:pt idx="3">
                  <c:v>TR31</c:v>
                </c:pt>
              </c:strCache>
            </c:strRef>
          </c:cat>
          <c:val>
            <c:numRef>
              <c:f>Bölüm9.10.11.12!$C$1226:$C$1229</c:f>
              <c:numCache>
                <c:formatCode>0</c:formatCode>
                <c:ptCount val="4"/>
                <c:pt idx="0">
                  <c:v>4.1499330655957145</c:v>
                </c:pt>
                <c:pt idx="1">
                  <c:v>2.5815217391304435</c:v>
                </c:pt>
                <c:pt idx="2">
                  <c:v>3.2983508245877062</c:v>
                </c:pt>
                <c:pt idx="3">
                  <c:v>18.844221105527627</c:v>
                </c:pt>
              </c:numCache>
            </c:numRef>
          </c:val>
        </c:ser>
        <c:ser>
          <c:idx val="1"/>
          <c:order val="1"/>
          <c:tx>
            <c:strRef>
              <c:f>Bölüm9.10.11.12!$E$1224</c:f>
              <c:strCache>
                <c:ptCount val="1"/>
                <c:pt idx="0">
                  <c:v>Nitelikli eleman yetişmesini sağlardım</c:v>
                </c:pt>
              </c:strCache>
            </c:strRef>
          </c:tx>
          <c:spPr>
            <a:solidFill>
              <a:srgbClr val="FF0000"/>
            </a:solidFill>
          </c:spPr>
          <c:dLbls>
            <c:txPr>
              <a:bodyPr/>
              <a:lstStyle/>
              <a:p>
                <a:pPr>
                  <a:defRPr b="1">
                    <a:solidFill>
                      <a:srgbClr val="FFFFFF"/>
                    </a:solidFill>
                  </a:defRPr>
                </a:pPr>
                <a:endParaRPr lang="tr-TR"/>
              </a:p>
            </c:txPr>
            <c:showVal val="1"/>
          </c:dLbls>
          <c:cat>
            <c:strRef>
              <c:f>Bölüm9.10.11.12!$B$1226:$B$1229</c:f>
              <c:strCache>
                <c:ptCount val="4"/>
                <c:pt idx="0">
                  <c:v>TRC1</c:v>
                </c:pt>
                <c:pt idx="1">
                  <c:v>TRC2</c:v>
                </c:pt>
                <c:pt idx="2">
                  <c:v>TRC3</c:v>
                </c:pt>
                <c:pt idx="3">
                  <c:v>TR31</c:v>
                </c:pt>
              </c:strCache>
            </c:strRef>
          </c:cat>
          <c:val>
            <c:numRef>
              <c:f>Bölüm9.10.11.12!$E$1226:$E$1229</c:f>
              <c:numCache>
                <c:formatCode>0</c:formatCode>
                <c:ptCount val="4"/>
                <c:pt idx="0">
                  <c:v>27.57697456492637</c:v>
                </c:pt>
                <c:pt idx="1">
                  <c:v>56.929347826086953</c:v>
                </c:pt>
                <c:pt idx="2">
                  <c:v>45.72713643178411</c:v>
                </c:pt>
                <c:pt idx="3">
                  <c:v>44.472361809045225</c:v>
                </c:pt>
              </c:numCache>
            </c:numRef>
          </c:val>
        </c:ser>
        <c:ser>
          <c:idx val="2"/>
          <c:order val="2"/>
          <c:tx>
            <c:strRef>
              <c:f>Bölüm9.10.11.12!$G$1224</c:f>
              <c:strCache>
                <c:ptCount val="1"/>
                <c:pt idx="0">
                  <c:v>Yeni teknolojilerin bölgeye gelmesini sağlardım</c:v>
                </c:pt>
              </c:strCache>
            </c:strRef>
          </c:tx>
          <c:spPr>
            <a:solidFill>
              <a:srgbClr val="4F81BD"/>
            </a:solidFill>
          </c:spPr>
          <c:dLbls>
            <c:txPr>
              <a:bodyPr/>
              <a:lstStyle/>
              <a:p>
                <a:pPr>
                  <a:defRPr b="1">
                    <a:solidFill>
                      <a:srgbClr val="FFFFFF"/>
                    </a:solidFill>
                  </a:defRPr>
                </a:pPr>
                <a:endParaRPr lang="tr-TR"/>
              </a:p>
            </c:txPr>
            <c:showVal val="1"/>
          </c:dLbls>
          <c:cat>
            <c:strRef>
              <c:f>Bölüm9.10.11.12!$B$1226:$B$1229</c:f>
              <c:strCache>
                <c:ptCount val="4"/>
                <c:pt idx="0">
                  <c:v>TRC1</c:v>
                </c:pt>
                <c:pt idx="1">
                  <c:v>TRC2</c:v>
                </c:pt>
                <c:pt idx="2">
                  <c:v>TRC3</c:v>
                </c:pt>
                <c:pt idx="3">
                  <c:v>TR31</c:v>
                </c:pt>
              </c:strCache>
            </c:strRef>
          </c:cat>
          <c:val>
            <c:numRef>
              <c:f>Bölüm9.10.11.12!$G$1226:$G$1229</c:f>
              <c:numCache>
                <c:formatCode>0</c:formatCode>
                <c:ptCount val="4"/>
                <c:pt idx="0">
                  <c:v>47.791164658634408</c:v>
                </c:pt>
                <c:pt idx="1">
                  <c:v>34.103260869565204</c:v>
                </c:pt>
                <c:pt idx="2">
                  <c:v>38.380809595202038</c:v>
                </c:pt>
                <c:pt idx="3">
                  <c:v>26.633165829145735</c:v>
                </c:pt>
              </c:numCache>
            </c:numRef>
          </c:val>
        </c:ser>
        <c:ser>
          <c:idx val="3"/>
          <c:order val="3"/>
          <c:tx>
            <c:strRef>
              <c:f>Bölüm9.10.11.12!$I$1224</c:f>
              <c:strCache>
                <c:ptCount val="1"/>
                <c:pt idx="0">
                  <c:v>Lojistik, tedarik zinciri ve altyapı hizmetlerini yeniden düzenlerdim</c:v>
                </c:pt>
              </c:strCache>
            </c:strRef>
          </c:tx>
          <c:dLbls>
            <c:txPr>
              <a:bodyPr/>
              <a:lstStyle/>
              <a:p>
                <a:pPr>
                  <a:defRPr b="1">
                    <a:solidFill>
                      <a:srgbClr val="FFFFFF"/>
                    </a:solidFill>
                  </a:defRPr>
                </a:pPr>
                <a:endParaRPr lang="tr-TR"/>
              </a:p>
            </c:txPr>
            <c:showVal val="1"/>
          </c:dLbls>
          <c:cat>
            <c:strRef>
              <c:f>Bölüm9.10.11.12!$B$1226:$B$1229</c:f>
              <c:strCache>
                <c:ptCount val="4"/>
                <c:pt idx="0">
                  <c:v>TRC1</c:v>
                </c:pt>
                <c:pt idx="1">
                  <c:v>TRC2</c:v>
                </c:pt>
                <c:pt idx="2">
                  <c:v>TRC3</c:v>
                </c:pt>
                <c:pt idx="3">
                  <c:v>TR31</c:v>
                </c:pt>
              </c:strCache>
            </c:strRef>
          </c:cat>
          <c:val>
            <c:numRef>
              <c:f>Bölüm9.10.11.12!$I$1226:$I$1229</c:f>
              <c:numCache>
                <c:formatCode>0</c:formatCode>
                <c:ptCount val="4"/>
                <c:pt idx="0">
                  <c:v>6.425702811244979</c:v>
                </c:pt>
                <c:pt idx="1">
                  <c:v>1.0869565217391344</c:v>
                </c:pt>
                <c:pt idx="2">
                  <c:v>5.2473763118440804</c:v>
                </c:pt>
                <c:pt idx="3">
                  <c:v>5.5276381909547814</c:v>
                </c:pt>
              </c:numCache>
            </c:numRef>
          </c:val>
        </c:ser>
        <c:ser>
          <c:idx val="4"/>
          <c:order val="4"/>
          <c:tx>
            <c:strRef>
              <c:f>Bölüm9.10.11.12!$K$1224</c:f>
              <c:strCache>
                <c:ptCount val="1"/>
                <c:pt idx="0">
                  <c:v>Diğer</c:v>
                </c:pt>
              </c:strCache>
            </c:strRef>
          </c:tx>
          <c:cat>
            <c:strRef>
              <c:f>Bölüm9.10.11.12!$B$1226:$B$1229</c:f>
              <c:strCache>
                <c:ptCount val="4"/>
                <c:pt idx="0">
                  <c:v>TRC1</c:v>
                </c:pt>
                <c:pt idx="1">
                  <c:v>TRC2</c:v>
                </c:pt>
                <c:pt idx="2">
                  <c:v>TRC3</c:v>
                </c:pt>
                <c:pt idx="3">
                  <c:v>TR31</c:v>
                </c:pt>
              </c:strCache>
            </c:strRef>
          </c:cat>
          <c:val>
            <c:numRef>
              <c:f>Bölüm9.10.11.12!$K$1226:$K$1229</c:f>
              <c:numCache>
                <c:formatCode>0</c:formatCode>
                <c:ptCount val="4"/>
                <c:pt idx="0">
                  <c:v>14.056224899598424</c:v>
                </c:pt>
                <c:pt idx="1">
                  <c:v>5.2989130434782608</c:v>
                </c:pt>
                <c:pt idx="2">
                  <c:v>7.3463268365817065</c:v>
                </c:pt>
                <c:pt idx="3">
                  <c:v>4.5226130653266337</c:v>
                </c:pt>
              </c:numCache>
            </c:numRef>
          </c:val>
        </c:ser>
        <c:overlap val="100"/>
        <c:axId val="90861952"/>
        <c:axId val="90863488"/>
      </c:barChart>
      <c:catAx>
        <c:axId val="90861952"/>
        <c:scaling>
          <c:orientation val="minMax"/>
        </c:scaling>
        <c:axPos val="l"/>
        <c:tickLblPos val="nextTo"/>
        <c:txPr>
          <a:bodyPr/>
          <a:lstStyle/>
          <a:p>
            <a:pPr>
              <a:defRPr sz="1200" b="1"/>
            </a:pPr>
            <a:endParaRPr lang="tr-TR"/>
          </a:p>
        </c:txPr>
        <c:crossAx val="90863488"/>
        <c:crosses val="autoZero"/>
        <c:auto val="1"/>
        <c:lblAlgn val="ctr"/>
        <c:lblOffset val="100"/>
      </c:catAx>
      <c:valAx>
        <c:axId val="90863488"/>
        <c:scaling>
          <c:orientation val="minMax"/>
        </c:scaling>
        <c:axPos val="b"/>
        <c:majorGridlines/>
        <c:numFmt formatCode="0%" sourceLinked="0"/>
        <c:tickLblPos val="nextTo"/>
        <c:txPr>
          <a:bodyPr/>
          <a:lstStyle/>
          <a:p>
            <a:pPr>
              <a:defRPr sz="1600" b="1"/>
            </a:pPr>
            <a:endParaRPr lang="tr-TR"/>
          </a:p>
        </c:txPr>
        <c:crossAx val="90861952"/>
        <c:crosses val="autoZero"/>
        <c:crossBetween val="between"/>
        <c:majorUnit val="0.2"/>
      </c:valAx>
    </c:plotArea>
    <c:legend>
      <c:legendPos val="r"/>
      <c:layout>
        <c:manualLayout>
          <c:xMode val="edge"/>
          <c:yMode val="edge"/>
          <c:x val="0.67386043051247002"/>
          <c:y val="1.8605443016619583E-2"/>
          <c:w val="0.31241744744411132"/>
          <c:h val="0.98139455698338063"/>
        </c:manualLayout>
      </c:layout>
      <c:txPr>
        <a:bodyPr/>
        <a:lstStyle/>
        <a:p>
          <a:pPr>
            <a:defRPr sz="1400" b="1"/>
          </a:pPr>
          <a:endParaRPr lang="tr-TR"/>
        </a:p>
      </c:txPr>
    </c:legend>
    <c:plotVisOnly val="1"/>
    <c:dispBlanksAs val="gap"/>
  </c:chart>
  <c:txPr>
    <a:bodyPr/>
    <a:lstStyle/>
    <a:p>
      <a:pPr>
        <a:defRPr sz="1200"/>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pieChart>
        <c:varyColors val="1"/>
        <c:ser>
          <c:idx val="0"/>
          <c:order val="0"/>
          <c:spPr>
            <a:solidFill>
              <a:schemeClr val="accent3">
                <a:lumMod val="40000"/>
                <a:lumOff val="60000"/>
              </a:schemeClr>
            </a:solidFill>
          </c:spPr>
          <c:dPt>
            <c:idx val="0"/>
            <c:spPr>
              <a:solidFill>
                <a:srgbClr val="00B050"/>
              </a:solidFill>
            </c:spPr>
          </c:dPt>
          <c:dPt>
            <c:idx val="1"/>
            <c:spPr>
              <a:solidFill>
                <a:srgbClr val="FF0000"/>
              </a:solidFill>
            </c:spPr>
          </c:dPt>
          <c:dLbls>
            <c:txPr>
              <a:bodyPr/>
              <a:lstStyle/>
              <a:p>
                <a:pPr>
                  <a:defRPr b="1">
                    <a:solidFill>
                      <a:schemeClr val="bg1"/>
                    </a:solidFill>
                  </a:defRPr>
                </a:pPr>
                <a:endParaRPr lang="tr-TR"/>
              </a:p>
            </c:txPr>
            <c:showPercent val="1"/>
            <c:showLeaderLines val="1"/>
          </c:dLbls>
          <c:cat>
            <c:strRef>
              <c:f>'[ICAOverallDataDzltilmis9-12&amp;Analiz.xlsx]9.3 OverallAnaliz'!$E$4:$E$5</c:f>
              <c:strCache>
                <c:ptCount val="2"/>
                <c:pt idx="0">
                  <c:v>Evet</c:v>
                </c:pt>
                <c:pt idx="1">
                  <c:v>Hayır</c:v>
                </c:pt>
              </c:strCache>
            </c:strRef>
          </c:cat>
          <c:val>
            <c:numRef>
              <c:f>'[ICAOverallDataDzltilmis9-12&amp;Analiz.xlsx]9.3 OverallAnaliz'!$F$4:$F$5</c:f>
              <c:numCache>
                <c:formatCode>General</c:formatCode>
                <c:ptCount val="2"/>
                <c:pt idx="0">
                  <c:v>14</c:v>
                </c:pt>
                <c:pt idx="1">
                  <c:v>7</c:v>
                </c:pt>
              </c:numCache>
            </c:numRef>
          </c:val>
        </c:ser>
        <c:dLbls>
          <c:showPercent val="1"/>
        </c:dLbls>
        <c:firstSliceAng val="0"/>
      </c:pieChart>
    </c:plotArea>
    <c:legend>
      <c:legendPos val="r"/>
      <c:layout/>
    </c:legend>
    <c:plotVisOnly val="1"/>
    <c:dispBlanksAs val="zero"/>
  </c:chart>
  <c:txPr>
    <a:bodyPr/>
    <a:lstStyle/>
    <a:p>
      <a:pPr>
        <a:defRPr sz="1200"/>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0.25168256256700422"/>
          <c:y val="3.1746031746031703E-2"/>
          <c:w val="0.52297872918635457"/>
          <c:h val="0.81458783557389314"/>
        </c:manualLayout>
      </c:layout>
      <c:barChart>
        <c:barDir val="bar"/>
        <c:grouping val="percentStacked"/>
        <c:ser>
          <c:idx val="0"/>
          <c:order val="0"/>
          <c:tx>
            <c:strRef>
              <c:f>'4.TPLNTdERLEME'!$C$57</c:f>
              <c:strCache>
                <c:ptCount val="1"/>
                <c:pt idx="0">
                  <c:v>Evet, yeterli </c:v>
                </c:pt>
              </c:strCache>
            </c:strRef>
          </c:tx>
          <c:dLbls>
            <c:numFmt formatCode="#,##0" sourceLinked="0"/>
            <c:spPr>
              <a:solidFill>
                <a:srgbClr val="92D050"/>
              </a:solidFill>
            </c:spPr>
            <c:txPr>
              <a:bodyPr/>
              <a:lstStyle/>
              <a:p>
                <a:pPr>
                  <a:defRPr b="1">
                    <a:solidFill>
                      <a:srgbClr val="FFFFFF"/>
                    </a:solidFill>
                  </a:defRPr>
                </a:pPr>
                <a:endParaRPr lang="tr-TR"/>
              </a:p>
            </c:txPr>
            <c:showVal val="1"/>
          </c:dLbls>
          <c:cat>
            <c:strRef>
              <c:f>'4.TPLNTdERLEME'!$B$58:$B$61</c:f>
              <c:strCache>
                <c:ptCount val="4"/>
                <c:pt idx="0">
                  <c:v>4 Bölge</c:v>
                </c:pt>
                <c:pt idx="1">
                  <c:v>Hizmet </c:v>
                </c:pt>
                <c:pt idx="2">
                  <c:v>İmalat </c:v>
                </c:pt>
                <c:pt idx="3">
                  <c:v>Toptan Perakende </c:v>
                </c:pt>
              </c:strCache>
            </c:strRef>
          </c:cat>
          <c:val>
            <c:numRef>
              <c:f>'4.TPLNTdERLEME'!$C$58:$C$61</c:f>
              <c:numCache>
                <c:formatCode>General</c:formatCode>
                <c:ptCount val="4"/>
                <c:pt idx="0">
                  <c:v>3.05</c:v>
                </c:pt>
                <c:pt idx="1">
                  <c:v>2.65</c:v>
                </c:pt>
                <c:pt idx="2">
                  <c:v>3.18</c:v>
                </c:pt>
                <c:pt idx="3">
                  <c:v>3.64</c:v>
                </c:pt>
              </c:numCache>
            </c:numRef>
          </c:val>
        </c:ser>
        <c:ser>
          <c:idx val="1"/>
          <c:order val="1"/>
          <c:tx>
            <c:strRef>
              <c:f>'4.TPLNTdERLEME'!$D$57</c:f>
              <c:strCache>
                <c:ptCount val="1"/>
                <c:pt idx="0">
                  <c:v>Kısmen, yeterli </c:v>
                </c:pt>
              </c:strCache>
            </c:strRef>
          </c:tx>
          <c:spPr>
            <a:solidFill>
              <a:srgbClr val="00B050"/>
            </a:solidFill>
          </c:spPr>
          <c:dLbls>
            <c:numFmt formatCode="#,##0" sourceLinked="0"/>
            <c:txPr>
              <a:bodyPr/>
              <a:lstStyle/>
              <a:p>
                <a:pPr>
                  <a:defRPr b="1">
                    <a:solidFill>
                      <a:srgbClr val="FFFFFF"/>
                    </a:solidFill>
                  </a:defRPr>
                </a:pPr>
                <a:endParaRPr lang="tr-TR"/>
              </a:p>
            </c:txPr>
            <c:showVal val="1"/>
          </c:dLbls>
          <c:cat>
            <c:strRef>
              <c:f>'4.TPLNTdERLEME'!$B$58:$B$61</c:f>
              <c:strCache>
                <c:ptCount val="4"/>
                <c:pt idx="0">
                  <c:v>4 Bölge</c:v>
                </c:pt>
                <c:pt idx="1">
                  <c:v>Hizmet </c:v>
                </c:pt>
                <c:pt idx="2">
                  <c:v>İmalat </c:v>
                </c:pt>
                <c:pt idx="3">
                  <c:v>Toptan Perakende </c:v>
                </c:pt>
              </c:strCache>
            </c:strRef>
          </c:cat>
          <c:val>
            <c:numRef>
              <c:f>'4.TPLNTdERLEME'!$D$58:$D$61</c:f>
              <c:numCache>
                <c:formatCode>General</c:formatCode>
                <c:ptCount val="4"/>
                <c:pt idx="0">
                  <c:v>38.220000000000013</c:v>
                </c:pt>
                <c:pt idx="1">
                  <c:v>38.54</c:v>
                </c:pt>
                <c:pt idx="2">
                  <c:v>39.809999999999995</c:v>
                </c:pt>
                <c:pt idx="3">
                  <c:v>32.760000000000012</c:v>
                </c:pt>
              </c:numCache>
            </c:numRef>
          </c:val>
        </c:ser>
        <c:ser>
          <c:idx val="2"/>
          <c:order val="2"/>
          <c:tx>
            <c:strRef>
              <c:f>'4.TPLNTdERLEME'!$E$57</c:f>
              <c:strCache>
                <c:ptCount val="1"/>
                <c:pt idx="0">
                  <c:v>Hayır, yetersiz </c:v>
                </c:pt>
              </c:strCache>
            </c:strRef>
          </c:tx>
          <c:spPr>
            <a:solidFill>
              <a:srgbClr val="FF0000"/>
            </a:solidFill>
          </c:spPr>
          <c:dLbls>
            <c:numFmt formatCode="#,##0" sourceLinked="0"/>
            <c:txPr>
              <a:bodyPr/>
              <a:lstStyle/>
              <a:p>
                <a:pPr>
                  <a:defRPr b="1">
                    <a:solidFill>
                      <a:srgbClr val="FFFFFF"/>
                    </a:solidFill>
                  </a:defRPr>
                </a:pPr>
                <a:endParaRPr lang="tr-TR"/>
              </a:p>
            </c:txPr>
            <c:showVal val="1"/>
          </c:dLbls>
          <c:cat>
            <c:strRef>
              <c:f>'4.TPLNTdERLEME'!$B$58:$B$61</c:f>
              <c:strCache>
                <c:ptCount val="4"/>
                <c:pt idx="0">
                  <c:v>4 Bölge</c:v>
                </c:pt>
                <c:pt idx="1">
                  <c:v>Hizmet </c:v>
                </c:pt>
                <c:pt idx="2">
                  <c:v>İmalat </c:v>
                </c:pt>
                <c:pt idx="3">
                  <c:v>Toptan Perakende </c:v>
                </c:pt>
              </c:strCache>
            </c:strRef>
          </c:cat>
          <c:val>
            <c:numRef>
              <c:f>'4.TPLNTdERLEME'!$E$58:$E$61</c:f>
              <c:numCache>
                <c:formatCode>General</c:formatCode>
                <c:ptCount val="4"/>
                <c:pt idx="0">
                  <c:v>35.300000000000004</c:v>
                </c:pt>
                <c:pt idx="1">
                  <c:v>36.89</c:v>
                </c:pt>
                <c:pt idx="2">
                  <c:v>34.97</c:v>
                </c:pt>
                <c:pt idx="3">
                  <c:v>32.550000000000004</c:v>
                </c:pt>
              </c:numCache>
            </c:numRef>
          </c:val>
        </c:ser>
        <c:ser>
          <c:idx val="3"/>
          <c:order val="3"/>
          <c:tx>
            <c:strRef>
              <c:f>'4.TPLNTdERLEME'!$F$57</c:f>
              <c:strCache>
                <c:ptCount val="1"/>
                <c:pt idx="0">
                  <c:v>Fikrim yok </c:v>
                </c:pt>
              </c:strCache>
            </c:strRef>
          </c:tx>
          <c:dLbls>
            <c:numFmt formatCode="#,##0" sourceLinked="0"/>
            <c:txPr>
              <a:bodyPr/>
              <a:lstStyle/>
              <a:p>
                <a:pPr>
                  <a:defRPr b="1">
                    <a:solidFill>
                      <a:srgbClr val="FFFFFF"/>
                    </a:solidFill>
                  </a:defRPr>
                </a:pPr>
                <a:endParaRPr lang="tr-TR"/>
              </a:p>
            </c:txPr>
            <c:showVal val="1"/>
          </c:dLbls>
          <c:cat>
            <c:strRef>
              <c:f>'4.TPLNTdERLEME'!$B$58:$B$61</c:f>
              <c:strCache>
                <c:ptCount val="4"/>
                <c:pt idx="0">
                  <c:v>4 Bölge</c:v>
                </c:pt>
                <c:pt idx="1">
                  <c:v>Hizmet </c:v>
                </c:pt>
                <c:pt idx="2">
                  <c:v>İmalat </c:v>
                </c:pt>
                <c:pt idx="3">
                  <c:v>Toptan Perakende </c:v>
                </c:pt>
              </c:strCache>
            </c:strRef>
          </c:cat>
          <c:val>
            <c:numRef>
              <c:f>'4.TPLNTdERLEME'!$F$58:$F$61</c:f>
              <c:numCache>
                <c:formatCode>General</c:formatCode>
                <c:ptCount val="4"/>
                <c:pt idx="0">
                  <c:v>23.419999999999987</c:v>
                </c:pt>
                <c:pt idx="1">
                  <c:v>21.919999999999987</c:v>
                </c:pt>
                <c:pt idx="2">
                  <c:v>22.04</c:v>
                </c:pt>
                <c:pt idx="3">
                  <c:v>31.05</c:v>
                </c:pt>
              </c:numCache>
            </c:numRef>
          </c:val>
        </c:ser>
        <c:overlap val="100"/>
        <c:axId val="90931200"/>
        <c:axId val="90932736"/>
      </c:barChart>
      <c:catAx>
        <c:axId val="90931200"/>
        <c:scaling>
          <c:orientation val="minMax"/>
        </c:scaling>
        <c:axPos val="l"/>
        <c:numFmt formatCode="General" sourceLinked="1"/>
        <c:tickLblPos val="nextTo"/>
        <c:crossAx val="90932736"/>
        <c:crosses val="autoZero"/>
        <c:auto val="1"/>
        <c:lblAlgn val="ctr"/>
        <c:lblOffset val="100"/>
      </c:catAx>
      <c:valAx>
        <c:axId val="90932736"/>
        <c:scaling>
          <c:orientation val="minMax"/>
        </c:scaling>
        <c:axPos val="b"/>
        <c:majorGridlines/>
        <c:numFmt formatCode="0%" sourceLinked="1"/>
        <c:tickLblPos val="nextTo"/>
        <c:crossAx val="90931200"/>
        <c:crosses val="autoZero"/>
        <c:crossBetween val="between"/>
        <c:majorUnit val="0.2"/>
      </c:valAx>
    </c:plotArea>
    <c:legend>
      <c:legendPos val="r"/>
      <c:layout>
        <c:manualLayout>
          <c:xMode val="edge"/>
          <c:yMode val="edge"/>
          <c:x val="0.81793550202591703"/>
          <c:y val="0.23917635295588097"/>
          <c:w val="0.16713924913957701"/>
          <c:h val="0.50363730271104556"/>
        </c:manualLayout>
      </c:layout>
      <c:txPr>
        <a:bodyPr/>
        <a:lstStyle/>
        <a:p>
          <a:pPr>
            <a:defRPr sz="1100"/>
          </a:pPr>
          <a:endParaRPr lang="tr-TR"/>
        </a:p>
      </c:txPr>
    </c:legend>
    <c:plotVisOnly val="1"/>
    <c:dispBlanksAs val="gap"/>
  </c:chart>
  <c:txPr>
    <a:bodyPr/>
    <a:lstStyle/>
    <a:p>
      <a:pPr>
        <a:defRPr sz="1200"/>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chart>
    <c:plotArea>
      <c:layout/>
      <c:scatterChart>
        <c:scatterStyle val="lineMarker"/>
        <c:ser>
          <c:idx val="0"/>
          <c:order val="0"/>
          <c:spPr>
            <a:ln w="28575">
              <a:noFill/>
            </a:ln>
          </c:spPr>
          <c:dPt>
            <c:idx val="25"/>
            <c:marker>
              <c:spPr>
                <a:solidFill>
                  <a:srgbClr val="FF0000"/>
                </a:solidFill>
              </c:spPr>
            </c:marker>
          </c:dPt>
          <c:dLbls>
            <c:dLbl>
              <c:idx val="0"/>
              <c:tx>
                <c:rich>
                  <a:bodyPr/>
                  <a:lstStyle/>
                  <a:p>
                    <a:r>
                      <a:rPr lang="tr-TR"/>
                      <a:t>ADA</a:t>
                    </a:r>
                  </a:p>
                </c:rich>
              </c:tx>
              <c:showVal val="1"/>
            </c:dLbl>
            <c:dLbl>
              <c:idx val="1"/>
              <c:tx>
                <c:rich>
                  <a:bodyPr/>
                  <a:lstStyle/>
                  <a:p>
                    <a:r>
                      <a:rPr lang="tr-TR"/>
                      <a:t>ADI</a:t>
                    </a:r>
                  </a:p>
                </c:rich>
              </c:tx>
              <c:showVal val="1"/>
            </c:dLbl>
            <c:dLbl>
              <c:idx val="2"/>
              <c:tx>
                <c:rich>
                  <a:bodyPr/>
                  <a:lstStyle/>
                  <a:p>
                    <a:r>
                      <a:rPr lang="tr-TR"/>
                      <a:t>AFY</a:t>
                    </a:r>
                  </a:p>
                </c:rich>
              </c:tx>
              <c:showVal val="1"/>
            </c:dLbl>
            <c:dLbl>
              <c:idx val="3"/>
              <c:tx>
                <c:rich>
                  <a:bodyPr/>
                  <a:lstStyle/>
                  <a:p>
                    <a:r>
                      <a:rPr lang="tr-TR"/>
                      <a:t>AKS</a:t>
                    </a:r>
                  </a:p>
                </c:rich>
              </c:tx>
              <c:showVal val="1"/>
            </c:dLbl>
            <c:dLbl>
              <c:idx val="4"/>
              <c:tx>
                <c:rich>
                  <a:bodyPr/>
                  <a:lstStyle/>
                  <a:p>
                    <a:r>
                      <a:rPr lang="tr-TR"/>
                      <a:t>AMA</a:t>
                    </a:r>
                  </a:p>
                </c:rich>
              </c:tx>
              <c:showVal val="1"/>
            </c:dLbl>
            <c:dLbl>
              <c:idx val="5"/>
              <c:tx>
                <c:rich>
                  <a:bodyPr/>
                  <a:lstStyle/>
                  <a:p>
                    <a:r>
                      <a:rPr lang="tr-TR"/>
                      <a:t>ANK</a:t>
                    </a:r>
                  </a:p>
                </c:rich>
              </c:tx>
              <c:showVal val="1"/>
            </c:dLbl>
            <c:dLbl>
              <c:idx val="6"/>
              <c:tx>
                <c:rich>
                  <a:bodyPr/>
                  <a:lstStyle/>
                  <a:p>
                    <a:r>
                      <a:rPr lang="tr-TR"/>
                      <a:t>ANT</a:t>
                    </a:r>
                  </a:p>
                </c:rich>
              </c:tx>
              <c:showVal val="1"/>
            </c:dLbl>
            <c:dLbl>
              <c:idx val="7"/>
              <c:tx>
                <c:rich>
                  <a:bodyPr/>
                  <a:lstStyle/>
                  <a:p>
                    <a:r>
                      <a:rPr lang="tr-TR"/>
                      <a:t>ART</a:t>
                    </a:r>
                  </a:p>
                </c:rich>
              </c:tx>
              <c:showVal val="1"/>
            </c:dLbl>
            <c:dLbl>
              <c:idx val="8"/>
              <c:tx>
                <c:rich>
                  <a:bodyPr/>
                  <a:lstStyle/>
                  <a:p>
                    <a:r>
                      <a:rPr lang="tr-TR"/>
                      <a:t>AYD</a:t>
                    </a:r>
                  </a:p>
                </c:rich>
              </c:tx>
              <c:showVal val="1"/>
            </c:dLbl>
            <c:dLbl>
              <c:idx val="9"/>
              <c:tx>
                <c:rich>
                  <a:bodyPr/>
                  <a:lstStyle/>
                  <a:p>
                    <a:r>
                      <a:rPr lang="tr-TR"/>
                      <a:t>AĞR</a:t>
                    </a:r>
                  </a:p>
                </c:rich>
              </c:tx>
              <c:showVal val="1"/>
            </c:dLbl>
            <c:dLbl>
              <c:idx val="10"/>
              <c:tx>
                <c:rich>
                  <a:bodyPr/>
                  <a:lstStyle/>
                  <a:p>
                    <a:r>
                      <a:rPr lang="tr-TR"/>
                      <a:t>BAL</a:t>
                    </a:r>
                  </a:p>
                </c:rich>
              </c:tx>
              <c:showVal val="1"/>
            </c:dLbl>
            <c:dLbl>
              <c:idx val="11"/>
              <c:tx>
                <c:rich>
                  <a:bodyPr/>
                  <a:lstStyle/>
                  <a:p>
                    <a:r>
                      <a:rPr lang="tr-TR"/>
                      <a:t>BAR</a:t>
                    </a:r>
                  </a:p>
                </c:rich>
              </c:tx>
              <c:showVal val="1"/>
            </c:dLbl>
            <c:dLbl>
              <c:idx val="12"/>
              <c:tx>
                <c:rich>
                  <a:bodyPr/>
                  <a:lstStyle/>
                  <a:p>
                    <a:r>
                      <a:rPr lang="tr-TR"/>
                      <a:t>BAT</a:t>
                    </a:r>
                  </a:p>
                </c:rich>
              </c:tx>
              <c:showVal val="1"/>
            </c:dLbl>
            <c:dLbl>
              <c:idx val="13"/>
              <c:tx>
                <c:rich>
                  <a:bodyPr/>
                  <a:lstStyle/>
                  <a:p>
                    <a:r>
                      <a:rPr lang="tr-TR"/>
                      <a:t>BOLU</a:t>
                    </a:r>
                  </a:p>
                </c:rich>
              </c:tx>
              <c:showVal val="1"/>
            </c:dLbl>
            <c:dLbl>
              <c:idx val="14"/>
              <c:tx>
                <c:rich>
                  <a:bodyPr/>
                  <a:lstStyle/>
                  <a:p>
                    <a:r>
                      <a:rPr lang="tr-TR"/>
                      <a:t>BRDR</a:t>
                    </a:r>
                  </a:p>
                </c:rich>
              </c:tx>
              <c:showVal val="1"/>
            </c:dLbl>
            <c:dLbl>
              <c:idx val="15"/>
              <c:tx>
                <c:rich>
                  <a:bodyPr/>
                  <a:lstStyle/>
                  <a:p>
                    <a:r>
                      <a:rPr lang="tr-TR"/>
                      <a:t>BUR</a:t>
                    </a:r>
                  </a:p>
                </c:rich>
              </c:tx>
              <c:showVal val="1"/>
            </c:dLbl>
            <c:dLbl>
              <c:idx val="16"/>
              <c:tx>
                <c:rich>
                  <a:bodyPr/>
                  <a:lstStyle/>
                  <a:p>
                    <a:r>
                      <a:rPr lang="tr-TR"/>
                      <a:t>BİL</a:t>
                    </a:r>
                  </a:p>
                </c:rich>
              </c:tx>
              <c:showVal val="1"/>
            </c:dLbl>
            <c:dLbl>
              <c:idx val="17"/>
              <c:tx>
                <c:rich>
                  <a:bodyPr/>
                  <a:lstStyle/>
                  <a:p>
                    <a:r>
                      <a:rPr lang="tr-TR"/>
                      <a:t>DEN</a:t>
                    </a:r>
                  </a:p>
                </c:rich>
              </c:tx>
              <c:showVal val="1"/>
            </c:dLbl>
            <c:dLbl>
              <c:idx val="18"/>
              <c:layout>
                <c:manualLayout>
                  <c:x val="-3.2407407407407503E-2"/>
                  <c:y val="7.5417662420646054E-3"/>
                </c:manualLayout>
              </c:layout>
              <c:tx>
                <c:rich>
                  <a:bodyPr/>
                  <a:lstStyle/>
                  <a:p>
                    <a:r>
                      <a:rPr lang="tr-TR"/>
                      <a:t>DÜZ</a:t>
                    </a:r>
                  </a:p>
                </c:rich>
              </c:tx>
              <c:showVal val="1"/>
            </c:dLbl>
            <c:dLbl>
              <c:idx val="19"/>
              <c:tx>
                <c:rich>
                  <a:bodyPr/>
                  <a:lstStyle/>
                  <a:p>
                    <a:r>
                      <a:rPr lang="tr-TR"/>
                      <a:t>DİY</a:t>
                    </a:r>
                  </a:p>
                </c:rich>
              </c:tx>
              <c:showVal val="1"/>
            </c:dLbl>
            <c:dLbl>
              <c:idx val="20"/>
              <c:tx>
                <c:rich>
                  <a:bodyPr/>
                  <a:lstStyle/>
                  <a:p>
                    <a:r>
                      <a:rPr lang="tr-TR"/>
                      <a:t>EDR</a:t>
                    </a:r>
                  </a:p>
                </c:rich>
              </c:tx>
              <c:showVal val="1"/>
            </c:dLbl>
            <c:dLbl>
              <c:idx val="21"/>
              <c:tx>
                <c:rich>
                  <a:bodyPr/>
                  <a:lstStyle/>
                  <a:p>
                    <a:r>
                      <a:rPr lang="tr-TR"/>
                      <a:t>ELZĞ</a:t>
                    </a:r>
                  </a:p>
                </c:rich>
              </c:tx>
              <c:showVal val="1"/>
            </c:dLbl>
            <c:dLbl>
              <c:idx val="22"/>
              <c:tx>
                <c:rich>
                  <a:bodyPr/>
                  <a:lstStyle/>
                  <a:p>
                    <a:r>
                      <a:rPr lang="tr-TR"/>
                      <a:t>ERZR</a:t>
                    </a:r>
                  </a:p>
                </c:rich>
              </c:tx>
              <c:showVal val="1"/>
            </c:dLbl>
            <c:dLbl>
              <c:idx val="23"/>
              <c:tx>
                <c:rich>
                  <a:bodyPr/>
                  <a:lstStyle/>
                  <a:p>
                    <a:r>
                      <a:rPr lang="tr-TR"/>
                      <a:t>ERZN</a:t>
                    </a:r>
                  </a:p>
                </c:rich>
              </c:tx>
              <c:showVal val="1"/>
            </c:dLbl>
            <c:dLbl>
              <c:idx val="24"/>
              <c:tx>
                <c:rich>
                  <a:bodyPr/>
                  <a:lstStyle/>
                  <a:p>
                    <a:r>
                      <a:rPr lang="tr-TR"/>
                      <a:t>ESK</a:t>
                    </a:r>
                  </a:p>
                </c:rich>
              </c:tx>
              <c:showVal val="1"/>
            </c:dLbl>
            <c:dLbl>
              <c:idx val="25"/>
              <c:layout>
                <c:manualLayout>
                  <c:x val="-4.9382716049382949E-2"/>
                  <c:y val="-2.5139220806881888E-2"/>
                </c:manualLayout>
              </c:layout>
              <c:tx>
                <c:rich>
                  <a:bodyPr/>
                  <a:lstStyle/>
                  <a:p>
                    <a:r>
                      <a:rPr lang="tr-TR" dirty="0" smtClean="0"/>
                      <a:t>GAN</a:t>
                    </a:r>
                    <a:endParaRPr lang="tr-TR" dirty="0"/>
                  </a:p>
                </c:rich>
              </c:tx>
              <c:showVal val="1"/>
            </c:dLbl>
            <c:dLbl>
              <c:idx val="26"/>
              <c:tx>
                <c:rich>
                  <a:bodyPr/>
                  <a:lstStyle/>
                  <a:p>
                    <a:r>
                      <a:rPr lang="tr-TR"/>
                      <a:t>GÜM</a:t>
                    </a:r>
                  </a:p>
                </c:rich>
              </c:tx>
              <c:showVal val="1"/>
            </c:dLbl>
            <c:dLbl>
              <c:idx val="27"/>
              <c:tx>
                <c:rich>
                  <a:bodyPr/>
                  <a:lstStyle/>
                  <a:p>
                    <a:r>
                      <a:rPr lang="tr-TR"/>
                      <a:t>GİR</a:t>
                    </a:r>
                  </a:p>
                </c:rich>
              </c:tx>
              <c:showVal val="1"/>
            </c:dLbl>
            <c:dLbl>
              <c:idx val="28"/>
              <c:tx>
                <c:rich>
                  <a:bodyPr/>
                  <a:lstStyle/>
                  <a:p>
                    <a:r>
                      <a:rPr lang="tr-TR"/>
                      <a:t>HAK</a:t>
                    </a:r>
                  </a:p>
                </c:rich>
              </c:tx>
              <c:showVal val="1"/>
            </c:dLbl>
            <c:dLbl>
              <c:idx val="29"/>
              <c:tx>
                <c:rich>
                  <a:bodyPr/>
                  <a:lstStyle/>
                  <a:p>
                    <a:r>
                      <a:rPr lang="tr-TR"/>
                      <a:t>HAT</a:t>
                    </a:r>
                  </a:p>
                </c:rich>
              </c:tx>
              <c:showVal val="1"/>
            </c:dLbl>
            <c:dLbl>
              <c:idx val="30"/>
              <c:tx>
                <c:rich>
                  <a:bodyPr/>
                  <a:lstStyle/>
                  <a:p>
                    <a:r>
                      <a:rPr lang="tr-TR"/>
                      <a:t>ISP</a:t>
                    </a:r>
                  </a:p>
                </c:rich>
              </c:tx>
              <c:showVal val="1"/>
            </c:dLbl>
            <c:dLbl>
              <c:idx val="31"/>
              <c:tx>
                <c:rich>
                  <a:bodyPr/>
                  <a:lstStyle/>
                  <a:p>
                    <a:r>
                      <a:rPr lang="tr-TR"/>
                      <a:t>IĞD</a:t>
                    </a:r>
                  </a:p>
                </c:rich>
              </c:tx>
              <c:showVal val="1"/>
            </c:dLbl>
            <c:dLbl>
              <c:idx val="32"/>
              <c:tx>
                <c:rich>
                  <a:bodyPr/>
                  <a:lstStyle/>
                  <a:p>
                    <a:r>
                      <a:rPr lang="tr-TR"/>
                      <a:t>KAH</a:t>
                    </a:r>
                  </a:p>
                </c:rich>
              </c:tx>
              <c:showVal val="1"/>
            </c:dLbl>
            <c:dLbl>
              <c:idx val="33"/>
              <c:tx>
                <c:rich>
                  <a:bodyPr/>
                  <a:lstStyle/>
                  <a:p>
                    <a:r>
                      <a:rPr lang="tr-TR"/>
                      <a:t>KRBK</a:t>
                    </a:r>
                  </a:p>
                </c:rich>
              </c:tx>
              <c:showVal val="1"/>
            </c:dLbl>
            <c:dLbl>
              <c:idx val="34"/>
              <c:tx>
                <c:rich>
                  <a:bodyPr/>
                  <a:lstStyle/>
                  <a:p>
                    <a:r>
                      <a:rPr lang="tr-TR"/>
                      <a:t>KRMN</a:t>
                    </a:r>
                  </a:p>
                </c:rich>
              </c:tx>
              <c:showVal val="1"/>
            </c:dLbl>
            <c:dLbl>
              <c:idx val="35"/>
              <c:tx>
                <c:rich>
                  <a:bodyPr/>
                  <a:lstStyle/>
                  <a:p>
                    <a:r>
                      <a:rPr lang="tr-TR"/>
                      <a:t>KARS</a:t>
                    </a:r>
                  </a:p>
                </c:rich>
              </c:tx>
              <c:showVal val="1"/>
            </c:dLbl>
            <c:dLbl>
              <c:idx val="36"/>
              <c:tx>
                <c:rich>
                  <a:bodyPr/>
                  <a:lstStyle/>
                  <a:p>
                    <a:r>
                      <a:rPr lang="tr-TR"/>
                      <a:t>KSTM</a:t>
                    </a:r>
                  </a:p>
                </c:rich>
              </c:tx>
              <c:showVal val="1"/>
            </c:dLbl>
            <c:dLbl>
              <c:idx val="37"/>
              <c:tx>
                <c:rich>
                  <a:bodyPr/>
                  <a:lstStyle/>
                  <a:p>
                    <a:r>
                      <a:rPr lang="tr-TR"/>
                      <a:t>KAY</a:t>
                    </a:r>
                  </a:p>
                </c:rich>
              </c:tx>
              <c:showVal val="1"/>
            </c:dLbl>
            <c:dLbl>
              <c:idx val="38"/>
              <c:tx>
                <c:rich>
                  <a:bodyPr/>
                  <a:lstStyle/>
                  <a:p>
                    <a:r>
                      <a:rPr lang="tr-TR"/>
                      <a:t>KRKK</a:t>
                    </a:r>
                  </a:p>
                </c:rich>
              </c:tx>
              <c:showVal val="1"/>
            </c:dLbl>
            <c:dLbl>
              <c:idx val="39"/>
              <c:tx>
                <c:rich>
                  <a:bodyPr/>
                  <a:lstStyle/>
                  <a:p>
                    <a:r>
                      <a:rPr lang="tr-TR"/>
                      <a:t>KRKL</a:t>
                    </a:r>
                  </a:p>
                </c:rich>
              </c:tx>
              <c:showVal val="1"/>
            </c:dLbl>
            <c:dLbl>
              <c:idx val="40"/>
              <c:tx>
                <c:rich>
                  <a:bodyPr/>
                  <a:lstStyle/>
                  <a:p>
                    <a:r>
                      <a:rPr lang="tr-TR"/>
                      <a:t>KIR</a:t>
                    </a:r>
                  </a:p>
                </c:rich>
              </c:tx>
              <c:showVal val="1"/>
            </c:dLbl>
            <c:dLbl>
              <c:idx val="41"/>
              <c:tx>
                <c:rich>
                  <a:bodyPr/>
                  <a:lstStyle/>
                  <a:p>
                    <a:r>
                      <a:rPr lang="tr-TR"/>
                      <a:t>KOC</a:t>
                    </a:r>
                  </a:p>
                </c:rich>
              </c:tx>
              <c:showVal val="1"/>
            </c:dLbl>
            <c:dLbl>
              <c:idx val="42"/>
              <c:tx>
                <c:rich>
                  <a:bodyPr/>
                  <a:lstStyle/>
                  <a:p>
                    <a:r>
                      <a:rPr lang="tr-TR"/>
                      <a:t>KON</a:t>
                    </a:r>
                  </a:p>
                </c:rich>
              </c:tx>
              <c:showVal val="1"/>
            </c:dLbl>
            <c:dLbl>
              <c:idx val="43"/>
              <c:tx>
                <c:rich>
                  <a:bodyPr/>
                  <a:lstStyle/>
                  <a:p>
                    <a:r>
                      <a:rPr lang="tr-TR"/>
                      <a:t>KÜT</a:t>
                    </a:r>
                  </a:p>
                </c:rich>
              </c:tx>
              <c:showVal val="1"/>
            </c:dLbl>
            <c:dLbl>
              <c:idx val="44"/>
              <c:tx>
                <c:rich>
                  <a:bodyPr/>
                  <a:lstStyle/>
                  <a:p>
                    <a:r>
                      <a:rPr lang="tr-TR"/>
                      <a:t>KİL</a:t>
                    </a:r>
                  </a:p>
                </c:rich>
              </c:tx>
              <c:showVal val="1"/>
            </c:dLbl>
            <c:dLbl>
              <c:idx val="45"/>
              <c:tx>
                <c:rich>
                  <a:bodyPr/>
                  <a:lstStyle/>
                  <a:p>
                    <a:r>
                      <a:rPr lang="tr-TR"/>
                      <a:t>MAL</a:t>
                    </a:r>
                  </a:p>
                </c:rich>
              </c:tx>
              <c:showVal val="1"/>
            </c:dLbl>
            <c:dLbl>
              <c:idx val="46"/>
              <c:tx>
                <c:rich>
                  <a:bodyPr/>
                  <a:lstStyle/>
                  <a:p>
                    <a:r>
                      <a:rPr lang="tr-TR"/>
                      <a:t>MAN</a:t>
                    </a:r>
                  </a:p>
                </c:rich>
              </c:tx>
              <c:showVal val="1"/>
            </c:dLbl>
            <c:dLbl>
              <c:idx val="47"/>
              <c:tx>
                <c:rich>
                  <a:bodyPr/>
                  <a:lstStyle/>
                  <a:p>
                    <a:r>
                      <a:rPr lang="tr-TR"/>
                      <a:t>MAR</a:t>
                    </a:r>
                  </a:p>
                </c:rich>
              </c:tx>
              <c:showVal val="1"/>
            </c:dLbl>
            <c:dLbl>
              <c:idx val="48"/>
              <c:tx>
                <c:rich>
                  <a:bodyPr/>
                  <a:lstStyle/>
                  <a:p>
                    <a:r>
                      <a:rPr lang="tr-TR"/>
                      <a:t>MER</a:t>
                    </a:r>
                  </a:p>
                </c:rich>
              </c:tx>
              <c:showVal val="1"/>
            </c:dLbl>
            <c:dLbl>
              <c:idx val="49"/>
              <c:layout>
                <c:manualLayout>
                  <c:x val="6.1728395061728392E-3"/>
                  <c:y val="0"/>
                </c:manualLayout>
              </c:layout>
              <c:tx>
                <c:rich>
                  <a:bodyPr/>
                  <a:lstStyle/>
                  <a:p>
                    <a:r>
                      <a:rPr lang="tr-TR"/>
                      <a:t>MUĞ</a:t>
                    </a:r>
                  </a:p>
                </c:rich>
              </c:tx>
              <c:showVal val="1"/>
            </c:dLbl>
            <c:dLbl>
              <c:idx val="50"/>
              <c:tx>
                <c:rich>
                  <a:bodyPr/>
                  <a:lstStyle/>
                  <a:p>
                    <a:r>
                      <a:rPr lang="tr-TR"/>
                      <a:t>MUŞ</a:t>
                    </a:r>
                  </a:p>
                </c:rich>
              </c:tx>
              <c:showVal val="1"/>
            </c:dLbl>
            <c:dLbl>
              <c:idx val="51"/>
              <c:tx>
                <c:rich>
                  <a:bodyPr/>
                  <a:lstStyle/>
                  <a:p>
                    <a:r>
                      <a:rPr lang="tr-TR"/>
                      <a:t>NEV</a:t>
                    </a:r>
                  </a:p>
                </c:rich>
              </c:tx>
              <c:showVal val="1"/>
            </c:dLbl>
            <c:dLbl>
              <c:idx val="52"/>
              <c:tx>
                <c:rich>
                  <a:bodyPr/>
                  <a:lstStyle/>
                  <a:p>
                    <a:r>
                      <a:rPr lang="tr-TR"/>
                      <a:t>NİĞ</a:t>
                    </a:r>
                  </a:p>
                </c:rich>
              </c:tx>
              <c:showVal val="1"/>
            </c:dLbl>
            <c:dLbl>
              <c:idx val="53"/>
              <c:tx>
                <c:rich>
                  <a:bodyPr/>
                  <a:lstStyle/>
                  <a:p>
                    <a:r>
                      <a:rPr lang="tr-TR"/>
                      <a:t>ORDU</a:t>
                    </a:r>
                  </a:p>
                </c:rich>
              </c:tx>
              <c:showVal val="1"/>
            </c:dLbl>
            <c:dLbl>
              <c:idx val="54"/>
              <c:tx>
                <c:rich>
                  <a:bodyPr/>
                  <a:lstStyle/>
                  <a:p>
                    <a:r>
                      <a:rPr lang="tr-TR"/>
                      <a:t>OSM</a:t>
                    </a:r>
                  </a:p>
                </c:rich>
              </c:tx>
              <c:showVal val="1"/>
            </c:dLbl>
            <c:dLbl>
              <c:idx val="55"/>
              <c:tx>
                <c:rich>
                  <a:bodyPr/>
                  <a:lstStyle/>
                  <a:p>
                    <a:r>
                      <a:rPr lang="tr-TR"/>
                      <a:t>RİZE</a:t>
                    </a:r>
                  </a:p>
                </c:rich>
              </c:tx>
              <c:showVal val="1"/>
            </c:dLbl>
            <c:dLbl>
              <c:idx val="56"/>
              <c:tx>
                <c:rich>
                  <a:bodyPr/>
                  <a:lstStyle/>
                  <a:p>
                    <a:r>
                      <a:rPr lang="tr-TR"/>
                      <a:t>SAK</a:t>
                    </a:r>
                  </a:p>
                </c:rich>
              </c:tx>
              <c:showVal val="1"/>
            </c:dLbl>
            <c:dLbl>
              <c:idx val="57"/>
              <c:tx>
                <c:rich>
                  <a:bodyPr/>
                  <a:lstStyle/>
                  <a:p>
                    <a:r>
                      <a:rPr lang="tr-TR"/>
                      <a:t>SAM</a:t>
                    </a:r>
                  </a:p>
                </c:rich>
              </c:tx>
              <c:showVal val="1"/>
            </c:dLbl>
            <c:dLbl>
              <c:idx val="58"/>
              <c:tx>
                <c:rich>
                  <a:bodyPr/>
                  <a:lstStyle/>
                  <a:p>
                    <a:r>
                      <a:rPr lang="tr-TR"/>
                      <a:t>SİN</a:t>
                    </a:r>
                  </a:p>
                </c:rich>
              </c:tx>
              <c:showVal val="1"/>
            </c:dLbl>
            <c:dLbl>
              <c:idx val="59"/>
              <c:tx>
                <c:rich>
                  <a:bodyPr/>
                  <a:lstStyle/>
                  <a:p>
                    <a:r>
                      <a:rPr lang="tr-TR"/>
                      <a:t>SİV</a:t>
                    </a:r>
                  </a:p>
                </c:rich>
              </c:tx>
              <c:showVal val="1"/>
            </c:dLbl>
            <c:dLbl>
              <c:idx val="60"/>
              <c:tx>
                <c:rich>
                  <a:bodyPr/>
                  <a:lstStyle/>
                  <a:p>
                    <a:r>
                      <a:rPr lang="tr-TR"/>
                      <a:t>SRT</a:t>
                    </a:r>
                  </a:p>
                </c:rich>
              </c:tx>
              <c:showVal val="1"/>
            </c:dLbl>
            <c:dLbl>
              <c:idx val="61"/>
              <c:tx>
                <c:rich>
                  <a:bodyPr/>
                  <a:lstStyle/>
                  <a:p>
                    <a:r>
                      <a:rPr lang="tr-TR"/>
                      <a:t>TEK</a:t>
                    </a:r>
                  </a:p>
                </c:rich>
              </c:tx>
              <c:showVal val="1"/>
            </c:dLbl>
            <c:dLbl>
              <c:idx val="62"/>
              <c:tx>
                <c:rich>
                  <a:bodyPr/>
                  <a:lstStyle/>
                  <a:p>
                    <a:r>
                      <a:rPr lang="tr-TR"/>
                      <a:t>TOK</a:t>
                    </a:r>
                  </a:p>
                </c:rich>
              </c:tx>
              <c:showVal val="1"/>
            </c:dLbl>
            <c:dLbl>
              <c:idx val="63"/>
              <c:tx>
                <c:rich>
                  <a:bodyPr/>
                  <a:lstStyle/>
                  <a:p>
                    <a:r>
                      <a:rPr lang="tr-TR"/>
                      <a:t>TRA</a:t>
                    </a:r>
                  </a:p>
                </c:rich>
              </c:tx>
              <c:showVal val="1"/>
            </c:dLbl>
            <c:dLbl>
              <c:idx val="64"/>
              <c:tx>
                <c:rich>
                  <a:bodyPr/>
                  <a:lstStyle/>
                  <a:p>
                    <a:r>
                      <a:rPr lang="tr-TR"/>
                      <a:t>UŞAK</a:t>
                    </a:r>
                  </a:p>
                </c:rich>
              </c:tx>
              <c:showVal val="1"/>
            </c:dLbl>
            <c:dLbl>
              <c:idx val="65"/>
              <c:tx>
                <c:rich>
                  <a:bodyPr/>
                  <a:lstStyle/>
                  <a:p>
                    <a:r>
                      <a:rPr lang="tr-TR"/>
                      <a:t>VAN</a:t>
                    </a:r>
                  </a:p>
                </c:rich>
              </c:tx>
              <c:showVal val="1"/>
            </c:dLbl>
            <c:dLbl>
              <c:idx val="66"/>
              <c:layout>
                <c:manualLayout>
                  <c:x val="-6.1728395061728392E-3"/>
                  <c:y val="-2.513922080688194E-2"/>
                </c:manualLayout>
              </c:layout>
              <c:tx>
                <c:rich>
                  <a:bodyPr/>
                  <a:lstStyle/>
                  <a:p>
                    <a:r>
                      <a:rPr lang="tr-TR"/>
                      <a:t>YAL</a:t>
                    </a:r>
                  </a:p>
                </c:rich>
              </c:tx>
              <c:showVal val="1"/>
            </c:dLbl>
            <c:dLbl>
              <c:idx val="67"/>
              <c:tx>
                <c:rich>
                  <a:bodyPr/>
                  <a:lstStyle/>
                  <a:p>
                    <a:r>
                      <a:rPr lang="tr-TR"/>
                      <a:t>YOZ</a:t>
                    </a:r>
                  </a:p>
                </c:rich>
              </c:tx>
              <c:showVal val="1"/>
            </c:dLbl>
            <c:dLbl>
              <c:idx val="68"/>
              <c:tx>
                <c:rich>
                  <a:bodyPr/>
                  <a:lstStyle/>
                  <a:p>
                    <a:r>
                      <a:rPr lang="tr-TR"/>
                      <a:t>ZON</a:t>
                    </a:r>
                  </a:p>
                </c:rich>
              </c:tx>
              <c:showVal val="1"/>
            </c:dLbl>
            <c:dLbl>
              <c:idx val="69"/>
              <c:layout>
                <c:manualLayout>
                  <c:x val="-3.7037037037037222E-2"/>
                  <c:y val="-5.0278441613763785E-3"/>
                </c:manualLayout>
              </c:layout>
              <c:tx>
                <c:rich>
                  <a:bodyPr/>
                  <a:lstStyle/>
                  <a:p>
                    <a:r>
                      <a:rPr lang="tr-TR"/>
                      <a:t>ÇAN</a:t>
                    </a:r>
                  </a:p>
                </c:rich>
              </c:tx>
              <c:showVal val="1"/>
            </c:dLbl>
            <c:dLbl>
              <c:idx val="70"/>
              <c:tx>
                <c:rich>
                  <a:bodyPr/>
                  <a:lstStyle/>
                  <a:p>
                    <a:r>
                      <a:rPr lang="tr-TR"/>
                      <a:t>ÇANK</a:t>
                    </a:r>
                  </a:p>
                </c:rich>
              </c:tx>
              <c:showVal val="1"/>
            </c:dLbl>
            <c:dLbl>
              <c:idx val="71"/>
              <c:tx>
                <c:rich>
                  <a:bodyPr/>
                  <a:lstStyle/>
                  <a:p>
                    <a:r>
                      <a:rPr lang="tr-TR"/>
                      <a:t>ÇOR</a:t>
                    </a:r>
                  </a:p>
                </c:rich>
              </c:tx>
              <c:showVal val="1"/>
            </c:dLbl>
            <c:dLbl>
              <c:idx val="72"/>
              <c:tx>
                <c:rich>
                  <a:bodyPr/>
                  <a:lstStyle/>
                  <a:p>
                    <a:r>
                      <a:rPr lang="tr-TR"/>
                      <a:t>İST</a:t>
                    </a:r>
                  </a:p>
                </c:rich>
              </c:tx>
              <c:showVal val="1"/>
            </c:dLbl>
            <c:dLbl>
              <c:idx val="73"/>
              <c:tx>
                <c:rich>
                  <a:bodyPr/>
                  <a:lstStyle/>
                  <a:p>
                    <a:r>
                      <a:rPr lang="tr-TR"/>
                      <a:t>İZM</a:t>
                    </a:r>
                  </a:p>
                </c:rich>
              </c:tx>
              <c:showVal val="1"/>
            </c:dLbl>
            <c:dLbl>
              <c:idx val="74"/>
              <c:tx>
                <c:rich>
                  <a:bodyPr/>
                  <a:lstStyle/>
                  <a:p>
                    <a:r>
                      <a:rPr lang="tr-TR"/>
                      <a:t>ŞAN</a:t>
                    </a:r>
                  </a:p>
                </c:rich>
              </c:tx>
              <c:showVal val="1"/>
            </c:dLbl>
            <c:dLbl>
              <c:idx val="75"/>
              <c:layout>
                <c:manualLayout>
                  <c:x val="1.4649976306258801E-3"/>
                  <c:y val="-8.0715200229307428E-3"/>
                </c:manualLayout>
              </c:layout>
              <c:tx>
                <c:rich>
                  <a:bodyPr/>
                  <a:lstStyle/>
                  <a:p>
                    <a:r>
                      <a:rPr lang="tr-TR"/>
                      <a:t>ŞIR</a:t>
                    </a:r>
                  </a:p>
                </c:rich>
              </c:tx>
              <c:showVal val="1"/>
            </c:dLbl>
            <c:delete val="1"/>
          </c:dLbls>
          <c:xVal>
            <c:numRef>
              <c:f>Sayfa1!$G$2:$G$77</c:f>
              <c:numCache>
                <c:formatCode>General</c:formatCode>
                <c:ptCount val="76"/>
                <c:pt idx="0">
                  <c:v>9.7764460000000248</c:v>
                </c:pt>
                <c:pt idx="1">
                  <c:v>10.714119999999999</c:v>
                </c:pt>
                <c:pt idx="2">
                  <c:v>9.6385689999999986</c:v>
                </c:pt>
                <c:pt idx="3">
                  <c:v>9.7921279999999999</c:v>
                </c:pt>
                <c:pt idx="4">
                  <c:v>10.01477</c:v>
                </c:pt>
                <c:pt idx="5">
                  <c:v>9.8739190000000008</c:v>
                </c:pt>
                <c:pt idx="6">
                  <c:v>9.2536320000000067</c:v>
                </c:pt>
                <c:pt idx="7">
                  <c:v>9.742464</c:v>
                </c:pt>
                <c:pt idx="8">
                  <c:v>9.8754220000000483</c:v>
                </c:pt>
                <c:pt idx="9">
                  <c:v>9.664892</c:v>
                </c:pt>
                <c:pt idx="10">
                  <c:v>9.7947199999999999</c:v>
                </c:pt>
                <c:pt idx="11">
                  <c:v>9.101877</c:v>
                </c:pt>
                <c:pt idx="12">
                  <c:v>9.6648840000000007</c:v>
                </c:pt>
                <c:pt idx="13">
                  <c:v>9.7948339999999998</c:v>
                </c:pt>
                <c:pt idx="14">
                  <c:v>9.8776220000000006</c:v>
                </c:pt>
                <c:pt idx="15">
                  <c:v>9.8908090000000026</c:v>
                </c:pt>
                <c:pt idx="16">
                  <c:v>9.7782830000000001</c:v>
                </c:pt>
                <c:pt idx="17">
                  <c:v>9.8001950000000004</c:v>
                </c:pt>
                <c:pt idx="18">
                  <c:v>9.5896820000000247</c:v>
                </c:pt>
                <c:pt idx="19">
                  <c:v>9.4944250000000014</c:v>
                </c:pt>
                <c:pt idx="20">
                  <c:v>8.8790880000000048</c:v>
                </c:pt>
                <c:pt idx="21">
                  <c:v>9.2884679999999999</c:v>
                </c:pt>
                <c:pt idx="22">
                  <c:v>9.2581050000000005</c:v>
                </c:pt>
                <c:pt idx="23">
                  <c:v>9.0096420000000048</c:v>
                </c:pt>
                <c:pt idx="24">
                  <c:v>10.029200000000001</c:v>
                </c:pt>
                <c:pt idx="25">
                  <c:v>9.5567940000000267</c:v>
                </c:pt>
                <c:pt idx="26">
                  <c:v>8.9320550000000001</c:v>
                </c:pt>
                <c:pt idx="27">
                  <c:v>9.3098660000000066</c:v>
                </c:pt>
                <c:pt idx="28">
                  <c:v>9.1528500000000008</c:v>
                </c:pt>
                <c:pt idx="29">
                  <c:v>9.4451320000000027</c:v>
                </c:pt>
                <c:pt idx="30">
                  <c:v>9.2781970000000005</c:v>
                </c:pt>
                <c:pt idx="31">
                  <c:v>9.2949800000000007</c:v>
                </c:pt>
                <c:pt idx="32">
                  <c:v>9.518084</c:v>
                </c:pt>
                <c:pt idx="33">
                  <c:v>10.85811</c:v>
                </c:pt>
                <c:pt idx="34">
                  <c:v>9.6934690000000003</c:v>
                </c:pt>
                <c:pt idx="35">
                  <c:v>8.5737920000000027</c:v>
                </c:pt>
                <c:pt idx="36">
                  <c:v>9.0277790000000007</c:v>
                </c:pt>
                <c:pt idx="37">
                  <c:v>9.9001180000000009</c:v>
                </c:pt>
                <c:pt idx="38">
                  <c:v>10.222570000000001</c:v>
                </c:pt>
                <c:pt idx="39">
                  <c:v>9.8853010000000001</c:v>
                </c:pt>
                <c:pt idx="40">
                  <c:v>9.6242959999999993</c:v>
                </c:pt>
                <c:pt idx="41">
                  <c:v>9.962585000000054</c:v>
                </c:pt>
                <c:pt idx="42">
                  <c:v>9.9625380000000483</c:v>
                </c:pt>
                <c:pt idx="43">
                  <c:v>9.7040970000000009</c:v>
                </c:pt>
                <c:pt idx="44">
                  <c:v>9.8185940000000027</c:v>
                </c:pt>
                <c:pt idx="45">
                  <c:v>9.2616689999999995</c:v>
                </c:pt>
                <c:pt idx="46">
                  <c:v>9.7128769999999989</c:v>
                </c:pt>
                <c:pt idx="47">
                  <c:v>9.3354940000000521</c:v>
                </c:pt>
                <c:pt idx="48">
                  <c:v>9.6932159999999996</c:v>
                </c:pt>
                <c:pt idx="49">
                  <c:v>9.6075550000000014</c:v>
                </c:pt>
                <c:pt idx="50">
                  <c:v>9.6038150000000009</c:v>
                </c:pt>
                <c:pt idx="51">
                  <c:v>9.6677430000000015</c:v>
                </c:pt>
                <c:pt idx="52">
                  <c:v>9.3460480000000015</c:v>
                </c:pt>
                <c:pt idx="53">
                  <c:v>9.1621890000000068</c:v>
                </c:pt>
                <c:pt idx="54">
                  <c:v>9.8221580000000035</c:v>
                </c:pt>
                <c:pt idx="55">
                  <c:v>8.6088639999999987</c:v>
                </c:pt>
                <c:pt idx="56">
                  <c:v>9.9672789999999996</c:v>
                </c:pt>
                <c:pt idx="57">
                  <c:v>9.6631940000000007</c:v>
                </c:pt>
                <c:pt idx="58">
                  <c:v>9.0708010000000012</c:v>
                </c:pt>
                <c:pt idx="59">
                  <c:v>9.9448729999999994</c:v>
                </c:pt>
                <c:pt idx="60">
                  <c:v>9.0312259999999984</c:v>
                </c:pt>
                <c:pt idx="61">
                  <c:v>9.848628999999999</c:v>
                </c:pt>
                <c:pt idx="62">
                  <c:v>9.3486150000000006</c:v>
                </c:pt>
                <c:pt idx="63">
                  <c:v>9.2856630000000013</c:v>
                </c:pt>
                <c:pt idx="64">
                  <c:v>9.8916150000000016</c:v>
                </c:pt>
                <c:pt idx="65">
                  <c:v>10.042120000000001</c:v>
                </c:pt>
                <c:pt idx="66">
                  <c:v>9.1823789999999992</c:v>
                </c:pt>
                <c:pt idx="67">
                  <c:v>9.3469430000000013</c:v>
                </c:pt>
                <c:pt idx="68">
                  <c:v>9.6535260000000047</c:v>
                </c:pt>
                <c:pt idx="69">
                  <c:v>9.5222490000000004</c:v>
                </c:pt>
                <c:pt idx="70">
                  <c:v>9.6743679999999994</c:v>
                </c:pt>
                <c:pt idx="71">
                  <c:v>9.7138400000000011</c:v>
                </c:pt>
                <c:pt idx="72">
                  <c:v>9.871913000000001</c:v>
                </c:pt>
                <c:pt idx="73">
                  <c:v>9.7688900000000007</c:v>
                </c:pt>
                <c:pt idx="74">
                  <c:v>8.9283929999999998</c:v>
                </c:pt>
                <c:pt idx="75">
                  <c:v>9.9474350000000005</c:v>
                </c:pt>
              </c:numCache>
            </c:numRef>
          </c:xVal>
          <c:yVal>
            <c:numRef>
              <c:f>Sayfa1!$H$2:$H$77</c:f>
              <c:numCache>
                <c:formatCode>General</c:formatCode>
                <c:ptCount val="76"/>
                <c:pt idx="0">
                  <c:v>14.10005</c:v>
                </c:pt>
                <c:pt idx="1">
                  <c:v>12.63687</c:v>
                </c:pt>
                <c:pt idx="2">
                  <c:v>13.231809999999999</c:v>
                </c:pt>
                <c:pt idx="3">
                  <c:v>13.11299</c:v>
                </c:pt>
                <c:pt idx="4">
                  <c:v>12.68552</c:v>
                </c:pt>
                <c:pt idx="5">
                  <c:v>14.332050000000002</c:v>
                </c:pt>
                <c:pt idx="6">
                  <c:v>13.91019</c:v>
                </c:pt>
                <c:pt idx="7">
                  <c:v>13.120279999999999</c:v>
                </c:pt>
                <c:pt idx="8">
                  <c:v>13.570820000000001</c:v>
                </c:pt>
                <c:pt idx="9">
                  <c:v>11.989180000000006</c:v>
                </c:pt>
                <c:pt idx="10">
                  <c:v>13.53698</c:v>
                </c:pt>
                <c:pt idx="11">
                  <c:v>12.86102</c:v>
                </c:pt>
                <c:pt idx="12">
                  <c:v>12.0372</c:v>
                </c:pt>
                <c:pt idx="13">
                  <c:v>13.03003</c:v>
                </c:pt>
                <c:pt idx="14">
                  <c:v>11.683</c:v>
                </c:pt>
                <c:pt idx="15">
                  <c:v>13.618359999999999</c:v>
                </c:pt>
                <c:pt idx="16">
                  <c:v>12.32602</c:v>
                </c:pt>
                <c:pt idx="17">
                  <c:v>13.621079999999999</c:v>
                </c:pt>
                <c:pt idx="18">
                  <c:v>13.316840000000004</c:v>
                </c:pt>
                <c:pt idx="19">
                  <c:v>12.52689</c:v>
                </c:pt>
                <c:pt idx="20">
                  <c:v>12.354580000000054</c:v>
                </c:pt>
                <c:pt idx="21">
                  <c:v>12.05339</c:v>
                </c:pt>
                <c:pt idx="22">
                  <c:v>12.67403</c:v>
                </c:pt>
                <c:pt idx="23">
                  <c:v>11.45391</c:v>
                </c:pt>
                <c:pt idx="24">
                  <c:v>13.708490000000001</c:v>
                </c:pt>
                <c:pt idx="25">
                  <c:v>13.642050000000001</c:v>
                </c:pt>
                <c:pt idx="26">
                  <c:v>9.5785590000000003</c:v>
                </c:pt>
                <c:pt idx="27">
                  <c:v>11.96222</c:v>
                </c:pt>
                <c:pt idx="28">
                  <c:v>12.76507</c:v>
                </c:pt>
                <c:pt idx="29">
                  <c:v>13.427300000000001</c:v>
                </c:pt>
                <c:pt idx="30">
                  <c:v>12.991440000000004</c:v>
                </c:pt>
                <c:pt idx="31">
                  <c:v>13.023070000000001</c:v>
                </c:pt>
                <c:pt idx="32">
                  <c:v>13.14533</c:v>
                </c:pt>
                <c:pt idx="33">
                  <c:v>12.4992</c:v>
                </c:pt>
                <c:pt idx="34">
                  <c:v>12.29542</c:v>
                </c:pt>
                <c:pt idx="35">
                  <c:v>9.9505090000000447</c:v>
                </c:pt>
                <c:pt idx="36">
                  <c:v>12.4815</c:v>
                </c:pt>
                <c:pt idx="37">
                  <c:v>13.800330000000002</c:v>
                </c:pt>
                <c:pt idx="38">
                  <c:v>12.306600000000024</c:v>
                </c:pt>
                <c:pt idx="39">
                  <c:v>13.508040000000001</c:v>
                </c:pt>
                <c:pt idx="40">
                  <c:v>12.747590000000001</c:v>
                </c:pt>
                <c:pt idx="41">
                  <c:v>14.02216</c:v>
                </c:pt>
                <c:pt idx="42">
                  <c:v>14.107240000000001</c:v>
                </c:pt>
                <c:pt idx="43">
                  <c:v>12.66991</c:v>
                </c:pt>
                <c:pt idx="44">
                  <c:v>12.411060000000001</c:v>
                </c:pt>
                <c:pt idx="45">
                  <c:v>13.136470000000001</c:v>
                </c:pt>
                <c:pt idx="46">
                  <c:v>13.646090000000001</c:v>
                </c:pt>
                <c:pt idx="47">
                  <c:v>12.442350000000001</c:v>
                </c:pt>
                <c:pt idx="48">
                  <c:v>13.92798</c:v>
                </c:pt>
                <c:pt idx="49">
                  <c:v>12.25611</c:v>
                </c:pt>
                <c:pt idx="50">
                  <c:v>10.855680000000072</c:v>
                </c:pt>
                <c:pt idx="51">
                  <c:v>13.498470000000001</c:v>
                </c:pt>
                <c:pt idx="52">
                  <c:v>12.918290000000001</c:v>
                </c:pt>
                <c:pt idx="53">
                  <c:v>12.40516</c:v>
                </c:pt>
                <c:pt idx="54">
                  <c:v>12.886680000000045</c:v>
                </c:pt>
                <c:pt idx="55">
                  <c:v>11.1328</c:v>
                </c:pt>
                <c:pt idx="56">
                  <c:v>12.575800000000006</c:v>
                </c:pt>
                <c:pt idx="57">
                  <c:v>13.44768</c:v>
                </c:pt>
                <c:pt idx="58">
                  <c:v>12.046760000000001</c:v>
                </c:pt>
                <c:pt idx="59">
                  <c:v>12.94774</c:v>
                </c:pt>
                <c:pt idx="60">
                  <c:v>11.310740000000004</c:v>
                </c:pt>
                <c:pt idx="61">
                  <c:v>14.00601</c:v>
                </c:pt>
                <c:pt idx="62">
                  <c:v>12.566650000000006</c:v>
                </c:pt>
                <c:pt idx="63">
                  <c:v>12.39762</c:v>
                </c:pt>
                <c:pt idx="64">
                  <c:v>13.083730000000006</c:v>
                </c:pt>
                <c:pt idx="65">
                  <c:v>12.975820000000002</c:v>
                </c:pt>
                <c:pt idx="66">
                  <c:v>13.170260000000001</c:v>
                </c:pt>
                <c:pt idx="67">
                  <c:v>12.76357</c:v>
                </c:pt>
                <c:pt idx="68">
                  <c:v>12.34098</c:v>
                </c:pt>
                <c:pt idx="69">
                  <c:v>13.2113</c:v>
                </c:pt>
                <c:pt idx="70">
                  <c:v>12.62642</c:v>
                </c:pt>
                <c:pt idx="71">
                  <c:v>13.536060000000001</c:v>
                </c:pt>
                <c:pt idx="72">
                  <c:v>14.592430000000048</c:v>
                </c:pt>
                <c:pt idx="73">
                  <c:v>14.45191</c:v>
                </c:pt>
                <c:pt idx="74">
                  <c:v>12.659370000000001</c:v>
                </c:pt>
                <c:pt idx="75">
                  <c:v>13.100760000000001</c:v>
                </c:pt>
              </c:numCache>
            </c:numRef>
          </c:yVal>
        </c:ser>
        <c:axId val="89651456"/>
        <c:axId val="91230592"/>
      </c:scatterChart>
      <c:valAx>
        <c:axId val="89651456"/>
        <c:scaling>
          <c:orientation val="minMax"/>
          <c:max val="11"/>
          <c:min val="8.5"/>
        </c:scaling>
        <c:axPos val="b"/>
        <c:title>
          <c:tx>
            <c:rich>
              <a:bodyPr/>
              <a:lstStyle/>
              <a:p>
                <a:pPr>
                  <a:defRPr/>
                </a:pPr>
                <a:r>
                  <a:rPr lang="tr-TR" sz="1400" dirty="0" smtClean="0"/>
                  <a:t>İhracat</a:t>
                </a:r>
                <a:r>
                  <a:rPr lang="tr-TR" sz="1400" baseline="0" dirty="0" smtClean="0"/>
                  <a:t> niteliği endeksi</a:t>
                </a:r>
                <a:endParaRPr lang="tr-TR" sz="1400" dirty="0"/>
              </a:p>
            </c:rich>
          </c:tx>
        </c:title>
        <c:numFmt formatCode="General" sourceLinked="1"/>
        <c:tickLblPos val="nextTo"/>
        <c:crossAx val="91230592"/>
        <c:crosses val="autoZero"/>
        <c:crossBetween val="midCat"/>
      </c:valAx>
      <c:valAx>
        <c:axId val="91230592"/>
        <c:scaling>
          <c:orientation val="minMax"/>
          <c:max val="15.5"/>
          <c:min val="9.5"/>
        </c:scaling>
        <c:axPos val="l"/>
        <c:title>
          <c:tx>
            <c:rich>
              <a:bodyPr rot="-5400000" vert="horz"/>
              <a:lstStyle/>
              <a:p>
                <a:pPr>
                  <a:defRPr/>
                </a:pPr>
                <a:r>
                  <a:rPr lang="tr-TR" sz="1400" b="1" dirty="0" smtClean="0"/>
                  <a:t>Mevcut imkan setiyle yeni ürün üretmek ne kadar mümkün?</a:t>
                </a:r>
                <a:endParaRPr lang="tr-TR" sz="1400" dirty="0"/>
              </a:p>
            </c:rich>
          </c:tx>
        </c:title>
        <c:numFmt formatCode="General" sourceLinked="1"/>
        <c:tickLblPos val="nextTo"/>
        <c:crossAx val="89651456"/>
        <c:crosses val="autoZero"/>
        <c:crossBetween val="midCat"/>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manualLayout>
          <c:layoutTarget val="inner"/>
          <c:xMode val="edge"/>
          <c:yMode val="edge"/>
          <c:x val="0.32038262511062277"/>
          <c:y val="0.24068987854396109"/>
          <c:w val="0.40374357351098922"/>
          <c:h val="0.75539120205282206"/>
        </c:manualLayout>
      </c:layout>
      <c:pieChart>
        <c:varyColors val="1"/>
        <c:ser>
          <c:idx val="0"/>
          <c:order val="0"/>
          <c:dPt>
            <c:idx val="6"/>
            <c:spPr>
              <a:solidFill>
                <a:srgbClr val="4B731F"/>
              </a:solidFill>
            </c:spPr>
          </c:dPt>
          <c:dPt>
            <c:idx val="7"/>
            <c:spPr>
              <a:solidFill>
                <a:schemeClr val="bg1">
                  <a:lumMod val="65000"/>
                </a:schemeClr>
              </a:solidFill>
            </c:spPr>
          </c:dPt>
          <c:dPt>
            <c:idx val="8"/>
            <c:spPr>
              <a:solidFill>
                <a:schemeClr val="tx2">
                  <a:lumMod val="85000"/>
                  <a:lumOff val="15000"/>
                </a:schemeClr>
              </a:solidFill>
            </c:spPr>
          </c:dPt>
          <c:dPt>
            <c:idx val="9"/>
            <c:spPr>
              <a:solidFill>
                <a:srgbClr val="00B050"/>
              </a:solidFill>
            </c:spPr>
          </c:dPt>
          <c:dPt>
            <c:idx val="10"/>
            <c:spPr>
              <a:solidFill>
                <a:schemeClr val="accent1">
                  <a:lumMod val="75000"/>
                  <a:lumOff val="25000"/>
                </a:schemeClr>
              </a:solidFill>
            </c:spPr>
          </c:dPt>
          <c:dPt>
            <c:idx val="11"/>
            <c:spPr>
              <a:solidFill>
                <a:schemeClr val="accent6">
                  <a:lumMod val="60000"/>
                  <a:lumOff val="40000"/>
                </a:schemeClr>
              </a:solidFill>
            </c:spPr>
          </c:dPt>
          <c:dPt>
            <c:idx val="12"/>
            <c:spPr>
              <a:solidFill>
                <a:srgbClr val="00B0F0"/>
              </a:solidFill>
            </c:spPr>
          </c:dPt>
          <c:dPt>
            <c:idx val="13"/>
            <c:spPr>
              <a:solidFill>
                <a:schemeClr val="tx1">
                  <a:lumMod val="95000"/>
                  <a:lumOff val="5000"/>
                </a:schemeClr>
              </a:solidFill>
            </c:spPr>
          </c:dPt>
          <c:dPt>
            <c:idx val="14"/>
            <c:spPr>
              <a:solidFill>
                <a:srgbClr val="994188"/>
              </a:solidFill>
            </c:spPr>
          </c:dPt>
          <c:dLbls>
            <c:dLbl>
              <c:idx val="0"/>
              <c:numFmt formatCode="#,##0" sourceLinked="0"/>
              <c:spPr/>
              <c:txPr>
                <a:bodyPr/>
                <a:lstStyle/>
                <a:p>
                  <a:pPr>
                    <a:defRPr b="0">
                      <a:solidFill>
                        <a:schemeClr val="bg1"/>
                      </a:solidFill>
                    </a:defRPr>
                  </a:pPr>
                  <a:endParaRPr lang="tr-TR"/>
                </a:p>
              </c:txPr>
            </c:dLbl>
            <c:dLbl>
              <c:idx val="1"/>
              <c:numFmt formatCode="#,##0" sourceLinked="0"/>
              <c:spPr/>
              <c:txPr>
                <a:bodyPr/>
                <a:lstStyle/>
                <a:p>
                  <a:pPr>
                    <a:defRPr>
                      <a:solidFill>
                        <a:schemeClr val="bg1"/>
                      </a:solidFill>
                    </a:defRPr>
                  </a:pPr>
                  <a:endParaRPr lang="tr-TR"/>
                </a:p>
              </c:txPr>
            </c:dLbl>
            <c:dLbl>
              <c:idx val="3"/>
              <c:numFmt formatCode="#,##0" sourceLinked="0"/>
              <c:spPr/>
              <c:txPr>
                <a:bodyPr/>
                <a:lstStyle/>
                <a:p>
                  <a:pPr>
                    <a:defRPr>
                      <a:solidFill>
                        <a:schemeClr val="bg1"/>
                      </a:solidFill>
                    </a:defRPr>
                  </a:pPr>
                  <a:endParaRPr lang="tr-TR"/>
                </a:p>
              </c:txPr>
            </c:dLbl>
            <c:dLbl>
              <c:idx val="14"/>
              <c:numFmt formatCode="#,##0.0" sourceLinked="0"/>
              <c:spPr/>
              <c:txPr>
                <a:bodyPr/>
                <a:lstStyle/>
                <a:p>
                  <a:pPr>
                    <a:defRPr/>
                  </a:pPr>
                  <a:endParaRPr lang="tr-TR"/>
                </a:p>
              </c:txPr>
            </c:dLbl>
            <c:dLbl>
              <c:idx val="15"/>
              <c:numFmt formatCode="#,##0.0" sourceLinked="0"/>
              <c:spPr/>
              <c:txPr>
                <a:bodyPr/>
                <a:lstStyle/>
                <a:p>
                  <a:pPr>
                    <a:defRPr/>
                  </a:pPr>
                  <a:endParaRPr lang="tr-TR"/>
                </a:p>
              </c:txPr>
            </c:dLbl>
            <c:dLbl>
              <c:idx val="16"/>
              <c:numFmt formatCode="#,##0.0" sourceLinked="0"/>
              <c:spPr/>
              <c:txPr>
                <a:bodyPr/>
                <a:lstStyle/>
                <a:p>
                  <a:pPr>
                    <a:defRPr/>
                  </a:pPr>
                  <a:endParaRPr lang="tr-TR"/>
                </a:p>
              </c:txPr>
            </c:dLbl>
            <c:numFmt formatCode="#,##0" sourceLinked="0"/>
            <c:showVal val="1"/>
            <c:showCatName val="1"/>
            <c:showLeaderLines val="1"/>
          </c:dLbls>
          <c:cat>
            <c:strRef>
              <c:f>Sayfa1!$C$2:$C$18</c:f>
              <c:strCache>
                <c:ptCount val="17"/>
                <c:pt idx="0">
                  <c:v>Yem+%3 fire</c:v>
                </c:pt>
                <c:pt idx="1">
                  <c:v>İnek amortismanı</c:v>
                </c:pt>
                <c:pt idx="2">
                  <c:v>İnek sermayesi faizi</c:v>
                </c:pt>
                <c:pt idx="3">
                  <c:v>Diğer</c:v>
                </c:pt>
                <c:pt idx="4">
                  <c:v>Bina giderleri</c:v>
                </c:pt>
                <c:pt idx="5">
                  <c:v>İşgücü maliyeti</c:v>
                </c:pt>
                <c:pt idx="6">
                  <c:v>Uzun ömürlü alet, makine bakımı</c:v>
                </c:pt>
                <c:pt idx="7">
                  <c:v>Elektrik</c:v>
                </c:pt>
                <c:pt idx="8">
                  <c:v>Hayvan sigortası</c:v>
                </c:pt>
                <c:pt idx="9">
                  <c:v>Suni tohumlar</c:v>
                </c:pt>
                <c:pt idx="10">
                  <c:v>Sarf malzeme alımı</c:v>
                </c:pt>
                <c:pt idx="11">
                  <c:v>Genel sağlık giderleri</c:v>
                </c:pt>
                <c:pt idx="12">
                  <c:v>Yataklık</c:v>
                </c:pt>
                <c:pt idx="13">
                  <c:v>Temizlik malzemesi</c:v>
                </c:pt>
                <c:pt idx="14">
                  <c:v>Su</c:v>
                </c:pt>
                <c:pt idx="15">
                  <c:v>Kaya tuzu</c:v>
                </c:pt>
                <c:pt idx="16">
                  <c:v>Buzağı bakım idare masrafları</c:v>
                </c:pt>
              </c:strCache>
            </c:strRef>
          </c:cat>
          <c:val>
            <c:numRef>
              <c:f>Sayfa1!$D$2:$D$18</c:f>
              <c:numCache>
                <c:formatCode>0.00</c:formatCode>
                <c:ptCount val="17"/>
                <c:pt idx="0">
                  <c:v>54.9</c:v>
                </c:pt>
                <c:pt idx="1">
                  <c:v>10.3</c:v>
                </c:pt>
                <c:pt idx="2">
                  <c:v>6.1</c:v>
                </c:pt>
                <c:pt idx="3">
                  <c:v>5</c:v>
                </c:pt>
                <c:pt idx="4">
                  <c:v>4.3</c:v>
                </c:pt>
                <c:pt idx="5">
                  <c:v>3.8</c:v>
                </c:pt>
                <c:pt idx="6">
                  <c:v>3.5</c:v>
                </c:pt>
                <c:pt idx="7">
                  <c:v>3</c:v>
                </c:pt>
                <c:pt idx="8">
                  <c:v>2.8</c:v>
                </c:pt>
                <c:pt idx="9">
                  <c:v>1.4</c:v>
                </c:pt>
                <c:pt idx="10">
                  <c:v>1.4</c:v>
                </c:pt>
                <c:pt idx="11">
                  <c:v>1.1000000000000001</c:v>
                </c:pt>
                <c:pt idx="12">
                  <c:v>1.1000000000000001</c:v>
                </c:pt>
                <c:pt idx="13">
                  <c:v>0.60000000000000064</c:v>
                </c:pt>
                <c:pt idx="14">
                  <c:v>0.4</c:v>
                </c:pt>
                <c:pt idx="15">
                  <c:v>0.2</c:v>
                </c:pt>
                <c:pt idx="16">
                  <c:v>0.1</c:v>
                </c:pt>
              </c:numCache>
            </c:numRef>
          </c:val>
        </c:ser>
        <c:firstSliceAng val="0"/>
      </c:pieChart>
    </c:plotArea>
    <c:plotVisOnly val="1"/>
    <c:dispBlanksAs val="zero"/>
  </c:chart>
  <c:txPr>
    <a:bodyPr/>
    <a:lstStyle/>
    <a:p>
      <a:pPr>
        <a:defRPr sz="1200"/>
      </a:pPr>
      <a:endParaRPr lang="tr-T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r-TR"/>
  <c:style val="4"/>
  <c:chart>
    <c:autoTitleDeleted val="1"/>
    <c:plotArea>
      <c:layout/>
      <c:barChart>
        <c:barDir val="bar"/>
        <c:grouping val="clustered"/>
        <c:ser>
          <c:idx val="0"/>
          <c:order val="0"/>
          <c:dLbls>
            <c:txPr>
              <a:bodyPr/>
              <a:lstStyle/>
              <a:p>
                <a:pPr>
                  <a:defRPr sz="1100" b="1"/>
                </a:pPr>
                <a:endParaRPr lang="tr-TR"/>
              </a:p>
            </c:txPr>
            <c:showVal val="1"/>
          </c:dLbls>
          <c:cat>
            <c:strRef>
              <c:f>Genel!$A$2:$A$13</c:f>
              <c:strCache>
                <c:ptCount val="12"/>
                <c:pt idx="0">
                  <c:v>Mardin</c:v>
                </c:pt>
                <c:pt idx="1">
                  <c:v>Siirt</c:v>
                </c:pt>
                <c:pt idx="2">
                  <c:v>Şanlıurfa</c:v>
                </c:pt>
                <c:pt idx="3">
                  <c:v>Batman</c:v>
                </c:pt>
                <c:pt idx="4">
                  <c:v>Şırnak</c:v>
                </c:pt>
                <c:pt idx="5">
                  <c:v>Diyarbakır</c:v>
                </c:pt>
                <c:pt idx="6">
                  <c:v>Adıyaman</c:v>
                </c:pt>
                <c:pt idx="7">
                  <c:v>Kilis</c:v>
                </c:pt>
                <c:pt idx="8">
                  <c:v>Gaziantep</c:v>
                </c:pt>
                <c:pt idx="9">
                  <c:v>Mersin</c:v>
                </c:pt>
                <c:pt idx="10">
                  <c:v>Adana</c:v>
                </c:pt>
                <c:pt idx="11">
                  <c:v>İzmir</c:v>
                </c:pt>
              </c:strCache>
            </c:strRef>
          </c:cat>
          <c:val>
            <c:numRef>
              <c:f>Genel!$B$2:$B$13</c:f>
              <c:numCache>
                <c:formatCode>0</c:formatCode>
                <c:ptCount val="12"/>
                <c:pt idx="0">
                  <c:v>79</c:v>
                </c:pt>
                <c:pt idx="1">
                  <c:v>78</c:v>
                </c:pt>
                <c:pt idx="2">
                  <c:v>77</c:v>
                </c:pt>
                <c:pt idx="3">
                  <c:v>72</c:v>
                </c:pt>
                <c:pt idx="4">
                  <c:v>71</c:v>
                </c:pt>
                <c:pt idx="5">
                  <c:v>68</c:v>
                </c:pt>
                <c:pt idx="6">
                  <c:v>62</c:v>
                </c:pt>
                <c:pt idx="7">
                  <c:v>60</c:v>
                </c:pt>
                <c:pt idx="8">
                  <c:v>59</c:v>
                </c:pt>
                <c:pt idx="9">
                  <c:v>34</c:v>
                </c:pt>
                <c:pt idx="10">
                  <c:v>13</c:v>
                </c:pt>
                <c:pt idx="11">
                  <c:v>9</c:v>
                </c:pt>
              </c:numCache>
            </c:numRef>
          </c:val>
        </c:ser>
        <c:axId val="91615232"/>
        <c:axId val="91616768"/>
      </c:barChart>
      <c:catAx>
        <c:axId val="91615232"/>
        <c:scaling>
          <c:orientation val="minMax"/>
        </c:scaling>
        <c:axPos val="l"/>
        <c:majorTickMark val="none"/>
        <c:tickLblPos val="nextTo"/>
        <c:txPr>
          <a:bodyPr/>
          <a:lstStyle/>
          <a:p>
            <a:pPr>
              <a:defRPr b="1"/>
            </a:pPr>
            <a:endParaRPr lang="tr-TR"/>
          </a:p>
        </c:txPr>
        <c:crossAx val="91616768"/>
        <c:crosses val="autoZero"/>
        <c:auto val="1"/>
        <c:lblAlgn val="ctr"/>
        <c:lblOffset val="100"/>
      </c:catAx>
      <c:valAx>
        <c:axId val="91616768"/>
        <c:scaling>
          <c:orientation val="minMax"/>
          <c:max val="81"/>
          <c:min val="1"/>
        </c:scaling>
        <c:axPos val="b"/>
        <c:majorGridlines/>
        <c:numFmt formatCode="0" sourceLinked="1"/>
        <c:majorTickMark val="none"/>
        <c:tickLblPos val="nextTo"/>
        <c:crossAx val="91615232"/>
        <c:crosses val="autoZero"/>
        <c:crossBetween val="between"/>
      </c:valAx>
    </c:plotArea>
    <c:plotVisOnly val="1"/>
    <c:dispBlanksAs val="gap"/>
  </c:chart>
  <c:txPr>
    <a:bodyPr/>
    <a:lstStyle/>
    <a:p>
      <a:pPr>
        <a:defRPr sz="1200"/>
      </a:pPr>
      <a:endParaRPr lang="tr-TR"/>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706C7-99BA-4DD5-A824-766995F5B178}" type="doc">
      <dgm:prSet loTypeId="urn:microsoft.com/office/officeart/2005/8/layout/hList7#1" loCatId="list" qsTypeId="urn:microsoft.com/office/officeart/2005/8/quickstyle/simple1" qsCatId="simple" csTypeId="urn:microsoft.com/office/officeart/2005/8/colors/accent2_2" csCatId="accent2" phldr="1"/>
      <dgm:spPr/>
    </dgm:pt>
    <dgm:pt modelId="{722583A0-30A3-4E7A-93D2-03AE55E504A8}">
      <dgm:prSet phldrT="[Metin]" custT="1"/>
      <dgm:spPr/>
      <dgm:t>
        <a:bodyPr/>
        <a:lstStyle/>
        <a:p>
          <a:pPr algn="ctr"/>
          <a:r>
            <a:rPr lang="tr-TR" sz="1300" b="1" dirty="0" smtClean="0"/>
            <a:t>Zaman serisi analizleri (TUIK elverdiği ölçüde!)</a:t>
          </a:r>
        </a:p>
        <a:p>
          <a:pPr algn="ctr"/>
          <a:r>
            <a:rPr lang="tr-TR" sz="1300" b="1" dirty="0" smtClean="0"/>
            <a:t>Arşiv taramaları</a:t>
          </a:r>
        </a:p>
        <a:p>
          <a:pPr algn="ctr"/>
          <a:r>
            <a:rPr lang="tr-TR" sz="1300" b="1" dirty="0" smtClean="0"/>
            <a:t>Kronoloji çalışmaları</a:t>
          </a:r>
        </a:p>
        <a:p>
          <a:pPr algn="ctr"/>
          <a:r>
            <a:rPr lang="tr-TR" sz="1300" b="1" dirty="0" smtClean="0"/>
            <a:t>Etki </a:t>
          </a:r>
          <a:r>
            <a:rPr lang="tr-TR" sz="1100" b="1" dirty="0" smtClean="0"/>
            <a:t>Değerlendirmeleri </a:t>
          </a:r>
          <a:endParaRPr lang="en-US" sz="1100" b="1" dirty="0"/>
        </a:p>
      </dgm:t>
    </dgm:pt>
    <dgm:pt modelId="{1B64DCC0-2A6C-4E1D-91FA-AF500203DE96}" type="parTrans" cxnId="{CDFC919F-992A-44FA-94DA-EED37E9E10F5}">
      <dgm:prSet/>
      <dgm:spPr/>
      <dgm:t>
        <a:bodyPr/>
        <a:lstStyle/>
        <a:p>
          <a:endParaRPr lang="en-US"/>
        </a:p>
      </dgm:t>
    </dgm:pt>
    <dgm:pt modelId="{6E65B349-3581-45F2-99D9-C267141EAF44}" type="sibTrans" cxnId="{CDFC919F-992A-44FA-94DA-EED37E9E10F5}">
      <dgm:prSet/>
      <dgm:spPr/>
      <dgm:t>
        <a:bodyPr/>
        <a:lstStyle/>
        <a:p>
          <a:endParaRPr lang="en-US"/>
        </a:p>
      </dgm:t>
    </dgm:pt>
    <dgm:pt modelId="{206254BA-ED08-488E-891E-F6296C3BD547}">
      <dgm:prSet phldrT="[Metin]" custT="1"/>
      <dgm:spPr/>
      <dgm:t>
        <a:bodyPr/>
        <a:lstStyle/>
        <a:p>
          <a:r>
            <a:rPr lang="tr-TR" sz="1400" b="1" dirty="0" smtClean="0"/>
            <a:t>Karşılaştırmalı analizler </a:t>
          </a:r>
        </a:p>
        <a:p>
          <a:r>
            <a:rPr lang="tr-TR" sz="1400" b="1" dirty="0" smtClean="0"/>
            <a:t>Performans analizleri </a:t>
          </a:r>
        </a:p>
        <a:p>
          <a:r>
            <a:rPr lang="tr-TR" sz="1400" b="1" dirty="0" smtClean="0"/>
            <a:t>Nedensellik analizleri </a:t>
          </a:r>
          <a:endParaRPr lang="en-US" sz="1400" b="1" dirty="0"/>
        </a:p>
      </dgm:t>
    </dgm:pt>
    <dgm:pt modelId="{A72EF549-45CD-40E8-BC79-27CA7F664191}" type="parTrans" cxnId="{B16D24AA-059C-4785-B664-81EA17FC9640}">
      <dgm:prSet/>
      <dgm:spPr/>
      <dgm:t>
        <a:bodyPr/>
        <a:lstStyle/>
        <a:p>
          <a:endParaRPr lang="en-US"/>
        </a:p>
      </dgm:t>
    </dgm:pt>
    <dgm:pt modelId="{0DFED5A4-F937-4B97-86C0-0913E0A77BBB}" type="sibTrans" cxnId="{B16D24AA-059C-4785-B664-81EA17FC9640}">
      <dgm:prSet/>
      <dgm:spPr/>
      <dgm:t>
        <a:bodyPr/>
        <a:lstStyle/>
        <a:p>
          <a:endParaRPr lang="en-US"/>
        </a:p>
      </dgm:t>
    </dgm:pt>
    <dgm:pt modelId="{CE72413A-15E1-4E98-9B08-F5D25AFC9651}">
      <dgm:prSet phldrT="[Metin]" custT="1"/>
      <dgm:spPr/>
      <dgm:t>
        <a:bodyPr/>
        <a:lstStyle/>
        <a:p>
          <a:r>
            <a:rPr lang="tr-TR" sz="1400" b="1" dirty="0" smtClean="0"/>
            <a:t>Paydaşların paylaştığı bir vizyon</a:t>
          </a:r>
        </a:p>
        <a:p>
          <a:r>
            <a:rPr lang="tr-TR" sz="1400" b="1" dirty="0" smtClean="0"/>
            <a:t>Senaryo çalışmaları </a:t>
          </a:r>
        </a:p>
        <a:p>
          <a:r>
            <a:rPr lang="tr-TR" sz="1400" b="1" dirty="0" err="1" smtClean="0"/>
            <a:t>Uzgörü</a:t>
          </a:r>
          <a:r>
            <a:rPr lang="tr-TR" sz="1400" b="1" dirty="0" smtClean="0"/>
            <a:t> çalışmaları </a:t>
          </a:r>
        </a:p>
        <a:p>
          <a:endParaRPr lang="en-US" sz="1200" dirty="0"/>
        </a:p>
      </dgm:t>
    </dgm:pt>
    <dgm:pt modelId="{2C8AEDBE-7C99-4B28-B831-C8A557A4ECE9}" type="parTrans" cxnId="{26C26299-51A6-40DC-97A2-99667B58B001}">
      <dgm:prSet/>
      <dgm:spPr/>
      <dgm:t>
        <a:bodyPr/>
        <a:lstStyle/>
        <a:p>
          <a:endParaRPr lang="en-US"/>
        </a:p>
      </dgm:t>
    </dgm:pt>
    <dgm:pt modelId="{5AE1B639-D363-4E31-AD6A-0E4B8082DD4B}" type="sibTrans" cxnId="{26C26299-51A6-40DC-97A2-99667B58B001}">
      <dgm:prSet/>
      <dgm:spPr/>
      <dgm:t>
        <a:bodyPr/>
        <a:lstStyle/>
        <a:p>
          <a:endParaRPr lang="en-US"/>
        </a:p>
      </dgm:t>
    </dgm:pt>
    <dgm:pt modelId="{0AD37195-10AE-4402-B14C-426501C8009E}" type="pres">
      <dgm:prSet presAssocID="{FFC706C7-99BA-4DD5-A824-766995F5B178}" presName="Name0" presStyleCnt="0">
        <dgm:presLayoutVars>
          <dgm:dir/>
          <dgm:resizeHandles val="exact"/>
        </dgm:presLayoutVars>
      </dgm:prSet>
      <dgm:spPr/>
    </dgm:pt>
    <dgm:pt modelId="{363B5579-CA71-4C9C-BE02-CEF855F4E6B6}" type="pres">
      <dgm:prSet presAssocID="{FFC706C7-99BA-4DD5-A824-766995F5B178}" presName="fgShape" presStyleLbl="fgShp" presStyleIdx="0" presStyleCnt="1" custLinFactNeighborY="22581"/>
      <dgm:spPr>
        <a:prstGeom prst="rightArrow">
          <a:avLst/>
        </a:prstGeom>
      </dgm:spPr>
    </dgm:pt>
    <dgm:pt modelId="{06728C83-A8B0-49B4-AD39-791EF8884A87}" type="pres">
      <dgm:prSet presAssocID="{FFC706C7-99BA-4DD5-A824-766995F5B178}" presName="linComp" presStyleCnt="0"/>
      <dgm:spPr/>
    </dgm:pt>
    <dgm:pt modelId="{2AC68F89-EEAF-4FD5-AB90-AB10F0DF35B9}" type="pres">
      <dgm:prSet presAssocID="{722583A0-30A3-4E7A-93D2-03AE55E504A8}" presName="compNode" presStyleCnt="0"/>
      <dgm:spPr/>
    </dgm:pt>
    <dgm:pt modelId="{AE06C61D-AEA9-433F-BCDD-601E8B4F0D2B}" type="pres">
      <dgm:prSet presAssocID="{722583A0-30A3-4E7A-93D2-03AE55E504A8}" presName="bkgdShape" presStyleLbl="node1" presStyleIdx="0" presStyleCnt="3"/>
      <dgm:spPr/>
      <dgm:t>
        <a:bodyPr/>
        <a:lstStyle/>
        <a:p>
          <a:endParaRPr lang="en-US"/>
        </a:p>
      </dgm:t>
    </dgm:pt>
    <dgm:pt modelId="{F4CA141E-BC76-4E5D-8442-F1E0DC097FE3}" type="pres">
      <dgm:prSet presAssocID="{722583A0-30A3-4E7A-93D2-03AE55E504A8}" presName="nodeTx" presStyleLbl="node1" presStyleIdx="0" presStyleCnt="3">
        <dgm:presLayoutVars>
          <dgm:bulletEnabled val="1"/>
        </dgm:presLayoutVars>
      </dgm:prSet>
      <dgm:spPr/>
      <dgm:t>
        <a:bodyPr/>
        <a:lstStyle/>
        <a:p>
          <a:endParaRPr lang="en-US"/>
        </a:p>
      </dgm:t>
    </dgm:pt>
    <dgm:pt modelId="{0A74431B-60F3-4190-A1D5-C0D44FC146B9}" type="pres">
      <dgm:prSet presAssocID="{722583A0-30A3-4E7A-93D2-03AE55E504A8}" presName="invisiNode" presStyleLbl="node1" presStyleIdx="0" presStyleCnt="3"/>
      <dgm:spPr/>
    </dgm:pt>
    <dgm:pt modelId="{9846E046-EB7E-4C8A-B6DC-2C07132DD8D7}" type="pres">
      <dgm:prSet presAssocID="{722583A0-30A3-4E7A-93D2-03AE55E504A8}" presName="imagNode" presStyleLbl="fgImgPlace1" presStyleIdx="0" presStyleCnt="3" custLinFactNeighborY="-13174"/>
      <dgm:spPr>
        <a:blipFill rotWithShape="0">
          <a:blip xmlns:r="http://schemas.openxmlformats.org/officeDocument/2006/relationships" r:embed="rId1"/>
          <a:stretch>
            <a:fillRect/>
          </a:stretch>
        </a:blipFill>
      </dgm:spPr>
    </dgm:pt>
    <dgm:pt modelId="{4580C87F-AB25-4BFA-BAFE-73B994B0DDF3}" type="pres">
      <dgm:prSet presAssocID="{6E65B349-3581-45F2-99D9-C267141EAF44}" presName="sibTrans" presStyleLbl="sibTrans2D1" presStyleIdx="0" presStyleCnt="0"/>
      <dgm:spPr/>
      <dgm:t>
        <a:bodyPr/>
        <a:lstStyle/>
        <a:p>
          <a:endParaRPr lang="en-US"/>
        </a:p>
      </dgm:t>
    </dgm:pt>
    <dgm:pt modelId="{1D8112C7-C2DF-42E9-843F-DE579F5D9773}" type="pres">
      <dgm:prSet presAssocID="{206254BA-ED08-488E-891E-F6296C3BD547}" presName="compNode" presStyleCnt="0"/>
      <dgm:spPr/>
    </dgm:pt>
    <dgm:pt modelId="{342FFD8F-6A41-43D8-B32D-F50F17139C98}" type="pres">
      <dgm:prSet presAssocID="{206254BA-ED08-488E-891E-F6296C3BD547}" presName="bkgdShape" presStyleLbl="node1" presStyleIdx="1" presStyleCnt="3"/>
      <dgm:spPr/>
      <dgm:t>
        <a:bodyPr/>
        <a:lstStyle/>
        <a:p>
          <a:endParaRPr lang="en-US"/>
        </a:p>
      </dgm:t>
    </dgm:pt>
    <dgm:pt modelId="{03741A09-9773-4C20-BEA4-623284BF5AC9}" type="pres">
      <dgm:prSet presAssocID="{206254BA-ED08-488E-891E-F6296C3BD547}" presName="nodeTx" presStyleLbl="node1" presStyleIdx="1" presStyleCnt="3">
        <dgm:presLayoutVars>
          <dgm:bulletEnabled val="1"/>
        </dgm:presLayoutVars>
      </dgm:prSet>
      <dgm:spPr/>
      <dgm:t>
        <a:bodyPr/>
        <a:lstStyle/>
        <a:p>
          <a:endParaRPr lang="en-US"/>
        </a:p>
      </dgm:t>
    </dgm:pt>
    <dgm:pt modelId="{E7752535-096F-4F46-B2E8-44357CFFE395}" type="pres">
      <dgm:prSet presAssocID="{206254BA-ED08-488E-891E-F6296C3BD547}" presName="invisiNode" presStyleLbl="node1" presStyleIdx="1" presStyleCnt="3"/>
      <dgm:spPr/>
    </dgm:pt>
    <dgm:pt modelId="{FCA0B472-24B3-40E0-8557-80754BF6FD42}" type="pres">
      <dgm:prSet presAssocID="{206254BA-ED08-488E-891E-F6296C3BD547}" presName="imagNode" presStyleLbl="fgImgPlace1" presStyleIdx="1" presStyleCnt="3" custLinFactNeighborX="-654" custLinFactNeighborY="-11460"/>
      <dgm:spPr>
        <a:blipFill rotWithShape="0">
          <a:blip xmlns:r="http://schemas.openxmlformats.org/officeDocument/2006/relationships" r:embed="rId1"/>
          <a:stretch>
            <a:fillRect/>
          </a:stretch>
        </a:blipFill>
      </dgm:spPr>
    </dgm:pt>
    <dgm:pt modelId="{C27DAD64-ABFB-4458-A027-54D448B47E4B}" type="pres">
      <dgm:prSet presAssocID="{0DFED5A4-F937-4B97-86C0-0913E0A77BBB}" presName="sibTrans" presStyleLbl="sibTrans2D1" presStyleIdx="0" presStyleCnt="0"/>
      <dgm:spPr/>
      <dgm:t>
        <a:bodyPr/>
        <a:lstStyle/>
        <a:p>
          <a:endParaRPr lang="en-US"/>
        </a:p>
      </dgm:t>
    </dgm:pt>
    <dgm:pt modelId="{4E965C4D-8E43-4110-B19C-BFA48C1256C1}" type="pres">
      <dgm:prSet presAssocID="{CE72413A-15E1-4E98-9B08-F5D25AFC9651}" presName="compNode" presStyleCnt="0"/>
      <dgm:spPr/>
    </dgm:pt>
    <dgm:pt modelId="{6432E2CD-9AB0-489E-BCB5-AE012E537206}" type="pres">
      <dgm:prSet presAssocID="{CE72413A-15E1-4E98-9B08-F5D25AFC9651}" presName="bkgdShape" presStyleLbl="node1" presStyleIdx="2" presStyleCnt="3"/>
      <dgm:spPr/>
      <dgm:t>
        <a:bodyPr/>
        <a:lstStyle/>
        <a:p>
          <a:endParaRPr lang="en-US"/>
        </a:p>
      </dgm:t>
    </dgm:pt>
    <dgm:pt modelId="{13297D3A-6D37-45A2-8FDF-9561838D368D}" type="pres">
      <dgm:prSet presAssocID="{CE72413A-15E1-4E98-9B08-F5D25AFC9651}" presName="nodeTx" presStyleLbl="node1" presStyleIdx="2" presStyleCnt="3">
        <dgm:presLayoutVars>
          <dgm:bulletEnabled val="1"/>
        </dgm:presLayoutVars>
      </dgm:prSet>
      <dgm:spPr/>
      <dgm:t>
        <a:bodyPr/>
        <a:lstStyle/>
        <a:p>
          <a:endParaRPr lang="en-US"/>
        </a:p>
      </dgm:t>
    </dgm:pt>
    <dgm:pt modelId="{B04D36B7-1540-455E-BEB5-F268BAE04841}" type="pres">
      <dgm:prSet presAssocID="{CE72413A-15E1-4E98-9B08-F5D25AFC9651}" presName="invisiNode" presStyleLbl="node1" presStyleIdx="2" presStyleCnt="3"/>
      <dgm:spPr/>
    </dgm:pt>
    <dgm:pt modelId="{BD5D7CC9-3143-4113-8A83-4CAC944C62D4}" type="pres">
      <dgm:prSet presAssocID="{CE72413A-15E1-4E98-9B08-F5D25AFC9651}" presName="imagNode" presStyleLbl="fgImgPlace1" presStyleIdx="2" presStyleCnt="3" custLinFactNeighborY="-11460"/>
      <dgm:spPr>
        <a:blipFill rotWithShape="0">
          <a:blip xmlns:r="http://schemas.openxmlformats.org/officeDocument/2006/relationships" r:embed="rId2"/>
          <a:stretch>
            <a:fillRect/>
          </a:stretch>
        </a:blipFill>
      </dgm:spPr>
      <dgm:t>
        <a:bodyPr/>
        <a:lstStyle/>
        <a:p>
          <a:endParaRPr lang="en-US"/>
        </a:p>
      </dgm:t>
    </dgm:pt>
  </dgm:ptLst>
  <dgm:cxnLst>
    <dgm:cxn modelId="{A482FD5D-6591-4A4E-95D4-EA70B4A3AE42}" type="presOf" srcId="{722583A0-30A3-4E7A-93D2-03AE55E504A8}" destId="{AE06C61D-AEA9-433F-BCDD-601E8B4F0D2B}" srcOrd="0" destOrd="0" presId="urn:microsoft.com/office/officeart/2005/8/layout/hList7#1"/>
    <dgm:cxn modelId="{83EE2231-F017-492F-9D83-D3C35ABC6329}" type="presOf" srcId="{206254BA-ED08-488E-891E-F6296C3BD547}" destId="{03741A09-9773-4C20-BEA4-623284BF5AC9}" srcOrd="1" destOrd="0" presId="urn:microsoft.com/office/officeart/2005/8/layout/hList7#1"/>
    <dgm:cxn modelId="{821BDF12-ACDC-4455-9EAD-BF21B050BA3D}" type="presOf" srcId="{6E65B349-3581-45F2-99D9-C267141EAF44}" destId="{4580C87F-AB25-4BFA-BAFE-73B994B0DDF3}" srcOrd="0" destOrd="0" presId="urn:microsoft.com/office/officeart/2005/8/layout/hList7#1"/>
    <dgm:cxn modelId="{38152ED3-CEEC-4995-8257-72F6E0A5DA48}" type="presOf" srcId="{CE72413A-15E1-4E98-9B08-F5D25AFC9651}" destId="{13297D3A-6D37-45A2-8FDF-9561838D368D}" srcOrd="1" destOrd="0" presId="urn:microsoft.com/office/officeart/2005/8/layout/hList7#1"/>
    <dgm:cxn modelId="{A5646545-BE50-4650-AF8C-D139E20B4714}" type="presOf" srcId="{722583A0-30A3-4E7A-93D2-03AE55E504A8}" destId="{F4CA141E-BC76-4E5D-8442-F1E0DC097FE3}" srcOrd="1" destOrd="0" presId="urn:microsoft.com/office/officeart/2005/8/layout/hList7#1"/>
    <dgm:cxn modelId="{26C26299-51A6-40DC-97A2-99667B58B001}" srcId="{FFC706C7-99BA-4DD5-A824-766995F5B178}" destId="{CE72413A-15E1-4E98-9B08-F5D25AFC9651}" srcOrd="2" destOrd="0" parTransId="{2C8AEDBE-7C99-4B28-B831-C8A557A4ECE9}" sibTransId="{5AE1B639-D363-4E31-AD6A-0E4B8082DD4B}"/>
    <dgm:cxn modelId="{DE5482E0-CC27-4EC4-B2EC-1A229CB54FCD}" type="presOf" srcId="{0DFED5A4-F937-4B97-86C0-0913E0A77BBB}" destId="{C27DAD64-ABFB-4458-A027-54D448B47E4B}" srcOrd="0" destOrd="0" presId="urn:microsoft.com/office/officeart/2005/8/layout/hList7#1"/>
    <dgm:cxn modelId="{317087BB-5324-4EBE-87C8-2EFC3AE7CA5B}" type="presOf" srcId="{206254BA-ED08-488E-891E-F6296C3BD547}" destId="{342FFD8F-6A41-43D8-B32D-F50F17139C98}" srcOrd="0" destOrd="0" presId="urn:microsoft.com/office/officeart/2005/8/layout/hList7#1"/>
    <dgm:cxn modelId="{B43EC467-C7E7-479D-B23C-42C87D858334}" type="presOf" srcId="{FFC706C7-99BA-4DD5-A824-766995F5B178}" destId="{0AD37195-10AE-4402-B14C-426501C8009E}" srcOrd="0" destOrd="0" presId="urn:microsoft.com/office/officeart/2005/8/layout/hList7#1"/>
    <dgm:cxn modelId="{B16D24AA-059C-4785-B664-81EA17FC9640}" srcId="{FFC706C7-99BA-4DD5-A824-766995F5B178}" destId="{206254BA-ED08-488E-891E-F6296C3BD547}" srcOrd="1" destOrd="0" parTransId="{A72EF549-45CD-40E8-BC79-27CA7F664191}" sibTransId="{0DFED5A4-F937-4B97-86C0-0913E0A77BBB}"/>
    <dgm:cxn modelId="{CDFC919F-992A-44FA-94DA-EED37E9E10F5}" srcId="{FFC706C7-99BA-4DD5-A824-766995F5B178}" destId="{722583A0-30A3-4E7A-93D2-03AE55E504A8}" srcOrd="0" destOrd="0" parTransId="{1B64DCC0-2A6C-4E1D-91FA-AF500203DE96}" sibTransId="{6E65B349-3581-45F2-99D9-C267141EAF44}"/>
    <dgm:cxn modelId="{B4946D57-1032-4BBC-86B9-69C0D79B5941}" type="presOf" srcId="{CE72413A-15E1-4E98-9B08-F5D25AFC9651}" destId="{6432E2CD-9AB0-489E-BCB5-AE012E537206}" srcOrd="0" destOrd="0" presId="urn:microsoft.com/office/officeart/2005/8/layout/hList7#1"/>
    <dgm:cxn modelId="{12BC470D-D75B-4C8E-8E37-103305DFCD2F}" type="presParOf" srcId="{0AD37195-10AE-4402-B14C-426501C8009E}" destId="{363B5579-CA71-4C9C-BE02-CEF855F4E6B6}" srcOrd="0" destOrd="0" presId="urn:microsoft.com/office/officeart/2005/8/layout/hList7#1"/>
    <dgm:cxn modelId="{464C6AFD-A7D9-49CA-9F9F-059EA4E8034B}" type="presParOf" srcId="{0AD37195-10AE-4402-B14C-426501C8009E}" destId="{06728C83-A8B0-49B4-AD39-791EF8884A87}" srcOrd="1" destOrd="0" presId="urn:microsoft.com/office/officeart/2005/8/layout/hList7#1"/>
    <dgm:cxn modelId="{B9A43218-5301-4047-89F0-7D9DC5DFD22E}" type="presParOf" srcId="{06728C83-A8B0-49B4-AD39-791EF8884A87}" destId="{2AC68F89-EEAF-4FD5-AB90-AB10F0DF35B9}" srcOrd="0" destOrd="0" presId="urn:microsoft.com/office/officeart/2005/8/layout/hList7#1"/>
    <dgm:cxn modelId="{B8C1C3FE-1CCA-4FEA-A9D3-48D1F36ECB6F}" type="presParOf" srcId="{2AC68F89-EEAF-4FD5-AB90-AB10F0DF35B9}" destId="{AE06C61D-AEA9-433F-BCDD-601E8B4F0D2B}" srcOrd="0" destOrd="0" presId="urn:microsoft.com/office/officeart/2005/8/layout/hList7#1"/>
    <dgm:cxn modelId="{9AE0F3AC-986D-42D8-B6C9-108A804153B8}" type="presParOf" srcId="{2AC68F89-EEAF-4FD5-AB90-AB10F0DF35B9}" destId="{F4CA141E-BC76-4E5D-8442-F1E0DC097FE3}" srcOrd="1" destOrd="0" presId="urn:microsoft.com/office/officeart/2005/8/layout/hList7#1"/>
    <dgm:cxn modelId="{E4316DC4-8AAD-46E1-AB5F-51CEA12253E9}" type="presParOf" srcId="{2AC68F89-EEAF-4FD5-AB90-AB10F0DF35B9}" destId="{0A74431B-60F3-4190-A1D5-C0D44FC146B9}" srcOrd="2" destOrd="0" presId="urn:microsoft.com/office/officeart/2005/8/layout/hList7#1"/>
    <dgm:cxn modelId="{BC77E052-6C7D-466A-B924-DB88E358F958}" type="presParOf" srcId="{2AC68F89-EEAF-4FD5-AB90-AB10F0DF35B9}" destId="{9846E046-EB7E-4C8A-B6DC-2C07132DD8D7}" srcOrd="3" destOrd="0" presId="urn:microsoft.com/office/officeart/2005/8/layout/hList7#1"/>
    <dgm:cxn modelId="{DCB7D15F-710F-4F6B-9C72-EDBFBDE1FC50}" type="presParOf" srcId="{06728C83-A8B0-49B4-AD39-791EF8884A87}" destId="{4580C87F-AB25-4BFA-BAFE-73B994B0DDF3}" srcOrd="1" destOrd="0" presId="urn:microsoft.com/office/officeart/2005/8/layout/hList7#1"/>
    <dgm:cxn modelId="{CF12038C-3C7E-4B91-8DCE-2585B28CD4EE}" type="presParOf" srcId="{06728C83-A8B0-49B4-AD39-791EF8884A87}" destId="{1D8112C7-C2DF-42E9-843F-DE579F5D9773}" srcOrd="2" destOrd="0" presId="urn:microsoft.com/office/officeart/2005/8/layout/hList7#1"/>
    <dgm:cxn modelId="{350F4F3C-6912-44D0-A1FE-A23E2F52BE87}" type="presParOf" srcId="{1D8112C7-C2DF-42E9-843F-DE579F5D9773}" destId="{342FFD8F-6A41-43D8-B32D-F50F17139C98}" srcOrd="0" destOrd="0" presId="urn:microsoft.com/office/officeart/2005/8/layout/hList7#1"/>
    <dgm:cxn modelId="{E902A5AE-A79E-4B9D-8D32-926F35112EA9}" type="presParOf" srcId="{1D8112C7-C2DF-42E9-843F-DE579F5D9773}" destId="{03741A09-9773-4C20-BEA4-623284BF5AC9}" srcOrd="1" destOrd="0" presId="urn:microsoft.com/office/officeart/2005/8/layout/hList7#1"/>
    <dgm:cxn modelId="{82DA6D19-188C-43EC-8928-87F4C18AF15A}" type="presParOf" srcId="{1D8112C7-C2DF-42E9-843F-DE579F5D9773}" destId="{E7752535-096F-4F46-B2E8-44357CFFE395}" srcOrd="2" destOrd="0" presId="urn:microsoft.com/office/officeart/2005/8/layout/hList7#1"/>
    <dgm:cxn modelId="{E27BED06-4764-430C-840F-6E72F44DF03E}" type="presParOf" srcId="{1D8112C7-C2DF-42E9-843F-DE579F5D9773}" destId="{FCA0B472-24B3-40E0-8557-80754BF6FD42}" srcOrd="3" destOrd="0" presId="urn:microsoft.com/office/officeart/2005/8/layout/hList7#1"/>
    <dgm:cxn modelId="{B17A7CC9-9738-4C79-99AD-BBB8D480BBC0}" type="presParOf" srcId="{06728C83-A8B0-49B4-AD39-791EF8884A87}" destId="{C27DAD64-ABFB-4458-A027-54D448B47E4B}" srcOrd="3" destOrd="0" presId="urn:microsoft.com/office/officeart/2005/8/layout/hList7#1"/>
    <dgm:cxn modelId="{6B466D69-C795-4DD0-AD83-E7F4283A45BC}" type="presParOf" srcId="{06728C83-A8B0-49B4-AD39-791EF8884A87}" destId="{4E965C4D-8E43-4110-B19C-BFA48C1256C1}" srcOrd="4" destOrd="0" presId="urn:microsoft.com/office/officeart/2005/8/layout/hList7#1"/>
    <dgm:cxn modelId="{278A85D5-AD09-49E3-BACD-F73825187713}" type="presParOf" srcId="{4E965C4D-8E43-4110-B19C-BFA48C1256C1}" destId="{6432E2CD-9AB0-489E-BCB5-AE012E537206}" srcOrd="0" destOrd="0" presId="urn:microsoft.com/office/officeart/2005/8/layout/hList7#1"/>
    <dgm:cxn modelId="{DF5AB27A-E97D-4547-9AB0-9D99A155B3E3}" type="presParOf" srcId="{4E965C4D-8E43-4110-B19C-BFA48C1256C1}" destId="{13297D3A-6D37-45A2-8FDF-9561838D368D}" srcOrd="1" destOrd="0" presId="urn:microsoft.com/office/officeart/2005/8/layout/hList7#1"/>
    <dgm:cxn modelId="{A64F0FEB-FB9B-4D5C-A014-1D5897A18CDE}" type="presParOf" srcId="{4E965C4D-8E43-4110-B19C-BFA48C1256C1}" destId="{B04D36B7-1540-455E-BEB5-F268BAE04841}" srcOrd="2" destOrd="0" presId="urn:microsoft.com/office/officeart/2005/8/layout/hList7#1"/>
    <dgm:cxn modelId="{E64B46FF-83C5-4C5E-A606-D8370C1E60AA}" type="presParOf" srcId="{4E965C4D-8E43-4110-B19C-BFA48C1256C1}" destId="{BD5D7CC9-3143-4113-8A83-4CAC944C62D4}"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706C7-99BA-4DD5-A824-766995F5B178}" type="doc">
      <dgm:prSet loTypeId="urn:microsoft.com/office/officeart/2005/8/layout/hList7#1" loCatId="list" qsTypeId="urn:microsoft.com/office/officeart/2005/8/quickstyle/simple1" qsCatId="simple" csTypeId="urn:microsoft.com/office/officeart/2005/8/colors/accent2_2" csCatId="accent2" phldr="1"/>
      <dgm:spPr/>
    </dgm:pt>
    <dgm:pt modelId="{722583A0-30A3-4E7A-93D2-03AE55E504A8}">
      <dgm:prSet phldrT="[Metin]" custT="1"/>
      <dgm:spPr/>
      <dgm:t>
        <a:bodyPr/>
        <a:lstStyle/>
        <a:p>
          <a:pPr algn="ctr"/>
          <a:r>
            <a:rPr lang="tr-TR" sz="1300" b="1" dirty="0" smtClean="0"/>
            <a:t>Zaman serisi analizleri (TUIK elverdiği ölçüde!)</a:t>
          </a:r>
        </a:p>
        <a:p>
          <a:pPr algn="ctr"/>
          <a:r>
            <a:rPr lang="tr-TR" sz="1300" b="1" dirty="0" smtClean="0"/>
            <a:t>Arşiv taramaları</a:t>
          </a:r>
        </a:p>
        <a:p>
          <a:pPr algn="ctr"/>
          <a:r>
            <a:rPr lang="tr-TR" sz="1300" b="1" dirty="0" smtClean="0"/>
            <a:t>Kronoloji çalışmaları</a:t>
          </a:r>
        </a:p>
        <a:p>
          <a:pPr algn="ctr"/>
          <a:r>
            <a:rPr lang="tr-TR" sz="1300" b="1" dirty="0" smtClean="0"/>
            <a:t>Etki </a:t>
          </a:r>
          <a:r>
            <a:rPr lang="tr-TR" sz="1100" b="1" dirty="0" smtClean="0"/>
            <a:t>Değerlendirmeleri </a:t>
          </a:r>
          <a:endParaRPr lang="en-US" sz="1100" b="1" dirty="0"/>
        </a:p>
      </dgm:t>
    </dgm:pt>
    <dgm:pt modelId="{1B64DCC0-2A6C-4E1D-91FA-AF500203DE96}" type="parTrans" cxnId="{CDFC919F-992A-44FA-94DA-EED37E9E10F5}">
      <dgm:prSet/>
      <dgm:spPr/>
      <dgm:t>
        <a:bodyPr/>
        <a:lstStyle/>
        <a:p>
          <a:endParaRPr lang="en-US"/>
        </a:p>
      </dgm:t>
    </dgm:pt>
    <dgm:pt modelId="{6E65B349-3581-45F2-99D9-C267141EAF44}" type="sibTrans" cxnId="{CDFC919F-992A-44FA-94DA-EED37E9E10F5}">
      <dgm:prSet/>
      <dgm:spPr/>
      <dgm:t>
        <a:bodyPr/>
        <a:lstStyle/>
        <a:p>
          <a:endParaRPr lang="en-US"/>
        </a:p>
      </dgm:t>
    </dgm:pt>
    <dgm:pt modelId="{206254BA-ED08-488E-891E-F6296C3BD547}">
      <dgm:prSet phldrT="[Metin]" custT="1"/>
      <dgm:spPr/>
      <dgm:t>
        <a:bodyPr/>
        <a:lstStyle/>
        <a:p>
          <a:r>
            <a:rPr lang="tr-TR" sz="1400" b="1" dirty="0" smtClean="0"/>
            <a:t>Karşılaştırmalı analizler </a:t>
          </a:r>
        </a:p>
        <a:p>
          <a:r>
            <a:rPr lang="tr-TR" sz="1400" b="1" dirty="0" smtClean="0"/>
            <a:t>Performans analizleri </a:t>
          </a:r>
        </a:p>
        <a:p>
          <a:r>
            <a:rPr lang="tr-TR" sz="1400" b="1" dirty="0" smtClean="0"/>
            <a:t>Nedensellik analizleri </a:t>
          </a:r>
          <a:endParaRPr lang="en-US" sz="1400" b="1" dirty="0"/>
        </a:p>
      </dgm:t>
    </dgm:pt>
    <dgm:pt modelId="{A72EF549-45CD-40E8-BC79-27CA7F664191}" type="parTrans" cxnId="{B16D24AA-059C-4785-B664-81EA17FC9640}">
      <dgm:prSet/>
      <dgm:spPr/>
      <dgm:t>
        <a:bodyPr/>
        <a:lstStyle/>
        <a:p>
          <a:endParaRPr lang="en-US"/>
        </a:p>
      </dgm:t>
    </dgm:pt>
    <dgm:pt modelId="{0DFED5A4-F937-4B97-86C0-0913E0A77BBB}" type="sibTrans" cxnId="{B16D24AA-059C-4785-B664-81EA17FC9640}">
      <dgm:prSet/>
      <dgm:spPr/>
      <dgm:t>
        <a:bodyPr/>
        <a:lstStyle/>
        <a:p>
          <a:endParaRPr lang="en-US"/>
        </a:p>
      </dgm:t>
    </dgm:pt>
    <dgm:pt modelId="{CE72413A-15E1-4E98-9B08-F5D25AFC9651}">
      <dgm:prSet phldrT="[Metin]" custT="1"/>
      <dgm:spPr/>
      <dgm:t>
        <a:bodyPr/>
        <a:lstStyle/>
        <a:p>
          <a:r>
            <a:rPr lang="tr-TR" sz="1400" b="1" dirty="0" smtClean="0"/>
            <a:t>Paydaşların paylaştığı bir vizyon</a:t>
          </a:r>
        </a:p>
        <a:p>
          <a:r>
            <a:rPr lang="tr-TR" sz="1400" b="1" dirty="0" smtClean="0"/>
            <a:t>Senaryo çalışmaları </a:t>
          </a:r>
        </a:p>
        <a:p>
          <a:r>
            <a:rPr lang="tr-TR" sz="1400" b="1" dirty="0" err="1" smtClean="0"/>
            <a:t>Uzgörü</a:t>
          </a:r>
          <a:r>
            <a:rPr lang="tr-TR" sz="1400" b="1" dirty="0" smtClean="0"/>
            <a:t> çalışmaları </a:t>
          </a:r>
        </a:p>
        <a:p>
          <a:endParaRPr lang="en-US" sz="1200" dirty="0"/>
        </a:p>
      </dgm:t>
    </dgm:pt>
    <dgm:pt modelId="{2C8AEDBE-7C99-4B28-B831-C8A557A4ECE9}" type="parTrans" cxnId="{26C26299-51A6-40DC-97A2-99667B58B001}">
      <dgm:prSet/>
      <dgm:spPr/>
      <dgm:t>
        <a:bodyPr/>
        <a:lstStyle/>
        <a:p>
          <a:endParaRPr lang="en-US"/>
        </a:p>
      </dgm:t>
    </dgm:pt>
    <dgm:pt modelId="{5AE1B639-D363-4E31-AD6A-0E4B8082DD4B}" type="sibTrans" cxnId="{26C26299-51A6-40DC-97A2-99667B58B001}">
      <dgm:prSet/>
      <dgm:spPr/>
      <dgm:t>
        <a:bodyPr/>
        <a:lstStyle/>
        <a:p>
          <a:endParaRPr lang="en-US"/>
        </a:p>
      </dgm:t>
    </dgm:pt>
    <dgm:pt modelId="{0AD37195-10AE-4402-B14C-426501C8009E}" type="pres">
      <dgm:prSet presAssocID="{FFC706C7-99BA-4DD5-A824-766995F5B178}" presName="Name0" presStyleCnt="0">
        <dgm:presLayoutVars>
          <dgm:dir/>
          <dgm:resizeHandles val="exact"/>
        </dgm:presLayoutVars>
      </dgm:prSet>
      <dgm:spPr/>
    </dgm:pt>
    <dgm:pt modelId="{363B5579-CA71-4C9C-BE02-CEF855F4E6B6}" type="pres">
      <dgm:prSet presAssocID="{FFC706C7-99BA-4DD5-A824-766995F5B178}" presName="fgShape" presStyleLbl="fgShp" presStyleIdx="0" presStyleCnt="1" custLinFactNeighborY="22581"/>
      <dgm:spPr>
        <a:prstGeom prst="rightArrow">
          <a:avLst/>
        </a:prstGeom>
      </dgm:spPr>
    </dgm:pt>
    <dgm:pt modelId="{06728C83-A8B0-49B4-AD39-791EF8884A87}" type="pres">
      <dgm:prSet presAssocID="{FFC706C7-99BA-4DD5-A824-766995F5B178}" presName="linComp" presStyleCnt="0"/>
      <dgm:spPr/>
    </dgm:pt>
    <dgm:pt modelId="{2AC68F89-EEAF-4FD5-AB90-AB10F0DF35B9}" type="pres">
      <dgm:prSet presAssocID="{722583A0-30A3-4E7A-93D2-03AE55E504A8}" presName="compNode" presStyleCnt="0"/>
      <dgm:spPr/>
    </dgm:pt>
    <dgm:pt modelId="{AE06C61D-AEA9-433F-BCDD-601E8B4F0D2B}" type="pres">
      <dgm:prSet presAssocID="{722583A0-30A3-4E7A-93D2-03AE55E504A8}" presName="bkgdShape" presStyleLbl="node1" presStyleIdx="0" presStyleCnt="3"/>
      <dgm:spPr/>
      <dgm:t>
        <a:bodyPr/>
        <a:lstStyle/>
        <a:p>
          <a:endParaRPr lang="en-US"/>
        </a:p>
      </dgm:t>
    </dgm:pt>
    <dgm:pt modelId="{F4CA141E-BC76-4E5D-8442-F1E0DC097FE3}" type="pres">
      <dgm:prSet presAssocID="{722583A0-30A3-4E7A-93D2-03AE55E504A8}" presName="nodeTx" presStyleLbl="node1" presStyleIdx="0" presStyleCnt="3">
        <dgm:presLayoutVars>
          <dgm:bulletEnabled val="1"/>
        </dgm:presLayoutVars>
      </dgm:prSet>
      <dgm:spPr/>
      <dgm:t>
        <a:bodyPr/>
        <a:lstStyle/>
        <a:p>
          <a:endParaRPr lang="en-US"/>
        </a:p>
      </dgm:t>
    </dgm:pt>
    <dgm:pt modelId="{0A74431B-60F3-4190-A1D5-C0D44FC146B9}" type="pres">
      <dgm:prSet presAssocID="{722583A0-30A3-4E7A-93D2-03AE55E504A8}" presName="invisiNode" presStyleLbl="node1" presStyleIdx="0" presStyleCnt="3"/>
      <dgm:spPr/>
    </dgm:pt>
    <dgm:pt modelId="{9846E046-EB7E-4C8A-B6DC-2C07132DD8D7}" type="pres">
      <dgm:prSet presAssocID="{722583A0-30A3-4E7A-93D2-03AE55E504A8}" presName="imagNode" presStyleLbl="fgImgPlace1" presStyleIdx="0" presStyleCnt="3" custLinFactNeighborY="-13174"/>
      <dgm:spPr>
        <a:blipFill rotWithShape="0">
          <a:blip xmlns:r="http://schemas.openxmlformats.org/officeDocument/2006/relationships" r:embed="rId1"/>
          <a:stretch>
            <a:fillRect/>
          </a:stretch>
        </a:blipFill>
      </dgm:spPr>
    </dgm:pt>
    <dgm:pt modelId="{4580C87F-AB25-4BFA-BAFE-73B994B0DDF3}" type="pres">
      <dgm:prSet presAssocID="{6E65B349-3581-45F2-99D9-C267141EAF44}" presName="sibTrans" presStyleLbl="sibTrans2D1" presStyleIdx="0" presStyleCnt="0"/>
      <dgm:spPr/>
      <dgm:t>
        <a:bodyPr/>
        <a:lstStyle/>
        <a:p>
          <a:endParaRPr lang="en-US"/>
        </a:p>
      </dgm:t>
    </dgm:pt>
    <dgm:pt modelId="{1D8112C7-C2DF-42E9-843F-DE579F5D9773}" type="pres">
      <dgm:prSet presAssocID="{206254BA-ED08-488E-891E-F6296C3BD547}" presName="compNode" presStyleCnt="0"/>
      <dgm:spPr/>
    </dgm:pt>
    <dgm:pt modelId="{342FFD8F-6A41-43D8-B32D-F50F17139C98}" type="pres">
      <dgm:prSet presAssocID="{206254BA-ED08-488E-891E-F6296C3BD547}" presName="bkgdShape" presStyleLbl="node1" presStyleIdx="1" presStyleCnt="3"/>
      <dgm:spPr/>
      <dgm:t>
        <a:bodyPr/>
        <a:lstStyle/>
        <a:p>
          <a:endParaRPr lang="en-US"/>
        </a:p>
      </dgm:t>
    </dgm:pt>
    <dgm:pt modelId="{03741A09-9773-4C20-BEA4-623284BF5AC9}" type="pres">
      <dgm:prSet presAssocID="{206254BA-ED08-488E-891E-F6296C3BD547}" presName="nodeTx" presStyleLbl="node1" presStyleIdx="1" presStyleCnt="3">
        <dgm:presLayoutVars>
          <dgm:bulletEnabled val="1"/>
        </dgm:presLayoutVars>
      </dgm:prSet>
      <dgm:spPr/>
      <dgm:t>
        <a:bodyPr/>
        <a:lstStyle/>
        <a:p>
          <a:endParaRPr lang="en-US"/>
        </a:p>
      </dgm:t>
    </dgm:pt>
    <dgm:pt modelId="{E7752535-096F-4F46-B2E8-44357CFFE395}" type="pres">
      <dgm:prSet presAssocID="{206254BA-ED08-488E-891E-F6296C3BD547}" presName="invisiNode" presStyleLbl="node1" presStyleIdx="1" presStyleCnt="3"/>
      <dgm:spPr/>
    </dgm:pt>
    <dgm:pt modelId="{FCA0B472-24B3-40E0-8557-80754BF6FD42}" type="pres">
      <dgm:prSet presAssocID="{206254BA-ED08-488E-891E-F6296C3BD547}" presName="imagNode" presStyleLbl="fgImgPlace1" presStyleIdx="1" presStyleCnt="3" custLinFactNeighborX="-654" custLinFactNeighborY="-11460"/>
      <dgm:spPr>
        <a:blipFill rotWithShape="0">
          <a:blip xmlns:r="http://schemas.openxmlformats.org/officeDocument/2006/relationships" r:embed="rId1"/>
          <a:stretch>
            <a:fillRect/>
          </a:stretch>
        </a:blipFill>
      </dgm:spPr>
    </dgm:pt>
    <dgm:pt modelId="{C27DAD64-ABFB-4458-A027-54D448B47E4B}" type="pres">
      <dgm:prSet presAssocID="{0DFED5A4-F937-4B97-86C0-0913E0A77BBB}" presName="sibTrans" presStyleLbl="sibTrans2D1" presStyleIdx="0" presStyleCnt="0"/>
      <dgm:spPr/>
      <dgm:t>
        <a:bodyPr/>
        <a:lstStyle/>
        <a:p>
          <a:endParaRPr lang="en-US"/>
        </a:p>
      </dgm:t>
    </dgm:pt>
    <dgm:pt modelId="{4E965C4D-8E43-4110-B19C-BFA48C1256C1}" type="pres">
      <dgm:prSet presAssocID="{CE72413A-15E1-4E98-9B08-F5D25AFC9651}" presName="compNode" presStyleCnt="0"/>
      <dgm:spPr/>
    </dgm:pt>
    <dgm:pt modelId="{6432E2CD-9AB0-489E-BCB5-AE012E537206}" type="pres">
      <dgm:prSet presAssocID="{CE72413A-15E1-4E98-9B08-F5D25AFC9651}" presName="bkgdShape" presStyleLbl="node1" presStyleIdx="2" presStyleCnt="3"/>
      <dgm:spPr/>
      <dgm:t>
        <a:bodyPr/>
        <a:lstStyle/>
        <a:p>
          <a:endParaRPr lang="en-US"/>
        </a:p>
      </dgm:t>
    </dgm:pt>
    <dgm:pt modelId="{13297D3A-6D37-45A2-8FDF-9561838D368D}" type="pres">
      <dgm:prSet presAssocID="{CE72413A-15E1-4E98-9B08-F5D25AFC9651}" presName="nodeTx" presStyleLbl="node1" presStyleIdx="2" presStyleCnt="3">
        <dgm:presLayoutVars>
          <dgm:bulletEnabled val="1"/>
        </dgm:presLayoutVars>
      </dgm:prSet>
      <dgm:spPr/>
      <dgm:t>
        <a:bodyPr/>
        <a:lstStyle/>
        <a:p>
          <a:endParaRPr lang="en-US"/>
        </a:p>
      </dgm:t>
    </dgm:pt>
    <dgm:pt modelId="{B04D36B7-1540-455E-BEB5-F268BAE04841}" type="pres">
      <dgm:prSet presAssocID="{CE72413A-15E1-4E98-9B08-F5D25AFC9651}" presName="invisiNode" presStyleLbl="node1" presStyleIdx="2" presStyleCnt="3"/>
      <dgm:spPr/>
    </dgm:pt>
    <dgm:pt modelId="{BD5D7CC9-3143-4113-8A83-4CAC944C62D4}" type="pres">
      <dgm:prSet presAssocID="{CE72413A-15E1-4E98-9B08-F5D25AFC9651}" presName="imagNode" presStyleLbl="fgImgPlace1" presStyleIdx="2" presStyleCnt="3" custLinFactNeighborY="-11460"/>
      <dgm:spPr>
        <a:blipFill rotWithShape="0">
          <a:blip xmlns:r="http://schemas.openxmlformats.org/officeDocument/2006/relationships" r:embed="rId2"/>
          <a:stretch>
            <a:fillRect/>
          </a:stretch>
        </a:blipFill>
      </dgm:spPr>
      <dgm:t>
        <a:bodyPr/>
        <a:lstStyle/>
        <a:p>
          <a:endParaRPr lang="en-US"/>
        </a:p>
      </dgm:t>
    </dgm:pt>
  </dgm:ptLst>
  <dgm:cxnLst>
    <dgm:cxn modelId="{25C482A1-B933-41DB-9183-380840CCAA7E}" type="presOf" srcId="{CE72413A-15E1-4E98-9B08-F5D25AFC9651}" destId="{6432E2CD-9AB0-489E-BCB5-AE012E537206}" srcOrd="0" destOrd="0" presId="urn:microsoft.com/office/officeart/2005/8/layout/hList7#1"/>
    <dgm:cxn modelId="{97BF1936-24CB-4B46-9F28-DB1DC6C290BE}" type="presOf" srcId="{CE72413A-15E1-4E98-9B08-F5D25AFC9651}" destId="{13297D3A-6D37-45A2-8FDF-9561838D368D}" srcOrd="1" destOrd="0" presId="urn:microsoft.com/office/officeart/2005/8/layout/hList7#1"/>
    <dgm:cxn modelId="{7AA9857D-5815-4AB0-A1EB-6234A1880E92}" type="presOf" srcId="{6E65B349-3581-45F2-99D9-C267141EAF44}" destId="{4580C87F-AB25-4BFA-BAFE-73B994B0DDF3}" srcOrd="0" destOrd="0" presId="urn:microsoft.com/office/officeart/2005/8/layout/hList7#1"/>
    <dgm:cxn modelId="{9F2E0D25-F8EA-42BF-9019-9775763D1381}" type="presOf" srcId="{FFC706C7-99BA-4DD5-A824-766995F5B178}" destId="{0AD37195-10AE-4402-B14C-426501C8009E}" srcOrd="0" destOrd="0" presId="urn:microsoft.com/office/officeart/2005/8/layout/hList7#1"/>
    <dgm:cxn modelId="{E4EEC0FB-06DB-479C-B1FA-43AD32AB629F}" type="presOf" srcId="{722583A0-30A3-4E7A-93D2-03AE55E504A8}" destId="{F4CA141E-BC76-4E5D-8442-F1E0DC097FE3}" srcOrd="1" destOrd="0" presId="urn:microsoft.com/office/officeart/2005/8/layout/hList7#1"/>
    <dgm:cxn modelId="{220E8E6A-95F9-41AF-BA1B-79005522375E}" type="presOf" srcId="{722583A0-30A3-4E7A-93D2-03AE55E504A8}" destId="{AE06C61D-AEA9-433F-BCDD-601E8B4F0D2B}" srcOrd="0" destOrd="0" presId="urn:microsoft.com/office/officeart/2005/8/layout/hList7#1"/>
    <dgm:cxn modelId="{26C26299-51A6-40DC-97A2-99667B58B001}" srcId="{FFC706C7-99BA-4DD5-A824-766995F5B178}" destId="{CE72413A-15E1-4E98-9B08-F5D25AFC9651}" srcOrd="2" destOrd="0" parTransId="{2C8AEDBE-7C99-4B28-B831-C8A557A4ECE9}" sibTransId="{5AE1B639-D363-4E31-AD6A-0E4B8082DD4B}"/>
    <dgm:cxn modelId="{E1900D3F-5695-4B10-B28C-3BE1CEBE53B5}" type="presOf" srcId="{206254BA-ED08-488E-891E-F6296C3BD547}" destId="{03741A09-9773-4C20-BEA4-623284BF5AC9}" srcOrd="1" destOrd="0" presId="urn:microsoft.com/office/officeart/2005/8/layout/hList7#1"/>
    <dgm:cxn modelId="{EE4BAABC-CCEA-4795-9C62-7BB2F36FD6DB}" type="presOf" srcId="{206254BA-ED08-488E-891E-F6296C3BD547}" destId="{342FFD8F-6A41-43D8-B32D-F50F17139C98}" srcOrd="0" destOrd="0" presId="urn:microsoft.com/office/officeart/2005/8/layout/hList7#1"/>
    <dgm:cxn modelId="{B16D24AA-059C-4785-B664-81EA17FC9640}" srcId="{FFC706C7-99BA-4DD5-A824-766995F5B178}" destId="{206254BA-ED08-488E-891E-F6296C3BD547}" srcOrd="1" destOrd="0" parTransId="{A72EF549-45CD-40E8-BC79-27CA7F664191}" sibTransId="{0DFED5A4-F937-4B97-86C0-0913E0A77BBB}"/>
    <dgm:cxn modelId="{CDFC919F-992A-44FA-94DA-EED37E9E10F5}" srcId="{FFC706C7-99BA-4DD5-A824-766995F5B178}" destId="{722583A0-30A3-4E7A-93D2-03AE55E504A8}" srcOrd="0" destOrd="0" parTransId="{1B64DCC0-2A6C-4E1D-91FA-AF500203DE96}" sibTransId="{6E65B349-3581-45F2-99D9-C267141EAF44}"/>
    <dgm:cxn modelId="{CF8C9FF4-1368-46CC-BB8B-0837C79477D9}" type="presOf" srcId="{0DFED5A4-F937-4B97-86C0-0913E0A77BBB}" destId="{C27DAD64-ABFB-4458-A027-54D448B47E4B}" srcOrd="0" destOrd="0" presId="urn:microsoft.com/office/officeart/2005/8/layout/hList7#1"/>
    <dgm:cxn modelId="{EF125E40-04C0-425B-A025-D0A121BC2C8D}" type="presParOf" srcId="{0AD37195-10AE-4402-B14C-426501C8009E}" destId="{363B5579-CA71-4C9C-BE02-CEF855F4E6B6}" srcOrd="0" destOrd="0" presId="urn:microsoft.com/office/officeart/2005/8/layout/hList7#1"/>
    <dgm:cxn modelId="{E2219D2D-68F2-443F-9EBE-7F2A86336088}" type="presParOf" srcId="{0AD37195-10AE-4402-B14C-426501C8009E}" destId="{06728C83-A8B0-49B4-AD39-791EF8884A87}" srcOrd="1" destOrd="0" presId="urn:microsoft.com/office/officeart/2005/8/layout/hList7#1"/>
    <dgm:cxn modelId="{FFDC5511-2AA9-4919-A852-5A5E2009C767}" type="presParOf" srcId="{06728C83-A8B0-49B4-AD39-791EF8884A87}" destId="{2AC68F89-EEAF-4FD5-AB90-AB10F0DF35B9}" srcOrd="0" destOrd="0" presId="urn:microsoft.com/office/officeart/2005/8/layout/hList7#1"/>
    <dgm:cxn modelId="{CD513BEF-20D3-4243-8CBA-1C0A3F0B030A}" type="presParOf" srcId="{2AC68F89-EEAF-4FD5-AB90-AB10F0DF35B9}" destId="{AE06C61D-AEA9-433F-BCDD-601E8B4F0D2B}" srcOrd="0" destOrd="0" presId="urn:microsoft.com/office/officeart/2005/8/layout/hList7#1"/>
    <dgm:cxn modelId="{D0094C9E-8A6E-4EAD-ABD0-36EBC9C1F5D0}" type="presParOf" srcId="{2AC68F89-EEAF-4FD5-AB90-AB10F0DF35B9}" destId="{F4CA141E-BC76-4E5D-8442-F1E0DC097FE3}" srcOrd="1" destOrd="0" presId="urn:microsoft.com/office/officeart/2005/8/layout/hList7#1"/>
    <dgm:cxn modelId="{1899F02D-F38F-4A28-90BA-683518B5BA9C}" type="presParOf" srcId="{2AC68F89-EEAF-4FD5-AB90-AB10F0DF35B9}" destId="{0A74431B-60F3-4190-A1D5-C0D44FC146B9}" srcOrd="2" destOrd="0" presId="urn:microsoft.com/office/officeart/2005/8/layout/hList7#1"/>
    <dgm:cxn modelId="{B55DF2EB-2927-454B-84FF-00D737E0520A}" type="presParOf" srcId="{2AC68F89-EEAF-4FD5-AB90-AB10F0DF35B9}" destId="{9846E046-EB7E-4C8A-B6DC-2C07132DD8D7}" srcOrd="3" destOrd="0" presId="urn:microsoft.com/office/officeart/2005/8/layout/hList7#1"/>
    <dgm:cxn modelId="{6EC4C3CF-F2F1-4C01-9330-80F1DDD2F034}" type="presParOf" srcId="{06728C83-A8B0-49B4-AD39-791EF8884A87}" destId="{4580C87F-AB25-4BFA-BAFE-73B994B0DDF3}" srcOrd="1" destOrd="0" presId="urn:microsoft.com/office/officeart/2005/8/layout/hList7#1"/>
    <dgm:cxn modelId="{2D5E94E0-F07F-4519-A23B-9411F6C00F33}" type="presParOf" srcId="{06728C83-A8B0-49B4-AD39-791EF8884A87}" destId="{1D8112C7-C2DF-42E9-843F-DE579F5D9773}" srcOrd="2" destOrd="0" presId="urn:microsoft.com/office/officeart/2005/8/layout/hList7#1"/>
    <dgm:cxn modelId="{01C530C6-89F4-491B-BDDB-F7DB28845876}" type="presParOf" srcId="{1D8112C7-C2DF-42E9-843F-DE579F5D9773}" destId="{342FFD8F-6A41-43D8-B32D-F50F17139C98}" srcOrd="0" destOrd="0" presId="urn:microsoft.com/office/officeart/2005/8/layout/hList7#1"/>
    <dgm:cxn modelId="{8F8E7AE2-EB7E-4DF0-A28D-9AEE56BB4670}" type="presParOf" srcId="{1D8112C7-C2DF-42E9-843F-DE579F5D9773}" destId="{03741A09-9773-4C20-BEA4-623284BF5AC9}" srcOrd="1" destOrd="0" presId="urn:microsoft.com/office/officeart/2005/8/layout/hList7#1"/>
    <dgm:cxn modelId="{36DF6903-A870-49A5-B89B-F8448A87F169}" type="presParOf" srcId="{1D8112C7-C2DF-42E9-843F-DE579F5D9773}" destId="{E7752535-096F-4F46-B2E8-44357CFFE395}" srcOrd="2" destOrd="0" presId="urn:microsoft.com/office/officeart/2005/8/layout/hList7#1"/>
    <dgm:cxn modelId="{FAF7E635-B44D-445F-B516-586FAD6CA191}" type="presParOf" srcId="{1D8112C7-C2DF-42E9-843F-DE579F5D9773}" destId="{FCA0B472-24B3-40E0-8557-80754BF6FD42}" srcOrd="3" destOrd="0" presId="urn:microsoft.com/office/officeart/2005/8/layout/hList7#1"/>
    <dgm:cxn modelId="{8685EC3D-5C47-41B2-86F1-D76E44A904D7}" type="presParOf" srcId="{06728C83-A8B0-49B4-AD39-791EF8884A87}" destId="{C27DAD64-ABFB-4458-A027-54D448B47E4B}" srcOrd="3" destOrd="0" presId="urn:microsoft.com/office/officeart/2005/8/layout/hList7#1"/>
    <dgm:cxn modelId="{A3888AC0-7BB0-4BD8-8DE3-A7410A26F8D7}" type="presParOf" srcId="{06728C83-A8B0-49B4-AD39-791EF8884A87}" destId="{4E965C4D-8E43-4110-B19C-BFA48C1256C1}" srcOrd="4" destOrd="0" presId="urn:microsoft.com/office/officeart/2005/8/layout/hList7#1"/>
    <dgm:cxn modelId="{7C4ABB52-92CA-402B-9FD7-95229B3A4382}" type="presParOf" srcId="{4E965C4D-8E43-4110-B19C-BFA48C1256C1}" destId="{6432E2CD-9AB0-489E-BCB5-AE012E537206}" srcOrd="0" destOrd="0" presId="urn:microsoft.com/office/officeart/2005/8/layout/hList7#1"/>
    <dgm:cxn modelId="{B9E5CA8B-F8C2-41FB-AFDA-7EE566D0981C}" type="presParOf" srcId="{4E965C4D-8E43-4110-B19C-BFA48C1256C1}" destId="{13297D3A-6D37-45A2-8FDF-9561838D368D}" srcOrd="1" destOrd="0" presId="urn:microsoft.com/office/officeart/2005/8/layout/hList7#1"/>
    <dgm:cxn modelId="{3F1ADCF5-D884-4800-BC5B-486AD773466B}" type="presParOf" srcId="{4E965C4D-8E43-4110-B19C-BFA48C1256C1}" destId="{B04D36B7-1540-455E-BEB5-F268BAE04841}" srcOrd="2" destOrd="0" presId="urn:microsoft.com/office/officeart/2005/8/layout/hList7#1"/>
    <dgm:cxn modelId="{6D39FFA9-0B26-46DA-99AC-FFD5178C918E}" type="presParOf" srcId="{4E965C4D-8E43-4110-B19C-BFA48C1256C1}" destId="{BD5D7CC9-3143-4113-8A83-4CAC944C62D4}"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2B562-545A-4D04-A234-76DFCDD68B9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55FBCE65-E16D-45C1-B0BE-0CD6B3E3FBE9}">
      <dgm:prSet phldrT="[Metin]" custT="1"/>
      <dgm:spPr>
        <a:solidFill>
          <a:srgbClr val="002060"/>
        </a:solidFill>
      </dgm:spPr>
      <dgm:t>
        <a:bodyPr/>
        <a:lstStyle/>
        <a:p>
          <a:r>
            <a:rPr lang="tr-TR" sz="2000" dirty="0" smtClean="0"/>
            <a:t>Yerel ve ulusal yönetim</a:t>
          </a:r>
          <a:endParaRPr lang="tr-TR" sz="2000" dirty="0"/>
        </a:p>
      </dgm:t>
    </dgm:pt>
    <dgm:pt modelId="{9BAFBB1E-4EA6-4F2C-80C7-C178F778DBAD}" type="parTrans" cxnId="{4E569D24-5E16-4F75-8D52-84ED5623C8E0}">
      <dgm:prSet/>
      <dgm:spPr/>
      <dgm:t>
        <a:bodyPr/>
        <a:lstStyle/>
        <a:p>
          <a:endParaRPr lang="tr-TR"/>
        </a:p>
      </dgm:t>
    </dgm:pt>
    <dgm:pt modelId="{9626BA8B-FF99-4657-9F9D-52A03043A9E2}" type="sibTrans" cxnId="{4E569D24-5E16-4F75-8D52-84ED5623C8E0}">
      <dgm:prSet/>
      <dgm:spPr>
        <a:solidFill>
          <a:srgbClr val="00B0F0"/>
        </a:solidFill>
      </dgm:spPr>
      <dgm:t>
        <a:bodyPr/>
        <a:lstStyle/>
        <a:p>
          <a:endParaRPr lang="tr-TR"/>
        </a:p>
      </dgm:t>
    </dgm:pt>
    <dgm:pt modelId="{2BF38108-79BF-46B3-94D6-AA8E20B0840F}">
      <dgm:prSet phldrT="[Metin]" custT="1"/>
      <dgm:spPr>
        <a:solidFill>
          <a:srgbClr val="002060"/>
        </a:solidFill>
      </dgm:spPr>
      <dgm:t>
        <a:bodyPr/>
        <a:lstStyle/>
        <a:p>
          <a:r>
            <a:rPr lang="tr-TR" sz="2400" dirty="0" smtClean="0"/>
            <a:t>Talep</a:t>
          </a:r>
          <a:endParaRPr lang="tr-TR" sz="2400" dirty="0"/>
        </a:p>
      </dgm:t>
    </dgm:pt>
    <dgm:pt modelId="{18B0E581-F4BC-4EAF-8037-89EF2665C89B}" type="parTrans" cxnId="{E5103C8D-8157-488E-942D-6C4D150F532D}">
      <dgm:prSet/>
      <dgm:spPr/>
      <dgm:t>
        <a:bodyPr/>
        <a:lstStyle/>
        <a:p>
          <a:endParaRPr lang="tr-TR"/>
        </a:p>
      </dgm:t>
    </dgm:pt>
    <dgm:pt modelId="{43FDAAAA-7B81-4CCD-8866-51FCBA1B4E88}" type="sibTrans" cxnId="{E5103C8D-8157-488E-942D-6C4D150F532D}">
      <dgm:prSet/>
      <dgm:spPr>
        <a:solidFill>
          <a:srgbClr val="00B0F0"/>
        </a:solidFill>
      </dgm:spPr>
      <dgm:t>
        <a:bodyPr/>
        <a:lstStyle/>
        <a:p>
          <a:endParaRPr lang="tr-TR"/>
        </a:p>
      </dgm:t>
    </dgm:pt>
    <dgm:pt modelId="{D7EBB9E7-D378-4ADE-A040-EFEF7E8A1B06}">
      <dgm:prSet phldrT="[Metin]"/>
      <dgm:spPr>
        <a:solidFill>
          <a:srgbClr val="002060"/>
        </a:solidFill>
      </dgm:spPr>
      <dgm:t>
        <a:bodyPr/>
        <a:lstStyle/>
        <a:p>
          <a:r>
            <a:rPr lang="tr-TR" dirty="0" smtClean="0"/>
            <a:t>Yenilik faaliyetleri</a:t>
          </a:r>
          <a:endParaRPr lang="tr-TR" dirty="0"/>
        </a:p>
      </dgm:t>
    </dgm:pt>
    <dgm:pt modelId="{FA90C13F-94DA-46B6-9D5B-66C59AAE4D86}" type="parTrans" cxnId="{9AA6E330-D0D6-4703-8EB5-A07ED5D70D75}">
      <dgm:prSet/>
      <dgm:spPr/>
      <dgm:t>
        <a:bodyPr/>
        <a:lstStyle/>
        <a:p>
          <a:endParaRPr lang="tr-TR"/>
        </a:p>
      </dgm:t>
    </dgm:pt>
    <dgm:pt modelId="{CAA26074-BE1D-4396-8533-CB1F12E1742F}" type="sibTrans" cxnId="{9AA6E330-D0D6-4703-8EB5-A07ED5D70D75}">
      <dgm:prSet/>
      <dgm:spPr>
        <a:solidFill>
          <a:srgbClr val="00B0F0"/>
        </a:solidFill>
      </dgm:spPr>
      <dgm:t>
        <a:bodyPr/>
        <a:lstStyle/>
        <a:p>
          <a:endParaRPr lang="tr-TR"/>
        </a:p>
      </dgm:t>
    </dgm:pt>
    <dgm:pt modelId="{0BBBAD23-2080-46E8-99AF-5D4C230536E8}">
      <dgm:prSet phldrT="[Metin]"/>
      <dgm:spPr>
        <a:solidFill>
          <a:srgbClr val="002060"/>
        </a:solidFill>
      </dgm:spPr>
      <dgm:t>
        <a:bodyPr/>
        <a:lstStyle/>
        <a:p>
          <a:r>
            <a:rPr lang="tr-TR" dirty="0" smtClean="0"/>
            <a:t>Finansman</a:t>
          </a:r>
          <a:endParaRPr lang="tr-TR" dirty="0"/>
        </a:p>
      </dgm:t>
    </dgm:pt>
    <dgm:pt modelId="{E44DCA1B-D957-4869-86FB-F43A44BE0305}" type="parTrans" cxnId="{D66795A9-2F67-4B10-833B-495166DEB6C8}">
      <dgm:prSet/>
      <dgm:spPr/>
      <dgm:t>
        <a:bodyPr/>
        <a:lstStyle/>
        <a:p>
          <a:endParaRPr lang="tr-TR"/>
        </a:p>
      </dgm:t>
    </dgm:pt>
    <dgm:pt modelId="{1E488237-9AD3-4BDC-B935-62D51013B4CC}" type="sibTrans" cxnId="{D66795A9-2F67-4B10-833B-495166DEB6C8}">
      <dgm:prSet/>
      <dgm:spPr>
        <a:solidFill>
          <a:srgbClr val="00B0F0"/>
        </a:solidFill>
      </dgm:spPr>
      <dgm:t>
        <a:bodyPr/>
        <a:lstStyle/>
        <a:p>
          <a:endParaRPr lang="tr-TR"/>
        </a:p>
      </dgm:t>
    </dgm:pt>
    <dgm:pt modelId="{D3F34AD8-BB6D-4609-A87B-07B6E7508A9C}">
      <dgm:prSet phldrT="[Metin]" custT="1"/>
      <dgm:spPr>
        <a:solidFill>
          <a:srgbClr val="002060"/>
        </a:solidFill>
      </dgm:spPr>
      <dgm:t>
        <a:bodyPr/>
        <a:lstStyle/>
        <a:p>
          <a:r>
            <a:rPr lang="tr-TR" sz="2400" dirty="0" smtClean="0"/>
            <a:t>Altyapı</a:t>
          </a:r>
          <a:endParaRPr lang="tr-TR" sz="2400" dirty="0"/>
        </a:p>
      </dgm:t>
    </dgm:pt>
    <dgm:pt modelId="{7C64537F-51ED-4DED-89D3-C2FEBBCD9123}" type="parTrans" cxnId="{BF0965B0-7E6E-4158-BF40-40C444F9FFEB}">
      <dgm:prSet/>
      <dgm:spPr/>
      <dgm:t>
        <a:bodyPr/>
        <a:lstStyle/>
        <a:p>
          <a:endParaRPr lang="tr-TR"/>
        </a:p>
      </dgm:t>
    </dgm:pt>
    <dgm:pt modelId="{61457C20-E9C2-46F0-B634-5E3D90141AAD}" type="sibTrans" cxnId="{BF0965B0-7E6E-4158-BF40-40C444F9FFEB}">
      <dgm:prSet/>
      <dgm:spPr>
        <a:solidFill>
          <a:srgbClr val="00B0F0"/>
        </a:solidFill>
      </dgm:spPr>
      <dgm:t>
        <a:bodyPr/>
        <a:lstStyle/>
        <a:p>
          <a:endParaRPr lang="tr-TR"/>
        </a:p>
      </dgm:t>
    </dgm:pt>
    <dgm:pt modelId="{0D31D5DD-41AB-4E50-A3ED-1492E25874F6}">
      <dgm:prSet custT="1"/>
      <dgm:spPr>
        <a:solidFill>
          <a:srgbClr val="002060"/>
        </a:solidFill>
      </dgm:spPr>
      <dgm:t>
        <a:bodyPr/>
        <a:lstStyle/>
        <a:p>
          <a:r>
            <a:rPr lang="tr-TR" sz="2400" dirty="0" smtClean="0"/>
            <a:t>Girişimciler</a:t>
          </a:r>
          <a:endParaRPr lang="tr-TR" sz="2400" dirty="0"/>
        </a:p>
      </dgm:t>
    </dgm:pt>
    <dgm:pt modelId="{564922E9-BCE4-4881-B089-D20591AF8CFF}" type="parTrans" cxnId="{7D8188C7-17C6-45E8-AB0F-E7B9E8DB86CF}">
      <dgm:prSet/>
      <dgm:spPr/>
      <dgm:t>
        <a:bodyPr/>
        <a:lstStyle/>
        <a:p>
          <a:endParaRPr lang="tr-TR"/>
        </a:p>
      </dgm:t>
    </dgm:pt>
    <dgm:pt modelId="{872F532C-1A8B-43C7-89CE-A81E1638E10A}" type="sibTrans" cxnId="{7D8188C7-17C6-45E8-AB0F-E7B9E8DB86CF}">
      <dgm:prSet/>
      <dgm:spPr>
        <a:solidFill>
          <a:srgbClr val="00B0F0"/>
        </a:solidFill>
      </dgm:spPr>
      <dgm:t>
        <a:bodyPr/>
        <a:lstStyle/>
        <a:p>
          <a:endParaRPr lang="tr-TR"/>
        </a:p>
      </dgm:t>
    </dgm:pt>
    <dgm:pt modelId="{323ED7E1-B749-48A4-ACA4-D4C8857AC6CB}">
      <dgm:prSet custT="1"/>
      <dgm:spPr>
        <a:solidFill>
          <a:srgbClr val="002060"/>
        </a:solidFill>
      </dgm:spPr>
      <dgm:t>
        <a:bodyPr/>
        <a:lstStyle/>
        <a:p>
          <a:r>
            <a:rPr lang="tr-TR" sz="2000" dirty="0" smtClean="0"/>
            <a:t>Bölgesel yenilikçilik kültürü</a:t>
          </a:r>
          <a:endParaRPr lang="tr-TR" sz="2000" dirty="0"/>
        </a:p>
      </dgm:t>
    </dgm:pt>
    <dgm:pt modelId="{16C6646D-E294-4142-BDE8-BBB507596295}" type="parTrans" cxnId="{4058CF47-E063-47F7-B23D-2BE7A2F93C27}">
      <dgm:prSet/>
      <dgm:spPr/>
      <dgm:t>
        <a:bodyPr/>
        <a:lstStyle/>
        <a:p>
          <a:endParaRPr lang="tr-TR"/>
        </a:p>
      </dgm:t>
    </dgm:pt>
    <dgm:pt modelId="{00E26E3B-EFEF-49DE-A9C6-8B11AD999105}" type="sibTrans" cxnId="{4058CF47-E063-47F7-B23D-2BE7A2F93C27}">
      <dgm:prSet/>
      <dgm:spPr>
        <a:solidFill>
          <a:srgbClr val="00B0F0"/>
        </a:solidFill>
      </dgm:spPr>
      <dgm:t>
        <a:bodyPr/>
        <a:lstStyle/>
        <a:p>
          <a:endParaRPr lang="tr-TR"/>
        </a:p>
      </dgm:t>
    </dgm:pt>
    <dgm:pt modelId="{30C99C46-C4D8-43FE-88DA-42C771BD67D7}" type="pres">
      <dgm:prSet presAssocID="{BCB2B562-545A-4D04-A234-76DFCDD68B91}" presName="cycle" presStyleCnt="0">
        <dgm:presLayoutVars>
          <dgm:dir/>
          <dgm:resizeHandles val="exact"/>
        </dgm:presLayoutVars>
      </dgm:prSet>
      <dgm:spPr/>
      <dgm:t>
        <a:bodyPr/>
        <a:lstStyle/>
        <a:p>
          <a:endParaRPr lang="tr-TR"/>
        </a:p>
      </dgm:t>
    </dgm:pt>
    <dgm:pt modelId="{D5724C94-CD24-4D4B-AF75-77EA6ED97BAD}" type="pres">
      <dgm:prSet presAssocID="{55FBCE65-E16D-45C1-B0BE-0CD6B3E3FBE9}" presName="node" presStyleLbl="node1" presStyleIdx="0" presStyleCnt="7" custScaleX="209523">
        <dgm:presLayoutVars>
          <dgm:bulletEnabled val="1"/>
        </dgm:presLayoutVars>
      </dgm:prSet>
      <dgm:spPr/>
      <dgm:t>
        <a:bodyPr/>
        <a:lstStyle/>
        <a:p>
          <a:endParaRPr lang="tr-TR"/>
        </a:p>
      </dgm:t>
    </dgm:pt>
    <dgm:pt modelId="{3EF5957B-95A5-4114-8C28-C27E3F8D0B8F}" type="pres">
      <dgm:prSet presAssocID="{9626BA8B-FF99-4657-9F9D-52A03043A9E2}" presName="sibTrans" presStyleLbl="sibTrans2D1" presStyleIdx="0" presStyleCnt="7"/>
      <dgm:spPr/>
      <dgm:t>
        <a:bodyPr/>
        <a:lstStyle/>
        <a:p>
          <a:endParaRPr lang="tr-TR"/>
        </a:p>
      </dgm:t>
    </dgm:pt>
    <dgm:pt modelId="{515D6DBC-B53C-47B1-847D-629444893006}" type="pres">
      <dgm:prSet presAssocID="{9626BA8B-FF99-4657-9F9D-52A03043A9E2}" presName="connectorText" presStyleLbl="sibTrans2D1" presStyleIdx="0" presStyleCnt="7"/>
      <dgm:spPr/>
      <dgm:t>
        <a:bodyPr/>
        <a:lstStyle/>
        <a:p>
          <a:endParaRPr lang="tr-TR"/>
        </a:p>
      </dgm:t>
    </dgm:pt>
    <dgm:pt modelId="{4EED4066-036B-4CE0-BBC6-65EA2204C03B}" type="pres">
      <dgm:prSet presAssocID="{2BF38108-79BF-46B3-94D6-AA8E20B0840F}" presName="node" presStyleLbl="node1" presStyleIdx="1" presStyleCnt="7" custScaleX="176461" custRadScaleRad="126532" custRadScaleInc="43718">
        <dgm:presLayoutVars>
          <dgm:bulletEnabled val="1"/>
        </dgm:presLayoutVars>
      </dgm:prSet>
      <dgm:spPr/>
      <dgm:t>
        <a:bodyPr/>
        <a:lstStyle/>
        <a:p>
          <a:endParaRPr lang="tr-TR"/>
        </a:p>
      </dgm:t>
    </dgm:pt>
    <dgm:pt modelId="{E8A18517-4BDD-4E49-BFD7-A352C444C86F}" type="pres">
      <dgm:prSet presAssocID="{43FDAAAA-7B81-4CCD-8866-51FCBA1B4E88}" presName="sibTrans" presStyleLbl="sibTrans2D1" presStyleIdx="1" presStyleCnt="7"/>
      <dgm:spPr/>
      <dgm:t>
        <a:bodyPr/>
        <a:lstStyle/>
        <a:p>
          <a:endParaRPr lang="tr-TR"/>
        </a:p>
      </dgm:t>
    </dgm:pt>
    <dgm:pt modelId="{12FDECD7-FB51-4703-A4B6-C0E1DF254C40}" type="pres">
      <dgm:prSet presAssocID="{43FDAAAA-7B81-4CCD-8866-51FCBA1B4E88}" presName="connectorText" presStyleLbl="sibTrans2D1" presStyleIdx="1" presStyleCnt="7"/>
      <dgm:spPr/>
      <dgm:t>
        <a:bodyPr/>
        <a:lstStyle/>
        <a:p>
          <a:endParaRPr lang="tr-TR"/>
        </a:p>
      </dgm:t>
    </dgm:pt>
    <dgm:pt modelId="{77A87178-DDDE-4A77-ADD9-613924B9CF7E}" type="pres">
      <dgm:prSet presAssocID="{D7EBB9E7-D378-4ADE-A040-EFEF7E8A1B06}" presName="node" presStyleLbl="node1" presStyleIdx="2" presStyleCnt="7" custScaleX="183981" custRadScaleRad="119271" custRadScaleInc="-23024">
        <dgm:presLayoutVars>
          <dgm:bulletEnabled val="1"/>
        </dgm:presLayoutVars>
      </dgm:prSet>
      <dgm:spPr/>
      <dgm:t>
        <a:bodyPr/>
        <a:lstStyle/>
        <a:p>
          <a:endParaRPr lang="tr-TR"/>
        </a:p>
      </dgm:t>
    </dgm:pt>
    <dgm:pt modelId="{A2B7950D-80BA-4266-AC15-961D63B44257}" type="pres">
      <dgm:prSet presAssocID="{CAA26074-BE1D-4396-8533-CB1F12E1742F}" presName="sibTrans" presStyleLbl="sibTrans2D1" presStyleIdx="2" presStyleCnt="7"/>
      <dgm:spPr/>
      <dgm:t>
        <a:bodyPr/>
        <a:lstStyle/>
        <a:p>
          <a:endParaRPr lang="tr-TR"/>
        </a:p>
      </dgm:t>
    </dgm:pt>
    <dgm:pt modelId="{7A17D446-3489-40F9-9FC1-BF60DC87715C}" type="pres">
      <dgm:prSet presAssocID="{CAA26074-BE1D-4396-8533-CB1F12E1742F}" presName="connectorText" presStyleLbl="sibTrans2D1" presStyleIdx="2" presStyleCnt="7"/>
      <dgm:spPr/>
      <dgm:t>
        <a:bodyPr/>
        <a:lstStyle/>
        <a:p>
          <a:endParaRPr lang="tr-TR"/>
        </a:p>
      </dgm:t>
    </dgm:pt>
    <dgm:pt modelId="{9F1542C5-05BC-43F8-BBDD-41966028DC35}" type="pres">
      <dgm:prSet presAssocID="{0BBBAD23-2080-46E8-99AF-5D4C230536E8}" presName="node" presStyleLbl="node1" presStyleIdx="3" presStyleCnt="7" custScaleX="197738" custRadScaleRad="116121" custRadScaleInc="-42120">
        <dgm:presLayoutVars>
          <dgm:bulletEnabled val="1"/>
        </dgm:presLayoutVars>
      </dgm:prSet>
      <dgm:spPr/>
      <dgm:t>
        <a:bodyPr/>
        <a:lstStyle/>
        <a:p>
          <a:endParaRPr lang="tr-TR"/>
        </a:p>
      </dgm:t>
    </dgm:pt>
    <dgm:pt modelId="{5FE37FBF-0D4C-4AA1-801F-C6A326CFBEE9}" type="pres">
      <dgm:prSet presAssocID="{1E488237-9AD3-4BDC-B935-62D51013B4CC}" presName="sibTrans" presStyleLbl="sibTrans2D1" presStyleIdx="3" presStyleCnt="7"/>
      <dgm:spPr/>
      <dgm:t>
        <a:bodyPr/>
        <a:lstStyle/>
        <a:p>
          <a:endParaRPr lang="tr-TR"/>
        </a:p>
      </dgm:t>
    </dgm:pt>
    <dgm:pt modelId="{2D67DC96-72E6-494C-BCB2-5CB377445E44}" type="pres">
      <dgm:prSet presAssocID="{1E488237-9AD3-4BDC-B935-62D51013B4CC}" presName="connectorText" presStyleLbl="sibTrans2D1" presStyleIdx="3" presStyleCnt="7"/>
      <dgm:spPr/>
      <dgm:t>
        <a:bodyPr/>
        <a:lstStyle/>
        <a:p>
          <a:endParaRPr lang="tr-TR"/>
        </a:p>
      </dgm:t>
    </dgm:pt>
    <dgm:pt modelId="{1579DA92-3B03-4578-AB00-C43E63500BCC}" type="pres">
      <dgm:prSet presAssocID="{D3F34AD8-BB6D-4609-A87B-07B6E7508A9C}" presName="node" presStyleLbl="node1" presStyleIdx="4" presStyleCnt="7" custScaleX="162959" custRadScaleRad="107522" custRadScaleInc="32419">
        <dgm:presLayoutVars>
          <dgm:bulletEnabled val="1"/>
        </dgm:presLayoutVars>
      </dgm:prSet>
      <dgm:spPr/>
      <dgm:t>
        <a:bodyPr/>
        <a:lstStyle/>
        <a:p>
          <a:endParaRPr lang="tr-TR"/>
        </a:p>
      </dgm:t>
    </dgm:pt>
    <dgm:pt modelId="{0554B2FC-A207-4CDD-ABFA-C7B2119C36E3}" type="pres">
      <dgm:prSet presAssocID="{61457C20-E9C2-46F0-B634-5E3D90141AAD}" presName="sibTrans" presStyleLbl="sibTrans2D1" presStyleIdx="4" presStyleCnt="7"/>
      <dgm:spPr/>
      <dgm:t>
        <a:bodyPr/>
        <a:lstStyle/>
        <a:p>
          <a:endParaRPr lang="tr-TR"/>
        </a:p>
      </dgm:t>
    </dgm:pt>
    <dgm:pt modelId="{F314806F-5FB9-4D02-8F72-E458EE2BEA99}" type="pres">
      <dgm:prSet presAssocID="{61457C20-E9C2-46F0-B634-5E3D90141AAD}" presName="connectorText" presStyleLbl="sibTrans2D1" presStyleIdx="4" presStyleCnt="7"/>
      <dgm:spPr/>
      <dgm:t>
        <a:bodyPr/>
        <a:lstStyle/>
        <a:p>
          <a:endParaRPr lang="tr-TR"/>
        </a:p>
      </dgm:t>
    </dgm:pt>
    <dgm:pt modelId="{D01B5A79-EF26-4763-A0CF-E36CB35ECEFC}" type="pres">
      <dgm:prSet presAssocID="{0D31D5DD-41AB-4E50-A3ED-1492E25874F6}" presName="node" presStyleLbl="node1" presStyleIdx="5" presStyleCnt="7" custScaleX="221032" custRadScaleRad="105238" custRadScaleInc="11228">
        <dgm:presLayoutVars>
          <dgm:bulletEnabled val="1"/>
        </dgm:presLayoutVars>
      </dgm:prSet>
      <dgm:spPr/>
      <dgm:t>
        <a:bodyPr/>
        <a:lstStyle/>
        <a:p>
          <a:endParaRPr lang="tr-TR"/>
        </a:p>
      </dgm:t>
    </dgm:pt>
    <dgm:pt modelId="{7E93BF21-7EE9-4BC8-A692-BE4016F2897D}" type="pres">
      <dgm:prSet presAssocID="{872F532C-1A8B-43C7-89CE-A81E1638E10A}" presName="sibTrans" presStyleLbl="sibTrans2D1" presStyleIdx="5" presStyleCnt="7"/>
      <dgm:spPr/>
      <dgm:t>
        <a:bodyPr/>
        <a:lstStyle/>
        <a:p>
          <a:endParaRPr lang="tr-TR"/>
        </a:p>
      </dgm:t>
    </dgm:pt>
    <dgm:pt modelId="{40A1E1D5-9955-44DB-BF61-F5EB8394D6CD}" type="pres">
      <dgm:prSet presAssocID="{872F532C-1A8B-43C7-89CE-A81E1638E10A}" presName="connectorText" presStyleLbl="sibTrans2D1" presStyleIdx="5" presStyleCnt="7"/>
      <dgm:spPr/>
      <dgm:t>
        <a:bodyPr/>
        <a:lstStyle/>
        <a:p>
          <a:endParaRPr lang="tr-TR"/>
        </a:p>
      </dgm:t>
    </dgm:pt>
    <dgm:pt modelId="{44AB4951-2509-4939-9150-B0740FBADED6}" type="pres">
      <dgm:prSet presAssocID="{323ED7E1-B749-48A4-ACA4-D4C8857AC6CB}" presName="node" presStyleLbl="node1" presStyleIdx="6" presStyleCnt="7" custScaleX="200819" custRadScaleRad="125634" custRadScaleInc="-50461">
        <dgm:presLayoutVars>
          <dgm:bulletEnabled val="1"/>
        </dgm:presLayoutVars>
      </dgm:prSet>
      <dgm:spPr/>
      <dgm:t>
        <a:bodyPr/>
        <a:lstStyle/>
        <a:p>
          <a:endParaRPr lang="tr-TR"/>
        </a:p>
      </dgm:t>
    </dgm:pt>
    <dgm:pt modelId="{04544E02-0461-42DB-895E-AAC35D49CD80}" type="pres">
      <dgm:prSet presAssocID="{00E26E3B-EFEF-49DE-A9C6-8B11AD999105}" presName="sibTrans" presStyleLbl="sibTrans2D1" presStyleIdx="6" presStyleCnt="7"/>
      <dgm:spPr/>
      <dgm:t>
        <a:bodyPr/>
        <a:lstStyle/>
        <a:p>
          <a:endParaRPr lang="tr-TR"/>
        </a:p>
      </dgm:t>
    </dgm:pt>
    <dgm:pt modelId="{22A234F2-819D-4746-BB1B-2CC0EAA373C6}" type="pres">
      <dgm:prSet presAssocID="{00E26E3B-EFEF-49DE-A9C6-8B11AD999105}" presName="connectorText" presStyleLbl="sibTrans2D1" presStyleIdx="6" presStyleCnt="7"/>
      <dgm:spPr/>
      <dgm:t>
        <a:bodyPr/>
        <a:lstStyle/>
        <a:p>
          <a:endParaRPr lang="tr-TR"/>
        </a:p>
      </dgm:t>
    </dgm:pt>
  </dgm:ptLst>
  <dgm:cxnLst>
    <dgm:cxn modelId="{2DF576C3-D899-4DC7-BFB0-1EF57D755049}" type="presOf" srcId="{1E488237-9AD3-4BDC-B935-62D51013B4CC}" destId="{2D67DC96-72E6-494C-BCB2-5CB377445E44}" srcOrd="1" destOrd="0" presId="urn:microsoft.com/office/officeart/2005/8/layout/cycle2"/>
    <dgm:cxn modelId="{0D114315-8A8E-4394-9393-1B2022CE88C7}" type="presOf" srcId="{9626BA8B-FF99-4657-9F9D-52A03043A9E2}" destId="{515D6DBC-B53C-47B1-847D-629444893006}" srcOrd="1" destOrd="0" presId="urn:microsoft.com/office/officeart/2005/8/layout/cycle2"/>
    <dgm:cxn modelId="{E5103C8D-8157-488E-942D-6C4D150F532D}" srcId="{BCB2B562-545A-4D04-A234-76DFCDD68B91}" destId="{2BF38108-79BF-46B3-94D6-AA8E20B0840F}" srcOrd="1" destOrd="0" parTransId="{18B0E581-F4BC-4EAF-8037-89EF2665C89B}" sibTransId="{43FDAAAA-7B81-4CCD-8866-51FCBA1B4E88}"/>
    <dgm:cxn modelId="{2BE51999-5844-41E1-BF25-F8FF701AB251}" type="presOf" srcId="{0D31D5DD-41AB-4E50-A3ED-1492E25874F6}" destId="{D01B5A79-EF26-4763-A0CF-E36CB35ECEFC}" srcOrd="0" destOrd="0" presId="urn:microsoft.com/office/officeart/2005/8/layout/cycle2"/>
    <dgm:cxn modelId="{4E569D24-5E16-4F75-8D52-84ED5623C8E0}" srcId="{BCB2B562-545A-4D04-A234-76DFCDD68B91}" destId="{55FBCE65-E16D-45C1-B0BE-0CD6B3E3FBE9}" srcOrd="0" destOrd="0" parTransId="{9BAFBB1E-4EA6-4F2C-80C7-C178F778DBAD}" sibTransId="{9626BA8B-FF99-4657-9F9D-52A03043A9E2}"/>
    <dgm:cxn modelId="{4B4C48ED-41AD-4C2B-9DA9-0333D311D613}" type="presOf" srcId="{872F532C-1A8B-43C7-89CE-A81E1638E10A}" destId="{7E93BF21-7EE9-4BC8-A692-BE4016F2897D}" srcOrd="0" destOrd="0" presId="urn:microsoft.com/office/officeart/2005/8/layout/cycle2"/>
    <dgm:cxn modelId="{7D8188C7-17C6-45E8-AB0F-E7B9E8DB86CF}" srcId="{BCB2B562-545A-4D04-A234-76DFCDD68B91}" destId="{0D31D5DD-41AB-4E50-A3ED-1492E25874F6}" srcOrd="5" destOrd="0" parTransId="{564922E9-BCE4-4881-B089-D20591AF8CFF}" sibTransId="{872F532C-1A8B-43C7-89CE-A81E1638E10A}"/>
    <dgm:cxn modelId="{EE802D75-90C5-4DCF-B1AB-BB96568C7BF0}" type="presOf" srcId="{0BBBAD23-2080-46E8-99AF-5D4C230536E8}" destId="{9F1542C5-05BC-43F8-BBDD-41966028DC35}" srcOrd="0" destOrd="0" presId="urn:microsoft.com/office/officeart/2005/8/layout/cycle2"/>
    <dgm:cxn modelId="{2389C7BC-AEBE-4A64-A108-AFBF5644D826}" type="presOf" srcId="{43FDAAAA-7B81-4CCD-8866-51FCBA1B4E88}" destId="{12FDECD7-FB51-4703-A4B6-C0E1DF254C40}" srcOrd="1" destOrd="0" presId="urn:microsoft.com/office/officeart/2005/8/layout/cycle2"/>
    <dgm:cxn modelId="{7E027A9D-1A34-4253-BD88-A0F8EB030236}" type="presOf" srcId="{61457C20-E9C2-46F0-B634-5E3D90141AAD}" destId="{0554B2FC-A207-4CDD-ABFA-C7B2119C36E3}" srcOrd="0" destOrd="0" presId="urn:microsoft.com/office/officeart/2005/8/layout/cycle2"/>
    <dgm:cxn modelId="{5BFA0740-E20F-41B2-9E44-382302934145}" type="presOf" srcId="{00E26E3B-EFEF-49DE-A9C6-8B11AD999105}" destId="{22A234F2-819D-4746-BB1B-2CC0EAA373C6}" srcOrd="1" destOrd="0" presId="urn:microsoft.com/office/officeart/2005/8/layout/cycle2"/>
    <dgm:cxn modelId="{9B130E73-1381-4C4E-AD24-C0AA6641CE04}" type="presOf" srcId="{CAA26074-BE1D-4396-8533-CB1F12E1742F}" destId="{A2B7950D-80BA-4266-AC15-961D63B44257}" srcOrd="0" destOrd="0" presId="urn:microsoft.com/office/officeart/2005/8/layout/cycle2"/>
    <dgm:cxn modelId="{EBC5B790-3A99-4C96-B391-04F49376FBBF}" type="presOf" srcId="{D3F34AD8-BB6D-4609-A87B-07B6E7508A9C}" destId="{1579DA92-3B03-4578-AB00-C43E63500BCC}" srcOrd="0" destOrd="0" presId="urn:microsoft.com/office/officeart/2005/8/layout/cycle2"/>
    <dgm:cxn modelId="{BF0965B0-7E6E-4158-BF40-40C444F9FFEB}" srcId="{BCB2B562-545A-4D04-A234-76DFCDD68B91}" destId="{D3F34AD8-BB6D-4609-A87B-07B6E7508A9C}" srcOrd="4" destOrd="0" parTransId="{7C64537F-51ED-4DED-89D3-C2FEBBCD9123}" sibTransId="{61457C20-E9C2-46F0-B634-5E3D90141AAD}"/>
    <dgm:cxn modelId="{9AA6E330-D0D6-4703-8EB5-A07ED5D70D75}" srcId="{BCB2B562-545A-4D04-A234-76DFCDD68B91}" destId="{D7EBB9E7-D378-4ADE-A040-EFEF7E8A1B06}" srcOrd="2" destOrd="0" parTransId="{FA90C13F-94DA-46B6-9D5B-66C59AAE4D86}" sibTransId="{CAA26074-BE1D-4396-8533-CB1F12E1742F}"/>
    <dgm:cxn modelId="{085B2163-3611-4110-9C61-FA81969AA8C8}" type="presOf" srcId="{2BF38108-79BF-46B3-94D6-AA8E20B0840F}" destId="{4EED4066-036B-4CE0-BBC6-65EA2204C03B}" srcOrd="0" destOrd="0" presId="urn:microsoft.com/office/officeart/2005/8/layout/cycle2"/>
    <dgm:cxn modelId="{83E299A4-3DE3-4028-81BB-2BA18ECFC302}" type="presOf" srcId="{872F532C-1A8B-43C7-89CE-A81E1638E10A}" destId="{40A1E1D5-9955-44DB-BF61-F5EB8394D6CD}" srcOrd="1" destOrd="0" presId="urn:microsoft.com/office/officeart/2005/8/layout/cycle2"/>
    <dgm:cxn modelId="{7709404B-9B2D-4D98-B06B-5E075DB273B2}" type="presOf" srcId="{61457C20-E9C2-46F0-B634-5E3D90141AAD}" destId="{F314806F-5FB9-4D02-8F72-E458EE2BEA99}" srcOrd="1" destOrd="0" presId="urn:microsoft.com/office/officeart/2005/8/layout/cycle2"/>
    <dgm:cxn modelId="{2CEDA442-A6C7-4C23-AC44-7609A6319CD8}" type="presOf" srcId="{00E26E3B-EFEF-49DE-A9C6-8B11AD999105}" destId="{04544E02-0461-42DB-895E-AAC35D49CD80}" srcOrd="0" destOrd="0" presId="urn:microsoft.com/office/officeart/2005/8/layout/cycle2"/>
    <dgm:cxn modelId="{19F22299-36B8-46FB-9639-A0DCAD6CC625}" type="presOf" srcId="{1E488237-9AD3-4BDC-B935-62D51013B4CC}" destId="{5FE37FBF-0D4C-4AA1-801F-C6A326CFBEE9}" srcOrd="0" destOrd="0" presId="urn:microsoft.com/office/officeart/2005/8/layout/cycle2"/>
    <dgm:cxn modelId="{D66795A9-2F67-4B10-833B-495166DEB6C8}" srcId="{BCB2B562-545A-4D04-A234-76DFCDD68B91}" destId="{0BBBAD23-2080-46E8-99AF-5D4C230536E8}" srcOrd="3" destOrd="0" parTransId="{E44DCA1B-D957-4869-86FB-F43A44BE0305}" sibTransId="{1E488237-9AD3-4BDC-B935-62D51013B4CC}"/>
    <dgm:cxn modelId="{FCF529FD-D4D0-4781-A07F-9163A571D768}" type="presOf" srcId="{55FBCE65-E16D-45C1-B0BE-0CD6B3E3FBE9}" destId="{D5724C94-CD24-4D4B-AF75-77EA6ED97BAD}" srcOrd="0" destOrd="0" presId="urn:microsoft.com/office/officeart/2005/8/layout/cycle2"/>
    <dgm:cxn modelId="{10113EB1-4256-4613-A5E0-A44418931A33}" type="presOf" srcId="{9626BA8B-FF99-4657-9F9D-52A03043A9E2}" destId="{3EF5957B-95A5-4114-8C28-C27E3F8D0B8F}" srcOrd="0" destOrd="0" presId="urn:microsoft.com/office/officeart/2005/8/layout/cycle2"/>
    <dgm:cxn modelId="{02B83B08-BE9B-497E-80D2-4CB792EE19C7}" type="presOf" srcId="{CAA26074-BE1D-4396-8533-CB1F12E1742F}" destId="{7A17D446-3489-40F9-9FC1-BF60DC87715C}" srcOrd="1" destOrd="0" presId="urn:microsoft.com/office/officeart/2005/8/layout/cycle2"/>
    <dgm:cxn modelId="{66E7E1AB-DD4E-42A7-BAC0-FFCE2DC0573B}" type="presOf" srcId="{43FDAAAA-7B81-4CCD-8866-51FCBA1B4E88}" destId="{E8A18517-4BDD-4E49-BFD7-A352C444C86F}" srcOrd="0" destOrd="0" presId="urn:microsoft.com/office/officeart/2005/8/layout/cycle2"/>
    <dgm:cxn modelId="{3C8E1CED-539C-4654-B0F3-9616A5DD3FFD}" type="presOf" srcId="{BCB2B562-545A-4D04-A234-76DFCDD68B91}" destId="{30C99C46-C4D8-43FE-88DA-42C771BD67D7}" srcOrd="0" destOrd="0" presId="urn:microsoft.com/office/officeart/2005/8/layout/cycle2"/>
    <dgm:cxn modelId="{2F995570-0ACF-4C26-B9FA-3D0B38BC80C3}" type="presOf" srcId="{323ED7E1-B749-48A4-ACA4-D4C8857AC6CB}" destId="{44AB4951-2509-4939-9150-B0740FBADED6}" srcOrd="0" destOrd="0" presId="urn:microsoft.com/office/officeart/2005/8/layout/cycle2"/>
    <dgm:cxn modelId="{6BDBDD6A-9A4A-4F96-87BE-AB3720318383}" type="presOf" srcId="{D7EBB9E7-D378-4ADE-A040-EFEF7E8A1B06}" destId="{77A87178-DDDE-4A77-ADD9-613924B9CF7E}" srcOrd="0" destOrd="0" presId="urn:microsoft.com/office/officeart/2005/8/layout/cycle2"/>
    <dgm:cxn modelId="{4058CF47-E063-47F7-B23D-2BE7A2F93C27}" srcId="{BCB2B562-545A-4D04-A234-76DFCDD68B91}" destId="{323ED7E1-B749-48A4-ACA4-D4C8857AC6CB}" srcOrd="6" destOrd="0" parTransId="{16C6646D-E294-4142-BDE8-BBB507596295}" sibTransId="{00E26E3B-EFEF-49DE-A9C6-8B11AD999105}"/>
    <dgm:cxn modelId="{785D3A67-D740-4486-ACF9-ACA8768B153D}" type="presParOf" srcId="{30C99C46-C4D8-43FE-88DA-42C771BD67D7}" destId="{D5724C94-CD24-4D4B-AF75-77EA6ED97BAD}" srcOrd="0" destOrd="0" presId="urn:microsoft.com/office/officeart/2005/8/layout/cycle2"/>
    <dgm:cxn modelId="{58E02CCE-89F8-4152-9642-D2F403494DB0}" type="presParOf" srcId="{30C99C46-C4D8-43FE-88DA-42C771BD67D7}" destId="{3EF5957B-95A5-4114-8C28-C27E3F8D0B8F}" srcOrd="1" destOrd="0" presId="urn:microsoft.com/office/officeart/2005/8/layout/cycle2"/>
    <dgm:cxn modelId="{56093486-CBA6-4714-AC71-B65504D4F285}" type="presParOf" srcId="{3EF5957B-95A5-4114-8C28-C27E3F8D0B8F}" destId="{515D6DBC-B53C-47B1-847D-629444893006}" srcOrd="0" destOrd="0" presId="urn:microsoft.com/office/officeart/2005/8/layout/cycle2"/>
    <dgm:cxn modelId="{21AA9A62-1640-4177-B435-CE5DD70D396A}" type="presParOf" srcId="{30C99C46-C4D8-43FE-88DA-42C771BD67D7}" destId="{4EED4066-036B-4CE0-BBC6-65EA2204C03B}" srcOrd="2" destOrd="0" presId="urn:microsoft.com/office/officeart/2005/8/layout/cycle2"/>
    <dgm:cxn modelId="{021A10FC-A05A-442A-A2F7-DCEB20234BA0}" type="presParOf" srcId="{30C99C46-C4D8-43FE-88DA-42C771BD67D7}" destId="{E8A18517-4BDD-4E49-BFD7-A352C444C86F}" srcOrd="3" destOrd="0" presId="urn:microsoft.com/office/officeart/2005/8/layout/cycle2"/>
    <dgm:cxn modelId="{CE9F60BA-6BA6-47E9-A0E3-081D6CC11294}" type="presParOf" srcId="{E8A18517-4BDD-4E49-BFD7-A352C444C86F}" destId="{12FDECD7-FB51-4703-A4B6-C0E1DF254C40}" srcOrd="0" destOrd="0" presId="urn:microsoft.com/office/officeart/2005/8/layout/cycle2"/>
    <dgm:cxn modelId="{905D94D9-CB94-498B-9F56-27BCB40F2BC7}" type="presParOf" srcId="{30C99C46-C4D8-43FE-88DA-42C771BD67D7}" destId="{77A87178-DDDE-4A77-ADD9-613924B9CF7E}" srcOrd="4" destOrd="0" presId="urn:microsoft.com/office/officeart/2005/8/layout/cycle2"/>
    <dgm:cxn modelId="{B5D79326-91B7-4988-9BDC-87200BBB7AFB}" type="presParOf" srcId="{30C99C46-C4D8-43FE-88DA-42C771BD67D7}" destId="{A2B7950D-80BA-4266-AC15-961D63B44257}" srcOrd="5" destOrd="0" presId="urn:microsoft.com/office/officeart/2005/8/layout/cycle2"/>
    <dgm:cxn modelId="{9CC20A33-A94A-48BB-860C-6CF3777D67AC}" type="presParOf" srcId="{A2B7950D-80BA-4266-AC15-961D63B44257}" destId="{7A17D446-3489-40F9-9FC1-BF60DC87715C}" srcOrd="0" destOrd="0" presId="urn:microsoft.com/office/officeart/2005/8/layout/cycle2"/>
    <dgm:cxn modelId="{B2EB028D-1DCA-447F-8842-DB61B7F03ED0}" type="presParOf" srcId="{30C99C46-C4D8-43FE-88DA-42C771BD67D7}" destId="{9F1542C5-05BC-43F8-BBDD-41966028DC35}" srcOrd="6" destOrd="0" presId="urn:microsoft.com/office/officeart/2005/8/layout/cycle2"/>
    <dgm:cxn modelId="{03DD08C9-467D-4C81-98E8-50233E2B6E9E}" type="presParOf" srcId="{30C99C46-C4D8-43FE-88DA-42C771BD67D7}" destId="{5FE37FBF-0D4C-4AA1-801F-C6A326CFBEE9}" srcOrd="7" destOrd="0" presId="urn:microsoft.com/office/officeart/2005/8/layout/cycle2"/>
    <dgm:cxn modelId="{7FE007EB-C2E8-4066-8DA2-881AC8D0885A}" type="presParOf" srcId="{5FE37FBF-0D4C-4AA1-801F-C6A326CFBEE9}" destId="{2D67DC96-72E6-494C-BCB2-5CB377445E44}" srcOrd="0" destOrd="0" presId="urn:microsoft.com/office/officeart/2005/8/layout/cycle2"/>
    <dgm:cxn modelId="{0D41802A-D5F7-4CDE-AD83-2550197EADF4}" type="presParOf" srcId="{30C99C46-C4D8-43FE-88DA-42C771BD67D7}" destId="{1579DA92-3B03-4578-AB00-C43E63500BCC}" srcOrd="8" destOrd="0" presId="urn:microsoft.com/office/officeart/2005/8/layout/cycle2"/>
    <dgm:cxn modelId="{CA75D9DD-2DA0-4A3E-9A7D-C37FDAC67461}" type="presParOf" srcId="{30C99C46-C4D8-43FE-88DA-42C771BD67D7}" destId="{0554B2FC-A207-4CDD-ABFA-C7B2119C36E3}" srcOrd="9" destOrd="0" presId="urn:microsoft.com/office/officeart/2005/8/layout/cycle2"/>
    <dgm:cxn modelId="{4C9D7FA3-8D82-4ADA-9ECF-74DD0F2ABD4E}" type="presParOf" srcId="{0554B2FC-A207-4CDD-ABFA-C7B2119C36E3}" destId="{F314806F-5FB9-4D02-8F72-E458EE2BEA99}" srcOrd="0" destOrd="0" presId="urn:microsoft.com/office/officeart/2005/8/layout/cycle2"/>
    <dgm:cxn modelId="{F6352F4F-070F-4B16-9CDD-167B1A93599B}" type="presParOf" srcId="{30C99C46-C4D8-43FE-88DA-42C771BD67D7}" destId="{D01B5A79-EF26-4763-A0CF-E36CB35ECEFC}" srcOrd="10" destOrd="0" presId="urn:microsoft.com/office/officeart/2005/8/layout/cycle2"/>
    <dgm:cxn modelId="{5ABEA90A-706B-42DA-99BF-13A7CF080494}" type="presParOf" srcId="{30C99C46-C4D8-43FE-88DA-42C771BD67D7}" destId="{7E93BF21-7EE9-4BC8-A692-BE4016F2897D}" srcOrd="11" destOrd="0" presId="urn:microsoft.com/office/officeart/2005/8/layout/cycle2"/>
    <dgm:cxn modelId="{A2CBA830-1095-46EE-8D0B-395FDD8E9A52}" type="presParOf" srcId="{7E93BF21-7EE9-4BC8-A692-BE4016F2897D}" destId="{40A1E1D5-9955-44DB-BF61-F5EB8394D6CD}" srcOrd="0" destOrd="0" presId="urn:microsoft.com/office/officeart/2005/8/layout/cycle2"/>
    <dgm:cxn modelId="{3517B6EE-AFFA-4433-A9B9-2B7D414E45E7}" type="presParOf" srcId="{30C99C46-C4D8-43FE-88DA-42C771BD67D7}" destId="{44AB4951-2509-4939-9150-B0740FBADED6}" srcOrd="12" destOrd="0" presId="urn:microsoft.com/office/officeart/2005/8/layout/cycle2"/>
    <dgm:cxn modelId="{33B45237-015E-495E-B8C5-C588B96A877F}" type="presParOf" srcId="{30C99C46-C4D8-43FE-88DA-42C771BD67D7}" destId="{04544E02-0461-42DB-895E-AAC35D49CD80}" srcOrd="13" destOrd="0" presId="urn:microsoft.com/office/officeart/2005/8/layout/cycle2"/>
    <dgm:cxn modelId="{FFE40AFB-C971-4E2E-BDEF-38BB9BEE919C}" type="presParOf" srcId="{04544E02-0461-42DB-895E-AAC35D49CD80}" destId="{22A234F2-819D-4746-BB1B-2CC0EAA373C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06C61D-AEA9-433F-BCDD-601E8B4F0D2B}">
      <dsp:nvSpPr>
        <dsp:cNvPr id="0" name=""/>
        <dsp:cNvSpPr/>
      </dsp:nvSpPr>
      <dsp:spPr>
        <a:xfrm>
          <a:off x="1791" y="0"/>
          <a:ext cx="2787208" cy="4464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300" b="1" kern="1200" dirty="0" smtClean="0"/>
            <a:t>Zaman serisi analizleri (TUIK elverdiği ölçüde!)</a:t>
          </a:r>
        </a:p>
        <a:p>
          <a:pPr lvl="0" algn="ctr" defTabSz="577850">
            <a:lnSpc>
              <a:spcPct val="90000"/>
            </a:lnSpc>
            <a:spcBef>
              <a:spcPct val="0"/>
            </a:spcBef>
            <a:spcAft>
              <a:spcPct val="35000"/>
            </a:spcAft>
          </a:pPr>
          <a:r>
            <a:rPr lang="tr-TR" sz="1300" b="1" kern="1200" dirty="0" smtClean="0"/>
            <a:t>Arşiv taramaları</a:t>
          </a:r>
        </a:p>
        <a:p>
          <a:pPr lvl="0" algn="ctr" defTabSz="577850">
            <a:lnSpc>
              <a:spcPct val="90000"/>
            </a:lnSpc>
            <a:spcBef>
              <a:spcPct val="0"/>
            </a:spcBef>
            <a:spcAft>
              <a:spcPct val="35000"/>
            </a:spcAft>
          </a:pPr>
          <a:r>
            <a:rPr lang="tr-TR" sz="1300" b="1" kern="1200" dirty="0" smtClean="0"/>
            <a:t>Kronoloji çalışmaları</a:t>
          </a:r>
        </a:p>
        <a:p>
          <a:pPr lvl="0" algn="ctr" defTabSz="577850">
            <a:lnSpc>
              <a:spcPct val="90000"/>
            </a:lnSpc>
            <a:spcBef>
              <a:spcPct val="0"/>
            </a:spcBef>
            <a:spcAft>
              <a:spcPct val="35000"/>
            </a:spcAft>
          </a:pPr>
          <a:r>
            <a:rPr lang="tr-TR" sz="1300" b="1" kern="1200" dirty="0" smtClean="0"/>
            <a:t>Etki </a:t>
          </a:r>
          <a:r>
            <a:rPr lang="tr-TR" sz="1100" b="1" kern="1200" dirty="0" smtClean="0"/>
            <a:t>Değerlendirmeleri </a:t>
          </a:r>
          <a:endParaRPr lang="en-US" sz="1100" b="1" kern="1200" dirty="0"/>
        </a:p>
      </dsp:txBody>
      <dsp:txXfrm>
        <a:off x="1791" y="1785798"/>
        <a:ext cx="2787208" cy="1785798"/>
      </dsp:txXfrm>
    </dsp:sp>
    <dsp:sp modelId="{9846E046-EB7E-4C8A-B6DC-2C07132DD8D7}">
      <dsp:nvSpPr>
        <dsp:cNvPr id="0" name=""/>
        <dsp:cNvSpPr/>
      </dsp:nvSpPr>
      <dsp:spPr>
        <a:xfrm>
          <a:off x="652056" y="72014"/>
          <a:ext cx="1486677" cy="148667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FFD8F-6A41-43D8-B32D-F50F17139C98}">
      <dsp:nvSpPr>
        <dsp:cNvPr id="0" name=""/>
        <dsp:cNvSpPr/>
      </dsp:nvSpPr>
      <dsp:spPr>
        <a:xfrm>
          <a:off x="2872615" y="0"/>
          <a:ext cx="2787208" cy="4464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Karşılaştırmalı analizler </a:t>
          </a:r>
        </a:p>
        <a:p>
          <a:pPr lvl="0" algn="ctr" defTabSz="622300">
            <a:lnSpc>
              <a:spcPct val="90000"/>
            </a:lnSpc>
            <a:spcBef>
              <a:spcPct val="0"/>
            </a:spcBef>
            <a:spcAft>
              <a:spcPct val="35000"/>
            </a:spcAft>
          </a:pPr>
          <a:r>
            <a:rPr lang="tr-TR" sz="1400" b="1" kern="1200" dirty="0" smtClean="0"/>
            <a:t>Performans analizleri </a:t>
          </a:r>
        </a:p>
        <a:p>
          <a:pPr lvl="0" algn="ctr" defTabSz="622300">
            <a:lnSpc>
              <a:spcPct val="90000"/>
            </a:lnSpc>
            <a:spcBef>
              <a:spcPct val="0"/>
            </a:spcBef>
            <a:spcAft>
              <a:spcPct val="35000"/>
            </a:spcAft>
          </a:pPr>
          <a:r>
            <a:rPr lang="tr-TR" sz="1400" b="1" kern="1200" dirty="0" smtClean="0"/>
            <a:t>Nedensellik analizleri </a:t>
          </a:r>
          <a:endParaRPr lang="en-US" sz="1400" b="1" kern="1200" dirty="0"/>
        </a:p>
      </dsp:txBody>
      <dsp:txXfrm>
        <a:off x="2872615" y="1785798"/>
        <a:ext cx="2787208" cy="1785798"/>
      </dsp:txXfrm>
    </dsp:sp>
    <dsp:sp modelId="{FCA0B472-24B3-40E0-8557-80754BF6FD42}">
      <dsp:nvSpPr>
        <dsp:cNvPr id="0" name=""/>
        <dsp:cNvSpPr/>
      </dsp:nvSpPr>
      <dsp:spPr>
        <a:xfrm>
          <a:off x="3513158" y="97496"/>
          <a:ext cx="1486677" cy="148667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2E2CD-9AB0-489E-BCB5-AE012E537206}">
      <dsp:nvSpPr>
        <dsp:cNvPr id="0" name=""/>
        <dsp:cNvSpPr/>
      </dsp:nvSpPr>
      <dsp:spPr>
        <a:xfrm>
          <a:off x="5743440" y="0"/>
          <a:ext cx="2787208" cy="4464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Paydaşların paylaştığı bir vizyon</a:t>
          </a:r>
        </a:p>
        <a:p>
          <a:pPr lvl="0" algn="ctr" defTabSz="622300">
            <a:lnSpc>
              <a:spcPct val="90000"/>
            </a:lnSpc>
            <a:spcBef>
              <a:spcPct val="0"/>
            </a:spcBef>
            <a:spcAft>
              <a:spcPct val="35000"/>
            </a:spcAft>
          </a:pPr>
          <a:r>
            <a:rPr lang="tr-TR" sz="1400" b="1" kern="1200" dirty="0" smtClean="0"/>
            <a:t>Senaryo çalışmaları </a:t>
          </a:r>
        </a:p>
        <a:p>
          <a:pPr lvl="0" algn="ctr" defTabSz="622300">
            <a:lnSpc>
              <a:spcPct val="90000"/>
            </a:lnSpc>
            <a:spcBef>
              <a:spcPct val="0"/>
            </a:spcBef>
            <a:spcAft>
              <a:spcPct val="35000"/>
            </a:spcAft>
          </a:pPr>
          <a:r>
            <a:rPr lang="tr-TR" sz="1400" b="1" kern="1200" dirty="0" err="1" smtClean="0"/>
            <a:t>Uzgörü</a:t>
          </a:r>
          <a:r>
            <a:rPr lang="tr-TR" sz="1400" b="1" kern="1200" dirty="0" smtClean="0"/>
            <a:t> çalışmaları </a:t>
          </a:r>
        </a:p>
        <a:p>
          <a:pPr lvl="0" algn="ctr" defTabSz="622300">
            <a:lnSpc>
              <a:spcPct val="90000"/>
            </a:lnSpc>
            <a:spcBef>
              <a:spcPct val="0"/>
            </a:spcBef>
            <a:spcAft>
              <a:spcPct val="35000"/>
            </a:spcAft>
          </a:pPr>
          <a:endParaRPr lang="en-US" sz="1200" kern="1200" dirty="0"/>
        </a:p>
      </dsp:txBody>
      <dsp:txXfrm>
        <a:off x="5743440" y="1785798"/>
        <a:ext cx="2787208" cy="1785798"/>
      </dsp:txXfrm>
    </dsp:sp>
    <dsp:sp modelId="{BD5D7CC9-3143-4113-8A83-4CAC944C62D4}">
      <dsp:nvSpPr>
        <dsp:cNvPr id="0" name=""/>
        <dsp:cNvSpPr/>
      </dsp:nvSpPr>
      <dsp:spPr>
        <a:xfrm>
          <a:off x="6393705" y="97496"/>
          <a:ext cx="1486677" cy="148667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B5579-CA71-4C9C-BE02-CEF855F4E6B6}">
      <dsp:nvSpPr>
        <dsp:cNvPr id="0" name=""/>
        <dsp:cNvSpPr/>
      </dsp:nvSpPr>
      <dsp:spPr>
        <a:xfrm>
          <a:off x="341297" y="3722815"/>
          <a:ext cx="7849844" cy="669674"/>
        </a:xfrm>
        <a:prstGeom prs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06C61D-AEA9-433F-BCDD-601E8B4F0D2B}">
      <dsp:nvSpPr>
        <dsp:cNvPr id="0" name=""/>
        <dsp:cNvSpPr/>
      </dsp:nvSpPr>
      <dsp:spPr>
        <a:xfrm>
          <a:off x="1791" y="0"/>
          <a:ext cx="2787208" cy="4464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300" b="1" kern="1200" dirty="0" smtClean="0"/>
            <a:t>Zaman serisi analizleri (TUIK elverdiği ölçüde!)</a:t>
          </a:r>
        </a:p>
        <a:p>
          <a:pPr lvl="0" algn="ctr" defTabSz="577850">
            <a:lnSpc>
              <a:spcPct val="90000"/>
            </a:lnSpc>
            <a:spcBef>
              <a:spcPct val="0"/>
            </a:spcBef>
            <a:spcAft>
              <a:spcPct val="35000"/>
            </a:spcAft>
          </a:pPr>
          <a:r>
            <a:rPr lang="tr-TR" sz="1300" b="1" kern="1200" dirty="0" smtClean="0"/>
            <a:t>Arşiv taramaları</a:t>
          </a:r>
        </a:p>
        <a:p>
          <a:pPr lvl="0" algn="ctr" defTabSz="577850">
            <a:lnSpc>
              <a:spcPct val="90000"/>
            </a:lnSpc>
            <a:spcBef>
              <a:spcPct val="0"/>
            </a:spcBef>
            <a:spcAft>
              <a:spcPct val="35000"/>
            </a:spcAft>
          </a:pPr>
          <a:r>
            <a:rPr lang="tr-TR" sz="1300" b="1" kern="1200" dirty="0" smtClean="0"/>
            <a:t>Kronoloji çalışmaları</a:t>
          </a:r>
        </a:p>
        <a:p>
          <a:pPr lvl="0" algn="ctr" defTabSz="577850">
            <a:lnSpc>
              <a:spcPct val="90000"/>
            </a:lnSpc>
            <a:spcBef>
              <a:spcPct val="0"/>
            </a:spcBef>
            <a:spcAft>
              <a:spcPct val="35000"/>
            </a:spcAft>
          </a:pPr>
          <a:r>
            <a:rPr lang="tr-TR" sz="1300" b="1" kern="1200" dirty="0" smtClean="0"/>
            <a:t>Etki </a:t>
          </a:r>
          <a:r>
            <a:rPr lang="tr-TR" sz="1100" b="1" kern="1200" dirty="0" smtClean="0"/>
            <a:t>Değerlendirmeleri </a:t>
          </a:r>
          <a:endParaRPr lang="en-US" sz="1100" b="1" kern="1200" dirty="0"/>
        </a:p>
      </dsp:txBody>
      <dsp:txXfrm>
        <a:off x="1791" y="1785798"/>
        <a:ext cx="2787208" cy="1785798"/>
      </dsp:txXfrm>
    </dsp:sp>
    <dsp:sp modelId="{9846E046-EB7E-4C8A-B6DC-2C07132DD8D7}">
      <dsp:nvSpPr>
        <dsp:cNvPr id="0" name=""/>
        <dsp:cNvSpPr/>
      </dsp:nvSpPr>
      <dsp:spPr>
        <a:xfrm>
          <a:off x="652056" y="72014"/>
          <a:ext cx="1486677" cy="148667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FFD8F-6A41-43D8-B32D-F50F17139C98}">
      <dsp:nvSpPr>
        <dsp:cNvPr id="0" name=""/>
        <dsp:cNvSpPr/>
      </dsp:nvSpPr>
      <dsp:spPr>
        <a:xfrm>
          <a:off x="2872615" y="0"/>
          <a:ext cx="2787208" cy="4464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Karşılaştırmalı analizler </a:t>
          </a:r>
        </a:p>
        <a:p>
          <a:pPr lvl="0" algn="ctr" defTabSz="622300">
            <a:lnSpc>
              <a:spcPct val="90000"/>
            </a:lnSpc>
            <a:spcBef>
              <a:spcPct val="0"/>
            </a:spcBef>
            <a:spcAft>
              <a:spcPct val="35000"/>
            </a:spcAft>
          </a:pPr>
          <a:r>
            <a:rPr lang="tr-TR" sz="1400" b="1" kern="1200" dirty="0" smtClean="0"/>
            <a:t>Performans analizleri </a:t>
          </a:r>
        </a:p>
        <a:p>
          <a:pPr lvl="0" algn="ctr" defTabSz="622300">
            <a:lnSpc>
              <a:spcPct val="90000"/>
            </a:lnSpc>
            <a:spcBef>
              <a:spcPct val="0"/>
            </a:spcBef>
            <a:spcAft>
              <a:spcPct val="35000"/>
            </a:spcAft>
          </a:pPr>
          <a:r>
            <a:rPr lang="tr-TR" sz="1400" b="1" kern="1200" dirty="0" smtClean="0"/>
            <a:t>Nedensellik analizleri </a:t>
          </a:r>
          <a:endParaRPr lang="en-US" sz="1400" b="1" kern="1200" dirty="0"/>
        </a:p>
      </dsp:txBody>
      <dsp:txXfrm>
        <a:off x="2872615" y="1785798"/>
        <a:ext cx="2787208" cy="1785798"/>
      </dsp:txXfrm>
    </dsp:sp>
    <dsp:sp modelId="{FCA0B472-24B3-40E0-8557-80754BF6FD42}">
      <dsp:nvSpPr>
        <dsp:cNvPr id="0" name=""/>
        <dsp:cNvSpPr/>
      </dsp:nvSpPr>
      <dsp:spPr>
        <a:xfrm>
          <a:off x="3513158" y="97496"/>
          <a:ext cx="1486677" cy="148667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2E2CD-9AB0-489E-BCB5-AE012E537206}">
      <dsp:nvSpPr>
        <dsp:cNvPr id="0" name=""/>
        <dsp:cNvSpPr/>
      </dsp:nvSpPr>
      <dsp:spPr>
        <a:xfrm>
          <a:off x="5743440" y="0"/>
          <a:ext cx="2787208" cy="4464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t>Paydaşların paylaştığı bir vizyon</a:t>
          </a:r>
        </a:p>
        <a:p>
          <a:pPr lvl="0" algn="ctr" defTabSz="622300">
            <a:lnSpc>
              <a:spcPct val="90000"/>
            </a:lnSpc>
            <a:spcBef>
              <a:spcPct val="0"/>
            </a:spcBef>
            <a:spcAft>
              <a:spcPct val="35000"/>
            </a:spcAft>
          </a:pPr>
          <a:r>
            <a:rPr lang="tr-TR" sz="1400" b="1" kern="1200" dirty="0" smtClean="0"/>
            <a:t>Senaryo çalışmaları </a:t>
          </a:r>
        </a:p>
        <a:p>
          <a:pPr lvl="0" algn="ctr" defTabSz="622300">
            <a:lnSpc>
              <a:spcPct val="90000"/>
            </a:lnSpc>
            <a:spcBef>
              <a:spcPct val="0"/>
            </a:spcBef>
            <a:spcAft>
              <a:spcPct val="35000"/>
            </a:spcAft>
          </a:pPr>
          <a:r>
            <a:rPr lang="tr-TR" sz="1400" b="1" kern="1200" dirty="0" err="1" smtClean="0"/>
            <a:t>Uzgörü</a:t>
          </a:r>
          <a:r>
            <a:rPr lang="tr-TR" sz="1400" b="1" kern="1200" dirty="0" smtClean="0"/>
            <a:t> çalışmaları </a:t>
          </a:r>
        </a:p>
        <a:p>
          <a:pPr lvl="0" algn="ctr" defTabSz="622300">
            <a:lnSpc>
              <a:spcPct val="90000"/>
            </a:lnSpc>
            <a:spcBef>
              <a:spcPct val="0"/>
            </a:spcBef>
            <a:spcAft>
              <a:spcPct val="35000"/>
            </a:spcAft>
          </a:pPr>
          <a:endParaRPr lang="en-US" sz="1200" kern="1200" dirty="0"/>
        </a:p>
      </dsp:txBody>
      <dsp:txXfrm>
        <a:off x="5743440" y="1785798"/>
        <a:ext cx="2787208" cy="1785798"/>
      </dsp:txXfrm>
    </dsp:sp>
    <dsp:sp modelId="{BD5D7CC9-3143-4113-8A83-4CAC944C62D4}">
      <dsp:nvSpPr>
        <dsp:cNvPr id="0" name=""/>
        <dsp:cNvSpPr/>
      </dsp:nvSpPr>
      <dsp:spPr>
        <a:xfrm>
          <a:off x="6393705" y="97496"/>
          <a:ext cx="1486677" cy="148667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B5579-CA71-4C9C-BE02-CEF855F4E6B6}">
      <dsp:nvSpPr>
        <dsp:cNvPr id="0" name=""/>
        <dsp:cNvSpPr/>
      </dsp:nvSpPr>
      <dsp:spPr>
        <a:xfrm>
          <a:off x="341297" y="3722815"/>
          <a:ext cx="7849844" cy="669674"/>
        </a:xfrm>
        <a:prstGeom prs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17.emf"/><Relationship Id="rId4"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0.05674</cdr:x>
      <cdr:y>0.52499</cdr:y>
    </cdr:from>
    <cdr:to>
      <cdr:x>0.95448</cdr:x>
      <cdr:y>0.52499</cdr:y>
    </cdr:to>
    <cdr:sp macro="" textlink="">
      <cdr:nvSpPr>
        <cdr:cNvPr id="3" name="2 Düz Bağlayıcı"/>
        <cdr:cNvSpPr/>
      </cdr:nvSpPr>
      <cdr:spPr bwMode="auto">
        <a:xfrm xmlns:a="http://schemas.openxmlformats.org/drawingml/2006/main">
          <a:off x="288032" y="1440160"/>
          <a:ext cx="4556966" cy="0"/>
        </a:xfrm>
        <a:prstGeom xmlns:a="http://schemas.openxmlformats.org/drawingml/2006/main" prst="line">
          <a:avLst/>
        </a:prstGeom>
        <a:solidFill xmlns:a="http://schemas.openxmlformats.org/drawingml/2006/main">
          <a:schemeClr val="accent1"/>
        </a:solidFill>
        <a:ln xmlns:a="http://schemas.openxmlformats.org/drawingml/2006/main" w="3175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tr-TR"/>
        </a:p>
      </cdr:txBody>
    </cdr:sp>
  </cdr:relSizeAnchor>
</c:userShapes>
</file>

<file path=ppt/drawings/drawing2.xml><?xml version="1.0" encoding="utf-8"?>
<c:userShapes xmlns:c="http://schemas.openxmlformats.org/drawingml/2006/chart">
  <cdr:relSizeAnchor xmlns:cdr="http://schemas.openxmlformats.org/drawingml/2006/chartDrawing">
    <cdr:from>
      <cdr:x>0.12456</cdr:x>
      <cdr:y>0.32007</cdr:y>
    </cdr:from>
    <cdr:to>
      <cdr:x>0.97129</cdr:x>
      <cdr:y>0.32193</cdr:y>
    </cdr:to>
    <cdr:sp macro="" textlink="">
      <cdr:nvSpPr>
        <cdr:cNvPr id="3" name="2 Düz Bağlayıcı"/>
        <cdr:cNvSpPr/>
      </cdr:nvSpPr>
      <cdr:spPr>
        <a:xfrm xmlns:a="http://schemas.openxmlformats.org/drawingml/2006/main" flipV="1">
          <a:off x="1025094" y="1616969"/>
          <a:ext cx="6968249" cy="9396"/>
        </a:xfrm>
        <a:prstGeom xmlns:a="http://schemas.openxmlformats.org/drawingml/2006/main" prst="line">
          <a:avLst/>
        </a:prstGeom>
        <a:ln xmlns:a="http://schemas.openxmlformats.org/drawingml/2006/main" w="381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r-TR"/>
        </a:p>
      </cdr:txBody>
    </cdr:sp>
  </cdr:relSizeAnchor>
  <cdr:relSizeAnchor xmlns:cdr="http://schemas.openxmlformats.org/drawingml/2006/chartDrawing">
    <cdr:from>
      <cdr:x>0.5</cdr:x>
      <cdr:y>0.01508</cdr:y>
    </cdr:from>
    <cdr:to>
      <cdr:x>0.5</cdr:x>
      <cdr:y>0.87597</cdr:y>
    </cdr:to>
    <cdr:sp macro="" textlink="">
      <cdr:nvSpPr>
        <cdr:cNvPr id="6" name="5 Düz Bağlayıcı"/>
        <cdr:cNvSpPr/>
      </cdr:nvSpPr>
      <cdr:spPr>
        <a:xfrm xmlns:a="http://schemas.openxmlformats.org/drawingml/2006/main">
          <a:off x="4114800" y="76181"/>
          <a:ext cx="0" cy="4349099"/>
        </a:xfrm>
        <a:prstGeom xmlns:a="http://schemas.openxmlformats.org/drawingml/2006/main" prst="line">
          <a:avLst/>
        </a:prstGeom>
        <a:ln xmlns:a="http://schemas.openxmlformats.org/drawingml/2006/main" w="381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r-TR"/>
        </a:p>
      </cdr:txBody>
    </cdr:sp>
  </cdr:relSizeAnchor>
</c:userShapes>
</file>

<file path=ppt/drawings/drawing3.xml><?xml version="1.0" encoding="utf-8"?>
<c:userShapes xmlns:c="http://schemas.openxmlformats.org/drawingml/2006/chart">
  <cdr:relSizeAnchor xmlns:cdr="http://schemas.openxmlformats.org/drawingml/2006/chartDrawing">
    <cdr:from>
      <cdr:x>0.21093</cdr:x>
      <cdr:y>0.015</cdr:y>
    </cdr:from>
    <cdr:to>
      <cdr:x>0.31808</cdr:x>
      <cdr:y>0.20548</cdr:y>
    </cdr:to>
    <cdr:sp macro="" textlink="">
      <cdr:nvSpPr>
        <cdr:cNvPr id="2" name="1 Metin kutusu"/>
        <cdr:cNvSpPr txBox="1"/>
      </cdr:nvSpPr>
      <cdr:spPr>
        <a:xfrm xmlns:a="http://schemas.openxmlformats.org/drawingml/2006/main">
          <a:off x="1800200" y="720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0.95041</cdr:x>
      <cdr:y>0.01724</cdr:y>
    </cdr:from>
    <cdr:to>
      <cdr:x>0.98347</cdr:x>
      <cdr:y>0.81034</cdr:y>
    </cdr:to>
    <cdr:sp macro="" textlink="">
      <cdr:nvSpPr>
        <cdr:cNvPr id="4" name="3 Metin kutusu"/>
        <cdr:cNvSpPr txBox="1"/>
      </cdr:nvSpPr>
      <cdr:spPr>
        <a:xfrm xmlns:a="http://schemas.openxmlformats.org/drawingml/2006/main" rot="16200000">
          <a:off x="6768752" y="1584176"/>
          <a:ext cx="3312368"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tr-TR" b="1" dirty="0" smtClean="0">
              <a:solidFill>
                <a:schemeClr val="tx1"/>
              </a:solidFill>
            </a:rPr>
            <a:t>İşveren Memnuniyeti</a:t>
          </a:r>
          <a:endParaRPr lang="en-US" sz="1100" b="1" dirty="0">
            <a:solidFill>
              <a:schemeClr val="tx1"/>
            </a:solidFill>
          </a:endParaRPr>
        </a:p>
      </cdr:txBody>
    </cdr:sp>
  </cdr:relSizeAnchor>
  <cdr:relSizeAnchor xmlns:cdr="http://schemas.openxmlformats.org/drawingml/2006/chartDrawing">
    <cdr:from>
      <cdr:x>0</cdr:x>
      <cdr:y>0</cdr:y>
    </cdr:from>
    <cdr:to>
      <cdr:x>0.03306</cdr:x>
      <cdr:y>0.81034</cdr:y>
    </cdr:to>
    <cdr:sp macro="" textlink="">
      <cdr:nvSpPr>
        <cdr:cNvPr id="5" name="1 Metin kutusu"/>
        <cdr:cNvSpPr txBox="1"/>
      </cdr:nvSpPr>
      <cdr:spPr>
        <a:xfrm xmlns:a="http://schemas.openxmlformats.org/drawingml/2006/main" rot="16200000">
          <a:off x="-2015716" y="1548172"/>
          <a:ext cx="3384376" cy="28803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Tahoma"/>
              <a:cs typeface="Arial"/>
            </a:defRPr>
          </a:lvl1pPr>
          <a:lvl2pPr marL="457200" indent="0">
            <a:defRPr sz="1100">
              <a:latin typeface="Tahoma"/>
              <a:cs typeface="Arial"/>
            </a:defRPr>
          </a:lvl2pPr>
          <a:lvl3pPr marL="914400" indent="0">
            <a:defRPr sz="1100">
              <a:latin typeface="Tahoma"/>
              <a:cs typeface="Arial"/>
            </a:defRPr>
          </a:lvl3pPr>
          <a:lvl4pPr marL="1371600" indent="0">
            <a:defRPr sz="1100">
              <a:latin typeface="Tahoma"/>
              <a:cs typeface="Arial"/>
            </a:defRPr>
          </a:lvl4pPr>
          <a:lvl5pPr marL="1828800" indent="0">
            <a:defRPr sz="1100">
              <a:latin typeface="Tahoma"/>
              <a:cs typeface="Arial"/>
            </a:defRPr>
          </a:lvl5pPr>
          <a:lvl6pPr marL="2286000" indent="0">
            <a:defRPr sz="1100">
              <a:latin typeface="Tahoma"/>
              <a:cs typeface="Arial"/>
            </a:defRPr>
          </a:lvl6pPr>
          <a:lvl7pPr marL="2743200" indent="0">
            <a:defRPr sz="1100">
              <a:latin typeface="Tahoma"/>
              <a:cs typeface="Arial"/>
            </a:defRPr>
          </a:lvl7pPr>
          <a:lvl8pPr marL="3200400" indent="0">
            <a:defRPr sz="1100">
              <a:latin typeface="Tahoma"/>
              <a:cs typeface="Arial"/>
            </a:defRPr>
          </a:lvl8pPr>
          <a:lvl9pPr marL="3657600" indent="0">
            <a:defRPr sz="1100">
              <a:latin typeface="Tahoma"/>
              <a:cs typeface="Arial"/>
            </a:defRPr>
          </a:lvl9pPr>
        </a:lstStyle>
        <a:p xmlns:a="http://schemas.openxmlformats.org/drawingml/2006/main">
          <a:pPr algn="ctr"/>
          <a:r>
            <a:rPr lang="tr-TR" b="1" dirty="0" smtClean="0">
              <a:solidFill>
                <a:schemeClr val="tx1"/>
              </a:solidFill>
            </a:rPr>
            <a:t>Beceri Uyumsuzluğu</a:t>
          </a:r>
          <a:endParaRPr lang="en-US" sz="11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2.47988E-7</cdr:x>
      <cdr:y>0</cdr:y>
    </cdr:from>
    <cdr:to>
      <cdr:x>0.03571</cdr:x>
      <cdr:y>1</cdr:y>
    </cdr:to>
    <cdr:sp macro="" textlink="">
      <cdr:nvSpPr>
        <cdr:cNvPr id="2" name="1 Metin kutusu"/>
        <cdr:cNvSpPr txBox="1"/>
      </cdr:nvSpPr>
      <cdr:spPr>
        <a:xfrm xmlns:a="http://schemas.openxmlformats.org/drawingml/2006/main" rot="16200000">
          <a:off x="-864095" y="864095"/>
          <a:ext cx="1872208" cy="144015"/>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tr-TR" sz="1200" b="0" dirty="0"/>
            <a:t>% 18-64 yaş ar nüfus</a:t>
          </a:r>
          <a:endParaRPr lang="en-US" sz="1200" b="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0.07273</cdr:x>
      <cdr:y>1</cdr:y>
    </cdr:to>
    <cdr:sp macro="" textlink="">
      <cdr:nvSpPr>
        <cdr:cNvPr id="3" name="1 Metin kutusu"/>
        <cdr:cNvSpPr txBox="1"/>
      </cdr:nvSpPr>
      <cdr:spPr>
        <a:xfrm xmlns:a="http://schemas.openxmlformats.org/drawingml/2006/main" rot="16200000">
          <a:off x="-828092" y="828092"/>
          <a:ext cx="1944216" cy="288032"/>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tr-TR" sz="1100" b="0" dirty="0"/>
            <a:t>% Toplam</a:t>
          </a:r>
          <a:r>
            <a:rPr lang="tr-TR" sz="1100" b="0" baseline="0" dirty="0"/>
            <a:t> </a:t>
          </a:r>
          <a:r>
            <a:rPr lang="tr-TR" sz="1100" b="0" baseline="0" dirty="0" smtClean="0"/>
            <a:t>Girişimcilik</a:t>
          </a:r>
          <a:r>
            <a:rPr lang="tr-TR" sz="1100" b="0" dirty="0" smtClean="0"/>
            <a:t> </a:t>
          </a:r>
          <a:r>
            <a:rPr lang="tr-TR" sz="1100" b="0" baseline="0" dirty="0" smtClean="0"/>
            <a:t>Aktivitesi</a:t>
          </a:r>
          <a:endParaRPr lang="en-US" sz="1100" b="0"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0.04598</cdr:y>
    </cdr:from>
    <cdr:to>
      <cdr:x>0.03951</cdr:x>
      <cdr:y>0.71648</cdr:y>
    </cdr:to>
    <cdr:sp macro="" textlink="">
      <cdr:nvSpPr>
        <cdr:cNvPr id="2" name="1 Metin kutusu"/>
        <cdr:cNvSpPr txBox="1"/>
      </cdr:nvSpPr>
      <cdr:spPr>
        <a:xfrm xmlns:a="http://schemas.openxmlformats.org/drawingml/2006/main">
          <a:off x="0" y="126124"/>
          <a:ext cx="180647" cy="18393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1.76459E-7</cdr:x>
      <cdr:y>0</cdr:y>
    </cdr:from>
    <cdr:to>
      <cdr:x>0.05717</cdr:x>
      <cdr:y>0.66284</cdr:y>
    </cdr:to>
    <cdr:sp macro="" textlink="">
      <cdr:nvSpPr>
        <cdr:cNvPr id="3" name="2 Metin kutusu"/>
        <cdr:cNvSpPr txBox="1"/>
      </cdr:nvSpPr>
      <cdr:spPr>
        <a:xfrm xmlns:a="http://schemas.openxmlformats.org/drawingml/2006/main" rot="16200000">
          <a:off x="-761078" y="761079"/>
          <a:ext cx="1846157" cy="32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tr-TR" sz="1000" b="1"/>
            <a:t>GEDI</a:t>
          </a:r>
          <a:r>
            <a:rPr lang="tr-TR" sz="1000" b="1" baseline="0"/>
            <a:t> Skoru  (0=min ; 1=maks)</a:t>
          </a:r>
          <a:endParaRPr lang="en-US" sz="1000" b="1"/>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0.13158</cdr:y>
    </cdr:to>
    <cdr:sp macro="" textlink="">
      <cdr:nvSpPr>
        <cdr:cNvPr id="2" name="1 Başlık"/>
        <cdr:cNvSpPr txBox="1">
          <a:spLocks xmlns:a="http://schemas.openxmlformats.org/drawingml/2006/main"/>
        </cdr:cNvSpPr>
      </cdr:nvSpPr>
      <cdr:spPr bwMode="auto">
        <a:xfrm xmlns:a="http://schemas.openxmlformats.org/drawingml/2006/main">
          <a:off x="0" y="0"/>
          <a:ext cx="6516216" cy="360040"/>
        </a:xfrm>
        <a:prstGeom xmlns:a="http://schemas.openxmlformats.org/drawingml/2006/main" prst="rect">
          <a:avLst/>
        </a:prstGeom>
        <a:solidFill xmlns:a="http://schemas.openxmlformats.org/drawingml/2006/main">
          <a:srgbClr val="002060"/>
        </a:solidFill>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rgbClr val="000000"/>
              </a:solidFill>
              <a:latin typeface="Tahoma"/>
              <a:cs typeface="Arial"/>
            </a:defRPr>
          </a:lvl1pPr>
          <a:lvl2pPr marL="457200" algn="l" defTabSz="914400" rtl="0" eaLnBrk="1" latinLnBrk="0" hangingPunct="1">
            <a:defRPr sz="1800" kern="1200">
              <a:solidFill>
                <a:srgbClr val="000000"/>
              </a:solidFill>
              <a:latin typeface="Tahoma"/>
              <a:cs typeface="Arial"/>
            </a:defRPr>
          </a:lvl2pPr>
          <a:lvl3pPr marL="914400" algn="l" defTabSz="914400" rtl="0" eaLnBrk="1" latinLnBrk="0" hangingPunct="1">
            <a:defRPr sz="1800" kern="1200">
              <a:solidFill>
                <a:srgbClr val="000000"/>
              </a:solidFill>
              <a:latin typeface="Tahoma"/>
              <a:cs typeface="Arial"/>
            </a:defRPr>
          </a:lvl3pPr>
          <a:lvl4pPr marL="1371600" algn="l" defTabSz="914400" rtl="0" eaLnBrk="1" latinLnBrk="0" hangingPunct="1">
            <a:defRPr sz="1800" kern="1200">
              <a:solidFill>
                <a:srgbClr val="000000"/>
              </a:solidFill>
              <a:latin typeface="Tahoma"/>
              <a:cs typeface="Arial"/>
            </a:defRPr>
          </a:lvl4pPr>
          <a:lvl5pPr marL="1828800" algn="l" defTabSz="914400" rtl="0" eaLnBrk="1" latinLnBrk="0" hangingPunct="1">
            <a:defRPr sz="1800" kern="1200">
              <a:solidFill>
                <a:srgbClr val="000000"/>
              </a:solidFill>
              <a:latin typeface="Tahoma"/>
              <a:cs typeface="Arial"/>
            </a:defRPr>
          </a:lvl5pPr>
          <a:lvl6pPr marL="2286000" algn="l" defTabSz="914400" rtl="0" eaLnBrk="1" latinLnBrk="0" hangingPunct="1">
            <a:defRPr sz="1800" kern="1200">
              <a:solidFill>
                <a:srgbClr val="000000"/>
              </a:solidFill>
              <a:latin typeface="Tahoma"/>
              <a:cs typeface="Arial"/>
            </a:defRPr>
          </a:lvl6pPr>
          <a:lvl7pPr marL="2743200" algn="l" defTabSz="914400" rtl="0" eaLnBrk="1" latinLnBrk="0" hangingPunct="1">
            <a:defRPr sz="1800" kern="1200">
              <a:solidFill>
                <a:srgbClr val="000000"/>
              </a:solidFill>
              <a:latin typeface="Tahoma"/>
              <a:cs typeface="Arial"/>
            </a:defRPr>
          </a:lvl7pPr>
          <a:lvl8pPr marL="3200400" algn="l" defTabSz="914400" rtl="0" eaLnBrk="1" latinLnBrk="0" hangingPunct="1">
            <a:defRPr sz="1800" kern="1200">
              <a:solidFill>
                <a:srgbClr val="000000"/>
              </a:solidFill>
              <a:latin typeface="Tahoma"/>
              <a:cs typeface="Arial"/>
            </a:defRPr>
          </a:lvl8pPr>
          <a:lvl9pPr marL="3657600" algn="l" defTabSz="914400" rtl="0" eaLnBrk="1" latinLnBrk="0" hangingPunct="1">
            <a:defRPr sz="1800" kern="1200">
              <a:solidFill>
                <a:srgbClr val="000000"/>
              </a:solidFill>
              <a:latin typeface="Tahoma"/>
              <a:cs typeface="Arial"/>
            </a:defRPr>
          </a:lvl9pPr>
        </a:lstStyle>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defRPr/>
          </a:pPr>
          <a:r>
            <a:rPr lang="tr-TR" sz="1600" b="1" kern="0" dirty="0" smtClean="0">
              <a:solidFill>
                <a:srgbClr val="FFFFFF"/>
              </a:solidFill>
            </a:rPr>
            <a:t>Yenilik Harcamaları İçinde Ar-</a:t>
          </a:r>
          <a:r>
            <a:rPr lang="tr-TR" sz="1600" b="1" kern="0" dirty="0" err="1" smtClean="0">
              <a:solidFill>
                <a:srgbClr val="FFFFFF"/>
              </a:solidFill>
            </a:rPr>
            <a:t>Ge’nin</a:t>
          </a:r>
          <a:r>
            <a:rPr lang="tr-TR" sz="1600" b="1" kern="0" dirty="0" smtClean="0">
              <a:solidFill>
                <a:srgbClr val="FFFFFF"/>
              </a:solidFill>
            </a:rPr>
            <a:t> Payı (%)</a:t>
          </a:r>
          <a:endParaRPr kumimoji="0" lang="tr-TR" sz="1600" b="1" i="0" u="none" strike="noStrike" kern="0" cap="none" spc="0" normalizeH="0" baseline="0" noProof="0" dirty="0">
            <a:ln>
              <a:noFill/>
            </a:ln>
            <a:solidFill>
              <a:srgbClr val="FFFFFF"/>
            </a:solidFill>
            <a:effectLst/>
            <a:uLnTx/>
            <a:uFillTx/>
            <a:latin typeface="Tahoma"/>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AE6A1-F595-40BC-AA3A-097EAA1F0072}" type="datetimeFigureOut">
              <a:rPr lang="en-US" smtClean="0"/>
              <a:pPr/>
              <a:t>1/22/2016</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DE539-40E5-4834-BD57-1CE05D70E3CA}" type="slidenum">
              <a:rPr lang="en-US" smtClean="0"/>
              <a:pPr/>
              <a:t>‹#›</a:t>
            </a:fld>
            <a:endParaRPr lang="en-US"/>
          </a:p>
        </p:txBody>
      </p:sp>
    </p:spTree>
    <p:extLst>
      <p:ext uri="{BB962C8B-B14F-4D97-AF65-F5344CB8AC3E}">
        <p14:creationId xmlns:p14="http://schemas.microsoft.com/office/powerpoint/2010/main" xmlns="" val="398994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6F6B027-FD56-4E1B-84A6-DD208EA511E8}"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tr-TR" smtClean="0"/>
          </a:p>
        </p:txBody>
      </p:sp>
      <p:sp>
        <p:nvSpPr>
          <p:cNvPr id="22533" name="4 Üstbilgi Yer Tutucusu"/>
          <p:cNvSpPr>
            <a:spLocks noGrp="1"/>
          </p:cNvSpPr>
          <p:nvPr>
            <p:ph type="hdr" sz="quarter"/>
          </p:nvPr>
        </p:nvSpPr>
        <p:spPr>
          <a:noFill/>
        </p:spPr>
        <p:txBody>
          <a:bodyPr/>
          <a:lstStyle/>
          <a:p>
            <a:r>
              <a:rPr lang="en-US" smtClean="0"/>
              <a:t>Relations with Neighbours-South Caucasus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32</a:t>
            </a:fld>
            <a:endParaRPr lang="en-US"/>
          </a:p>
        </p:txBody>
      </p:sp>
      <p:sp>
        <p:nvSpPr>
          <p:cNvPr id="5" name="4 Üstbilgi Yer Tutucusu"/>
          <p:cNvSpPr>
            <a:spLocks noGrp="1"/>
          </p:cNvSpPr>
          <p:nvPr>
            <p:ph type="hdr" sz="quarter" idx="11"/>
          </p:nvPr>
        </p:nvSpPr>
        <p:spPr/>
        <p:txBody>
          <a:bodyPr/>
          <a:lstStyle/>
          <a:p>
            <a:r>
              <a:rPr lang="en-US" smtClean="0"/>
              <a:t>Rekabet Gücü Gündemleri için bir Araç-Seti Önerisi</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9EDE539-40E5-4834-BD57-1CE05D70E3CA}" type="slidenum">
              <a:rPr lang="en-US" smtClean="0"/>
              <a:pPr/>
              <a:t>33</a:t>
            </a:fld>
            <a:endParaRPr lang="en-US"/>
          </a:p>
        </p:txBody>
      </p:sp>
      <p:sp>
        <p:nvSpPr>
          <p:cNvPr id="5" name="4 Üstbilgi Yer Tutucusu"/>
          <p:cNvSpPr>
            <a:spLocks noGrp="1"/>
          </p:cNvSpPr>
          <p:nvPr>
            <p:ph type="hdr" sz="quarter" idx="11"/>
          </p:nvPr>
        </p:nvSpPr>
        <p:spPr/>
        <p:txBody>
          <a:bodyPr/>
          <a:lstStyle/>
          <a:p>
            <a:r>
              <a:rPr lang="en-US" smtClean="0"/>
              <a:t>Rekabet Gücü Gündemleri için bir Araç-Seti Önerisi</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38</a:t>
            </a:fld>
            <a:endParaRPr lang="en-US"/>
          </a:p>
        </p:txBody>
      </p:sp>
      <p:sp>
        <p:nvSpPr>
          <p:cNvPr id="5" name="4 Üstbilgi Yer Tutucusu"/>
          <p:cNvSpPr>
            <a:spLocks noGrp="1"/>
          </p:cNvSpPr>
          <p:nvPr>
            <p:ph type="hdr" sz="quarter" idx="11"/>
          </p:nvPr>
        </p:nvSpPr>
        <p:spPr/>
        <p:txBody>
          <a:bodyPr/>
          <a:lstStyle/>
          <a:p>
            <a:r>
              <a:rPr lang="en-US" smtClean="0"/>
              <a:t>Rekabet Gücü Gündemleri için bir Araç-Seti Önerisi</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*SEGE</a:t>
            </a:r>
            <a:r>
              <a:rPr lang="tr-TR" baseline="0" dirty="0" smtClean="0"/>
              <a:t>: </a:t>
            </a:r>
            <a:r>
              <a:rPr lang="tr-TR" dirty="0" err="1" smtClean="0"/>
              <a:t>Sosyo</a:t>
            </a:r>
            <a:r>
              <a:rPr lang="tr-TR" dirty="0" smtClean="0"/>
              <a:t>- Ekonomik Gelişmişlik Endeksi</a:t>
            </a:r>
            <a:endParaRPr lang="en-US" dirty="0"/>
          </a:p>
        </p:txBody>
      </p:sp>
      <p:sp>
        <p:nvSpPr>
          <p:cNvPr id="4" name="3 Slayt Numarası Yer Tutucusu"/>
          <p:cNvSpPr>
            <a:spLocks noGrp="1"/>
          </p:cNvSpPr>
          <p:nvPr>
            <p:ph type="sldNum" sz="quarter" idx="10"/>
          </p:nvPr>
        </p:nvSpPr>
        <p:spPr/>
        <p:txBody>
          <a:bodyPr/>
          <a:lstStyle/>
          <a:p>
            <a:fld id="{B9EDE539-40E5-4834-BD57-1CE05D70E3CA}"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B9EDE539-40E5-4834-BD57-1CE05D70E3CA}"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B9EDE539-40E5-4834-BD57-1CE05D70E3CA}"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10.1</a:t>
            </a:r>
            <a:endParaRPr lang="en-US" dirty="0"/>
          </a:p>
        </p:txBody>
      </p:sp>
      <p:sp>
        <p:nvSpPr>
          <p:cNvPr id="4" name="3 Slayt Numarası Yer Tutucusu"/>
          <p:cNvSpPr>
            <a:spLocks noGrp="1"/>
          </p:cNvSpPr>
          <p:nvPr>
            <p:ph type="sldNum" sz="quarter" idx="10"/>
          </p:nvPr>
        </p:nvSpPr>
        <p:spPr/>
        <p:txBody>
          <a:bodyPr/>
          <a:lstStyle/>
          <a:p>
            <a:fld id="{53CC41D3-BFB9-4949-9195-146C8EC00AB9}"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53CC41D3-BFB9-4949-9195-146C8EC00AB9}"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t>A(P)= Potansiyel erişilebilirlik</a:t>
            </a:r>
            <a:r>
              <a:rPr lang="tr-TR" sz="1100" baseline="0" dirty="0" smtClean="0"/>
              <a:t> matrisi</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baseline="0" dirty="0" err="1" smtClean="0"/>
              <a:t>dij</a:t>
            </a:r>
            <a:r>
              <a:rPr lang="tr-TR" sz="1100" baseline="0" dirty="0" smtClean="0"/>
              <a:t>:i ili ile j ili arasındaki mesafe</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baseline="0" dirty="0" err="1" smtClean="0"/>
              <a:t>Pj</a:t>
            </a:r>
            <a:r>
              <a:rPr lang="tr-TR" sz="1100" baseline="0" dirty="0" smtClean="0"/>
              <a:t>: j ilinin nüfusu</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baseline="0" dirty="0" smtClean="0"/>
              <a:t>n: il sayısı</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baseline="0" dirty="0" smtClean="0"/>
              <a:t>L: Mesafeler matrisi (81x81)</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baseline="0" dirty="0" smtClean="0"/>
              <a:t>A(P)= </a:t>
            </a:r>
            <a:r>
              <a:rPr lang="tr-TR" sz="1400" baseline="0" dirty="0" smtClean="0">
                <a:sym typeface="Symbol"/>
              </a:rPr>
              <a:t> P</a:t>
            </a:r>
            <a:r>
              <a:rPr lang="tr-TR" sz="800" baseline="0" dirty="0" smtClean="0">
                <a:sym typeface="Symbol"/>
              </a:rPr>
              <a:t>i</a:t>
            </a:r>
            <a:r>
              <a:rPr lang="tr-TR" sz="1100" baseline="0" dirty="0" smtClean="0">
                <a:sym typeface="Symbol"/>
              </a:rPr>
              <a:t> +  </a:t>
            </a:r>
            <a:r>
              <a:rPr lang="tr-TR" sz="1100" baseline="0" dirty="0" err="1" smtClean="0">
                <a:sym typeface="Symbol"/>
              </a:rPr>
              <a:t>Pj</a:t>
            </a:r>
            <a:r>
              <a:rPr lang="tr-TR" sz="1100" baseline="0" dirty="0" smtClean="0">
                <a:sym typeface="Symbol"/>
              </a:rPr>
              <a:t>/</a:t>
            </a:r>
            <a:r>
              <a:rPr lang="tr-TR" sz="1100" baseline="0" dirty="0" err="1" smtClean="0">
                <a:sym typeface="Symbol"/>
              </a:rPr>
              <a:t>dij</a:t>
            </a:r>
            <a:endParaRPr lang="tr-TR" sz="1100" baseline="0" dirty="0" smtClean="0">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100" baseline="0" dirty="0" err="1" smtClean="0">
                <a:sym typeface="Symbol"/>
              </a:rPr>
              <a:t>dij</a:t>
            </a:r>
            <a:r>
              <a:rPr lang="tr-TR" sz="1100" baseline="0" dirty="0" smtClean="0">
                <a:sym typeface="Symbol"/>
              </a:rPr>
              <a:t>=L</a:t>
            </a:r>
            <a:endParaRPr lang="tr-TR" sz="1100" dirty="0" smtClean="0"/>
          </a:p>
        </p:txBody>
      </p:sp>
      <p:sp>
        <p:nvSpPr>
          <p:cNvPr id="4" name="3 Slayt Numarası Yer Tutucusu"/>
          <p:cNvSpPr>
            <a:spLocks noGrp="1"/>
          </p:cNvSpPr>
          <p:nvPr>
            <p:ph type="sldNum" sz="quarter" idx="10"/>
          </p:nvPr>
        </p:nvSpPr>
        <p:spPr/>
        <p:txBody>
          <a:bodyPr/>
          <a:lstStyle/>
          <a:p>
            <a:fld id="{B9EDE539-40E5-4834-BD57-1CE05D70E3CA}" type="slidenum">
              <a:rPr lang="en-US" smtClean="0"/>
              <a:pPr/>
              <a:t>53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rPr>
              <a:t>Bölgelerde girişimcilik altyapısının analizi (çerçeve koşullar)</a:t>
            </a:r>
          </a:p>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71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endParaRPr lang="tr-TR" sz="1200" dirty="0" smtClean="0"/>
          </a:p>
        </p:txBody>
      </p:sp>
      <p:sp>
        <p:nvSpPr>
          <p:cNvPr id="4" name="3 Slayt Numarası Yer Tutucusu"/>
          <p:cNvSpPr>
            <a:spLocks noGrp="1"/>
          </p:cNvSpPr>
          <p:nvPr>
            <p:ph type="sldNum" sz="quarter" idx="10"/>
          </p:nvPr>
        </p:nvSpPr>
        <p:spPr/>
        <p:txBody>
          <a:bodyPr/>
          <a:lstStyle/>
          <a:p>
            <a:fld id="{B9EDE539-40E5-4834-BD57-1CE05D70E3CA}" type="slidenum">
              <a:rPr lang="en-US" smtClean="0"/>
              <a:pPr/>
              <a:t>76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78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89AF369-5DD3-44D5-B329-782B1D4A86D6}" type="slidenum">
              <a:rPr lang="tr-TR" smtClean="0"/>
              <a:pPr/>
              <a:t>79</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R="0" indent="0" algn="ctr" fontAlgn="base">
              <a:lnSpc>
                <a:spcPct val="100000"/>
              </a:lnSpc>
              <a:spcBef>
                <a:spcPct val="0"/>
              </a:spcBef>
              <a:spcAft>
                <a:spcPct val="0"/>
              </a:spcAft>
              <a:buClrTx/>
              <a:buSzTx/>
              <a:buFontTx/>
              <a:buNone/>
              <a:tabLst/>
            </a:pPr>
            <a:endParaRPr lang="tr-TR" sz="1200" b="1" dirty="0" smtClean="0">
              <a:solidFill>
                <a:schemeClr val="bg1"/>
              </a:solidFill>
              <a:cs typeface="Arial" charset="0"/>
            </a:endParaRPr>
          </a:p>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85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1049</a:t>
            </a:r>
            <a:endParaRPr lang="tr-TR" dirty="0"/>
          </a:p>
        </p:txBody>
      </p:sp>
      <p:sp>
        <p:nvSpPr>
          <p:cNvPr id="4" name="Slayt Numarası Yer Tutucusu 3"/>
          <p:cNvSpPr>
            <a:spLocks noGrp="1"/>
          </p:cNvSpPr>
          <p:nvPr>
            <p:ph type="sldNum" sz="quarter" idx="10"/>
          </p:nvPr>
        </p:nvSpPr>
        <p:spPr/>
        <p:txBody>
          <a:bodyPr/>
          <a:lstStyle/>
          <a:p>
            <a:fld id="{526D9BAD-6D6E-4E5A-8F8B-285E7D1904E9}" type="slidenum">
              <a:rPr lang="tr-TR" smtClean="0"/>
              <a:pPr/>
              <a:t>87</a:t>
            </a:fld>
            <a:endParaRPr lang="tr-TR"/>
          </a:p>
        </p:txBody>
      </p:sp>
    </p:spTree>
    <p:extLst>
      <p:ext uri="{BB962C8B-B14F-4D97-AF65-F5344CB8AC3E}">
        <p14:creationId xmlns:p14="http://schemas.microsoft.com/office/powerpoint/2010/main" xmlns="" val="66827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R="0" indent="0" algn="ctr" fontAlgn="base">
              <a:lnSpc>
                <a:spcPct val="100000"/>
              </a:lnSpc>
              <a:spcBef>
                <a:spcPct val="0"/>
              </a:spcBef>
              <a:spcAft>
                <a:spcPct val="0"/>
              </a:spcAft>
              <a:buClrTx/>
              <a:buSzTx/>
              <a:buFontTx/>
              <a:buNone/>
              <a:tabLst/>
            </a:pPr>
            <a:endParaRPr lang="tr-TR" sz="1200" b="1" dirty="0" smtClean="0">
              <a:solidFill>
                <a:schemeClr val="bg1"/>
              </a:solidFill>
              <a:cs typeface="Arial" charset="0"/>
            </a:endParaRPr>
          </a:p>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İlgili soruda</a:t>
            </a:r>
            <a:r>
              <a:rPr lang="tr-TR" baseline="0" dirty="0" smtClean="0"/>
              <a:t> örneklem genişliği 24 birimdir. (% olarak ifade etmek için yetersiz) (9.3)</a:t>
            </a:r>
            <a:endParaRPr lang="en-US" dirty="0"/>
          </a:p>
        </p:txBody>
      </p:sp>
      <p:sp>
        <p:nvSpPr>
          <p:cNvPr id="4" name="3 Slayt Numarası Yer Tutucusu"/>
          <p:cNvSpPr>
            <a:spLocks noGrp="1"/>
          </p:cNvSpPr>
          <p:nvPr>
            <p:ph type="sldNum" sz="quarter" idx="10"/>
          </p:nvPr>
        </p:nvSpPr>
        <p:spPr/>
        <p:txBody>
          <a:bodyPr/>
          <a:lstStyle/>
          <a:p>
            <a:fld id="{53CC41D3-BFB9-4949-9195-146C8EC00AB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EDE539-40E5-4834-BD57-1CE05D70E3CA}"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639FE845-E697-4D26-A2AC-B7BC4E31AC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0C2521E7-C1DB-44DF-A155-61FAB9747E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5600" y="762000"/>
            <a:ext cx="2133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04800" y="762000"/>
            <a:ext cx="62484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DFE14713-E2EB-40D5-94E9-BEA457126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34400" cy="838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304800" y="1752600"/>
            <a:ext cx="8534400" cy="4800600"/>
          </a:xfrm>
        </p:spPr>
        <p:txBody>
          <a:bodyPr/>
          <a:lstStyle/>
          <a:p>
            <a:pPr lvl="0"/>
            <a:endParaRPr lang="tr-TR"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2E545FE1-EC9C-41DC-963A-DAAFBEFBF7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2227807-6670-4078-A943-25C99284E1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9FF8EA6-B6F6-4E88-BDC1-29E33D6DC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048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C4B175EB-1FF3-4106-978F-E664DAD6C4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972E4513-3C62-4A7D-BFB3-830DBCFA22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B032C6B4-1CB2-4899-924D-207DA02D99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378653DB-3989-4C8E-8FFD-3BA7DA0BA5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1D2CC62B-FD8A-40A8-A5DC-D4E1D67B3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Rekabet Gücü Gündemleri için bir Araç-Seti Önerisi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9EE4924B-DF77-4ACE-BDCE-2922596474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533400"/>
          </a:xfrm>
          <a:prstGeom prst="rect">
            <a:avLst/>
          </a:prstGeom>
          <a:solidFill>
            <a:srgbClr val="1F318D"/>
          </a:solidFill>
          <a:ln w="38100">
            <a:noFill/>
            <a:miter lim="800000"/>
            <a:headEnd/>
            <a:tailEnd/>
          </a:ln>
          <a:effectLst/>
        </p:spPr>
        <p:txBody>
          <a:bodyPr wrap="none" anchor="ctr"/>
          <a:lstStyle/>
          <a:p>
            <a:pPr fontAlgn="base">
              <a:spcBef>
                <a:spcPct val="0"/>
              </a:spcBef>
              <a:spcAft>
                <a:spcPct val="0"/>
              </a:spcAft>
              <a:defRPr/>
            </a:pPr>
            <a:endParaRPr lang="tr-TR" sz="4000" b="1" dirty="0">
              <a:solidFill>
                <a:srgbClr val="000000"/>
              </a:solidFill>
              <a:latin typeface="Arial" charset="0"/>
            </a:endParaRPr>
          </a:p>
        </p:txBody>
      </p:sp>
      <p:pic>
        <p:nvPicPr>
          <p:cNvPr id="1027" name="Picture 9" descr="bar"/>
          <p:cNvPicPr>
            <a:picLocks noChangeAspect="1" noChangeArrowheads="1"/>
          </p:cNvPicPr>
          <p:nvPr/>
        </p:nvPicPr>
        <p:blipFill>
          <a:blip r:embed="rId14" cstate="print"/>
          <a:srcRect l="-209" t="59564"/>
          <a:stretch>
            <a:fillRect/>
          </a:stretch>
        </p:blipFill>
        <p:spPr bwMode="auto">
          <a:xfrm>
            <a:off x="-19050" y="538163"/>
            <a:ext cx="9163050" cy="147637"/>
          </a:xfrm>
          <a:prstGeom prst="rect">
            <a:avLst/>
          </a:prstGeom>
          <a:noFill/>
          <a:ln w="9525">
            <a:noFill/>
            <a:miter lim="800000"/>
            <a:headEnd/>
            <a:tailEnd/>
          </a:ln>
        </p:spPr>
      </p:pic>
      <p:sp>
        <p:nvSpPr>
          <p:cNvPr id="1028" name="Rectangle 2"/>
          <p:cNvSpPr>
            <a:spLocks noGrp="1" noChangeArrowheads="1"/>
          </p:cNvSpPr>
          <p:nvPr>
            <p:ph type="title"/>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04800" y="1752600"/>
            <a:ext cx="8534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auto">
          <a:xfrm>
            <a:off x="1905000" y="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rgbClr val="CBDDEB"/>
                </a:solidFill>
                <a:latin typeface="+mn-lt"/>
                <a:cs typeface="Arial" charset="0"/>
              </a:defRPr>
            </a:lvl1pPr>
          </a:lstStyle>
          <a:p>
            <a:pPr fontAlgn="base">
              <a:spcBef>
                <a:spcPct val="0"/>
              </a:spcBef>
              <a:spcAft>
                <a:spcPct val="0"/>
              </a:spcAft>
              <a:defRPr/>
            </a:pPr>
            <a:r>
              <a:rPr lang="en-US" b="1" smtClean="0"/>
              <a:t>Rekabet Gücü Gündemleri için bir Araç-Seti Önerisi</a:t>
            </a:r>
            <a:endParaRPr lang="en-US" b="1" dirty="0"/>
          </a:p>
        </p:txBody>
      </p:sp>
      <p:sp>
        <p:nvSpPr>
          <p:cNvPr id="1030" name="Rectangle 6"/>
          <p:cNvSpPr>
            <a:spLocks noGrp="1" noChangeArrowheads="1"/>
          </p:cNvSpPr>
          <p:nvPr>
            <p:ph type="sldNum" sz="quarter" idx="4"/>
          </p:nvPr>
        </p:nvSpPr>
        <p:spPr bwMode="auto">
          <a:xfrm>
            <a:off x="8305800" y="0"/>
            <a:ext cx="838200" cy="536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b="0">
                <a:solidFill>
                  <a:srgbClr val="CBDDEB"/>
                </a:solidFill>
                <a:latin typeface="+mn-lt"/>
                <a:cs typeface="Arial" charset="0"/>
              </a:defRPr>
            </a:lvl1pPr>
          </a:lstStyle>
          <a:p>
            <a:pPr fontAlgn="base">
              <a:spcBef>
                <a:spcPct val="0"/>
              </a:spcBef>
              <a:spcAft>
                <a:spcPct val="0"/>
              </a:spcAft>
              <a:defRPr/>
            </a:pPr>
            <a:r>
              <a:rPr lang="en-US"/>
              <a:t>Slide </a:t>
            </a:r>
            <a:fld id="{AC082A5C-58DB-4D3B-AE6D-C445910C117C}" type="slidenum">
              <a:rPr lang="en-US"/>
              <a:pPr fontAlgn="base">
                <a:spcBef>
                  <a:spcPct val="0"/>
                </a:spcBef>
                <a:spcAft>
                  <a:spcPct val="0"/>
                </a:spcAft>
                <a:defRPr/>
              </a:pPr>
              <a:t>‹#›</a:t>
            </a:fld>
            <a:endParaRPr lang="en-US"/>
          </a:p>
        </p:txBody>
      </p:sp>
      <p:sp>
        <p:nvSpPr>
          <p:cNvPr id="1041" name="Line 17"/>
          <p:cNvSpPr>
            <a:spLocks noChangeShapeType="1"/>
          </p:cNvSpPr>
          <p:nvPr/>
        </p:nvSpPr>
        <p:spPr bwMode="auto">
          <a:xfrm>
            <a:off x="8267700" y="95250"/>
            <a:ext cx="0" cy="347663"/>
          </a:xfrm>
          <a:prstGeom prst="line">
            <a:avLst/>
          </a:prstGeom>
          <a:noFill/>
          <a:ln w="31750">
            <a:solidFill>
              <a:schemeClr val="bg1"/>
            </a:solidFill>
            <a:round/>
            <a:headEnd/>
            <a:tailEnd/>
          </a:ln>
          <a:effectLst/>
        </p:spPr>
        <p:txBody>
          <a:bodyPr/>
          <a:lstStyle/>
          <a:p>
            <a:pPr fontAlgn="base">
              <a:spcBef>
                <a:spcPct val="0"/>
              </a:spcBef>
              <a:spcAft>
                <a:spcPct val="0"/>
              </a:spcAft>
              <a:defRPr/>
            </a:pPr>
            <a:endParaRPr lang="tr-TR" sz="4000" b="1">
              <a:solidFill>
                <a:srgbClr val="000000"/>
              </a:solidFill>
              <a:latin typeface="Arial" charset="0"/>
            </a:endParaRPr>
          </a:p>
        </p:txBody>
      </p:sp>
      <p:pic>
        <p:nvPicPr>
          <p:cNvPr id="1033" name="Picture 18" descr="Untitled-1"/>
          <p:cNvPicPr>
            <a:picLocks noChangeAspect="1" noChangeArrowheads="1"/>
          </p:cNvPicPr>
          <p:nvPr/>
        </p:nvPicPr>
        <p:blipFill>
          <a:blip r:embed="rId15" cstate="print"/>
          <a:srcRect/>
          <a:stretch>
            <a:fillRect/>
          </a:stretch>
        </p:blipFill>
        <p:spPr bwMode="auto">
          <a:xfrm>
            <a:off x="228600" y="66675"/>
            <a:ext cx="1219200"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_al__ma_Sayfas_2.xls"/></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oleObject" Target="../embeddings/oleObject2.bin"/><Relationship Id="rId50" Type="http://schemas.openxmlformats.org/officeDocument/2006/relationships/oleObject" Target="../embeddings/oleObject4.bin"/><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notesSlide" Target="../notesSlides/notesSlide14.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oleObject" Target="../embeddings/oleObject3.bin"/><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image" Target="../media/image22.emf"/><Relationship Id="rId8" Type="http://schemas.openxmlformats.org/officeDocument/2006/relationships/tags" Target="../tags/tag8.xml"/></Relationships>
</file>

<file path=ppt/slides/_rels/slide3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oleObject" Target="../embeddings/oleObject5.bin"/><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slideLayout" Target="../slideLayouts/slideLayout4.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vmlDrawing" Target="../drawings/vmlDrawing4.v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tags" Target="../tags/tag67.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oleObject" Target="../embeddings/oleObject7.bin"/><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oleObject" Target="../embeddings/oleObject8.bin"/><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4.xml"/><Relationship Id="rId2" Type="http://schemas.openxmlformats.org/officeDocument/2006/relationships/tags" Target="../tags/tag68.xml"/><Relationship Id="rId1" Type="http://schemas.openxmlformats.org/officeDocument/2006/relationships/vmlDrawing" Target="../drawings/vmlDrawing5.v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xml"/><Relationship Id="rId1" Type="http://schemas.openxmlformats.org/officeDocument/2006/relationships/vmlDrawing" Target="../drawings/vmlDrawing6.vml"/><Relationship Id="rId5" Type="http://schemas.openxmlformats.org/officeDocument/2006/relationships/chart" Target="../charts/chart8.xml"/><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9" Type="http://schemas.openxmlformats.org/officeDocument/2006/relationships/oleObject" Target="../embeddings/oleObject14.bin"/><Relationship Id="rId3" Type="http://schemas.openxmlformats.org/officeDocument/2006/relationships/tags" Target="../tags/tag80.xml"/><Relationship Id="rId21" Type="http://schemas.openxmlformats.org/officeDocument/2006/relationships/tags" Target="../tags/tag98.xml"/><Relationship Id="rId34" Type="http://schemas.openxmlformats.org/officeDocument/2006/relationships/tags" Target="../tags/tag111.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33" Type="http://schemas.openxmlformats.org/officeDocument/2006/relationships/tags" Target="../tags/tag110.xml"/><Relationship Id="rId38" Type="http://schemas.openxmlformats.org/officeDocument/2006/relationships/oleObject" Target="../embeddings/oleObject13.bin"/><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1" Type="http://schemas.openxmlformats.org/officeDocument/2006/relationships/vmlDrawing" Target="../drawings/vmlDrawing7.v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tags" Target="../tags/tag109.xml"/><Relationship Id="rId37" Type="http://schemas.openxmlformats.org/officeDocument/2006/relationships/oleObject" Target="../embeddings/oleObject12.bin"/><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36" Type="http://schemas.openxmlformats.org/officeDocument/2006/relationships/oleObject" Target="../embeddings/oleObject11.bin"/><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tags" Target="../tags/tag108.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tags" Target="../tags/tag107.xml"/><Relationship Id="rId35"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emf"/><Relationship Id="rId5" Type="http://schemas.openxmlformats.org/officeDocument/2006/relationships/image" Target="../media/image34.jpeg"/><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Office_Excel_97-2003__al__ma_Sayfas_3.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Office_Excel_97-2003__al__ma_Sayfas_4.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7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7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2057400"/>
          </a:xfrm>
          <a:prstGeom prst="rect">
            <a:avLst/>
          </a:prstGeom>
          <a:solidFill>
            <a:srgbClr val="131E55"/>
          </a:solidFill>
          <a:ln w="9525">
            <a:noFill/>
            <a:miter lim="800000"/>
            <a:headEnd/>
            <a:tailEnd/>
          </a:ln>
        </p:spPr>
        <p:txBody>
          <a:bodyPr wrap="none" anchor="ctr"/>
          <a:lstStyle/>
          <a:p>
            <a:endParaRPr lang="tr-TR" dirty="0"/>
          </a:p>
        </p:txBody>
      </p:sp>
      <p:sp>
        <p:nvSpPr>
          <p:cNvPr id="2051" name="Text Box 3"/>
          <p:cNvSpPr txBox="1">
            <a:spLocks noChangeArrowheads="1"/>
          </p:cNvSpPr>
          <p:nvPr/>
        </p:nvSpPr>
        <p:spPr bwMode="auto">
          <a:xfrm>
            <a:off x="2743200" y="-152400"/>
            <a:ext cx="3505200" cy="1616075"/>
          </a:xfrm>
          <a:prstGeom prst="rect">
            <a:avLst/>
          </a:prstGeom>
          <a:noFill/>
          <a:ln w="9525" algn="ctr">
            <a:noFill/>
            <a:miter lim="800000"/>
            <a:headEnd/>
            <a:tailEnd/>
          </a:ln>
        </p:spPr>
        <p:txBody>
          <a:bodyPr>
            <a:spAutoFit/>
          </a:bodyPr>
          <a:lstStyle/>
          <a:p>
            <a:pPr algn="ctr"/>
            <a:r>
              <a:rPr lang="tr-TR" sz="10000" b="1" dirty="0">
                <a:solidFill>
                  <a:schemeClr val="bg1"/>
                </a:solidFill>
                <a:latin typeface="Arial" pitchFamily="34" charset="0"/>
                <a:cs typeface="Arial" pitchFamily="34" charset="0"/>
              </a:rPr>
              <a:t>tepav</a:t>
            </a:r>
          </a:p>
        </p:txBody>
      </p:sp>
      <p:sp>
        <p:nvSpPr>
          <p:cNvPr id="2052" name="Text Box 4"/>
          <p:cNvSpPr txBox="1">
            <a:spLocks noChangeArrowheads="1"/>
          </p:cNvSpPr>
          <p:nvPr/>
        </p:nvSpPr>
        <p:spPr bwMode="auto">
          <a:xfrm>
            <a:off x="1752600" y="1524000"/>
            <a:ext cx="5486400" cy="384721"/>
          </a:xfrm>
          <a:prstGeom prst="rect">
            <a:avLst/>
          </a:prstGeom>
          <a:noFill/>
          <a:ln w="9525" algn="ctr">
            <a:noFill/>
            <a:miter lim="800000"/>
            <a:headEnd/>
            <a:tailEnd/>
          </a:ln>
        </p:spPr>
        <p:txBody>
          <a:bodyPr>
            <a:spAutoFit/>
          </a:bodyPr>
          <a:lstStyle/>
          <a:p>
            <a:pPr algn="ctr">
              <a:spcBef>
                <a:spcPct val="50000"/>
              </a:spcBef>
            </a:pPr>
            <a:r>
              <a:rPr lang="tr-TR" sz="1900" b="0" dirty="0" smtClean="0">
                <a:solidFill>
                  <a:schemeClr val="bg1"/>
                </a:solidFill>
                <a:latin typeface="Arial" pitchFamily="34" charset="0"/>
                <a:cs typeface="Arial" pitchFamily="34" charset="0"/>
              </a:rPr>
              <a:t>Türkiye Ekonomi Politikaları Araştırma Vakfı</a:t>
            </a:r>
          </a:p>
        </p:txBody>
      </p:sp>
      <p:sp>
        <p:nvSpPr>
          <p:cNvPr id="2053" name="Rectangle 6"/>
          <p:cNvSpPr>
            <a:spLocks noGrp="1" noChangeArrowheads="1"/>
          </p:cNvSpPr>
          <p:nvPr>
            <p:ph type="subTitle" idx="1"/>
          </p:nvPr>
        </p:nvSpPr>
        <p:spPr>
          <a:xfrm>
            <a:off x="2563688" y="5562600"/>
            <a:ext cx="6400800" cy="1752600"/>
          </a:xfrm>
        </p:spPr>
        <p:txBody>
          <a:bodyPr/>
          <a:lstStyle/>
          <a:p>
            <a:pPr algn="r" eaLnBrk="1" hangingPunct="1">
              <a:lnSpc>
                <a:spcPct val="80000"/>
              </a:lnSpc>
            </a:pPr>
            <a:endParaRPr lang="tr-TR" sz="2500" dirty="0" smtClean="0"/>
          </a:p>
          <a:p>
            <a:pPr algn="r" eaLnBrk="1" hangingPunct="1">
              <a:lnSpc>
                <a:spcPct val="80000"/>
              </a:lnSpc>
            </a:pPr>
            <a:r>
              <a:rPr lang="tr-TR" sz="2500" dirty="0" smtClean="0"/>
              <a:t>25 Ağustos </a:t>
            </a:r>
            <a:r>
              <a:rPr lang="tr-TR" sz="2500" dirty="0" smtClean="0"/>
              <a:t>2015, </a:t>
            </a:r>
            <a:r>
              <a:rPr lang="tr-TR" sz="2500" dirty="0" smtClean="0"/>
              <a:t>Ankara</a:t>
            </a:r>
            <a:endParaRPr lang="en-US" sz="2500" dirty="0" smtClean="0"/>
          </a:p>
          <a:p>
            <a:pPr algn="r" eaLnBrk="1" hangingPunct="1">
              <a:lnSpc>
                <a:spcPct val="80000"/>
              </a:lnSpc>
            </a:pPr>
            <a:endParaRPr lang="en-US" sz="2500" dirty="0" smtClean="0"/>
          </a:p>
        </p:txBody>
      </p:sp>
      <p:sp>
        <p:nvSpPr>
          <p:cNvPr id="2054" name="Rectangle 8"/>
          <p:cNvSpPr>
            <a:spLocks noGrp="1" noChangeArrowheads="1"/>
          </p:cNvSpPr>
          <p:nvPr>
            <p:ph type="ctrTitle"/>
          </p:nvPr>
        </p:nvSpPr>
        <p:spPr>
          <a:xfrm>
            <a:off x="0" y="3284727"/>
            <a:ext cx="9144000" cy="1569660"/>
          </a:xfrm>
        </p:spPr>
        <p:txBody>
          <a:bodyPr wrap="square">
            <a:spAutoFit/>
          </a:bodyPr>
          <a:lstStyle/>
          <a:p>
            <a:pPr algn="ctr" eaLnBrk="1" hangingPunct="1"/>
            <a:r>
              <a:rPr lang="tr-TR" sz="4800" b="1" dirty="0" smtClean="0">
                <a:latin typeface="Arial" pitchFamily="34" charset="0"/>
                <a:cs typeface="Arial" pitchFamily="34" charset="0"/>
              </a:rPr>
              <a:t>Bölgesel rekabet gündemi </a:t>
            </a:r>
            <a:r>
              <a:rPr lang="tr-TR" sz="4800" b="1" dirty="0" smtClean="0">
                <a:latin typeface="Arial" pitchFamily="34" charset="0"/>
                <a:cs typeface="Arial" pitchFamily="34" charset="0"/>
              </a:rPr>
              <a:t/>
            </a:r>
            <a:br>
              <a:rPr lang="tr-TR" sz="4800" b="1" dirty="0" smtClean="0">
                <a:latin typeface="Arial" pitchFamily="34" charset="0"/>
                <a:cs typeface="Arial" pitchFamily="34" charset="0"/>
              </a:rPr>
            </a:br>
            <a:r>
              <a:rPr lang="tr-TR" sz="4800" b="1" dirty="0" smtClean="0">
                <a:latin typeface="Arial" pitchFamily="34" charset="0"/>
                <a:cs typeface="Arial" pitchFamily="34" charset="0"/>
              </a:rPr>
              <a:t>için bir </a:t>
            </a:r>
            <a:r>
              <a:rPr lang="tr-TR" sz="4800" b="1" dirty="0" smtClean="0">
                <a:latin typeface="Arial" pitchFamily="34" charset="0"/>
                <a:cs typeface="Arial" pitchFamily="34" charset="0"/>
              </a:rPr>
              <a:t>analiz </a:t>
            </a:r>
            <a:r>
              <a:rPr lang="tr-TR" sz="4800" b="1" dirty="0" smtClean="0">
                <a:latin typeface="Arial" pitchFamily="34" charset="0"/>
                <a:cs typeface="Arial" pitchFamily="34" charset="0"/>
              </a:rPr>
              <a:t>çerçeve </a:t>
            </a:r>
            <a:r>
              <a:rPr lang="tr-TR" sz="4800" b="1" dirty="0" smtClean="0">
                <a:latin typeface="Arial" pitchFamily="34" charset="0"/>
                <a:cs typeface="Arial" pitchFamily="34" charset="0"/>
              </a:rPr>
              <a:t>önerisi</a:t>
            </a:r>
            <a:endParaRPr lang="en-US" sz="4800" b="1" dirty="0" smtClean="0">
              <a:latin typeface="Arial" pitchFamily="34" charset="0"/>
              <a:cs typeface="Arial" pitchFamily="34" charset="0"/>
            </a:endParaRPr>
          </a:p>
        </p:txBody>
      </p:sp>
    </p:spTree>
    <p:extLst>
      <p:ext uri="{BB962C8B-B14F-4D97-AF65-F5344CB8AC3E}">
        <p14:creationId xmlns:p14="http://schemas.microsoft.com/office/powerpoint/2010/main" xmlns="" val="213569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t>Yatırım Ortamı Değerlendirmesi Adımları</a:t>
            </a:r>
            <a:endParaRPr lang="tr-TR"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10</a:t>
            </a:fld>
            <a:endParaRPr lang="en-US"/>
          </a:p>
        </p:txBody>
      </p:sp>
      <p:sp>
        <p:nvSpPr>
          <p:cNvPr id="6" name="5 Yuvarlatılmış Dikdörtgen"/>
          <p:cNvSpPr/>
          <p:nvPr/>
        </p:nvSpPr>
        <p:spPr bwMode="auto">
          <a:xfrm>
            <a:off x="467544"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7" name="6 Yuvarlatılmış Dikdörtgen"/>
          <p:cNvSpPr/>
          <p:nvPr/>
        </p:nvSpPr>
        <p:spPr bwMode="auto">
          <a:xfrm>
            <a:off x="3275856"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8" name="7 Yuvarlatılmış Dikdörtgen"/>
          <p:cNvSpPr/>
          <p:nvPr/>
        </p:nvSpPr>
        <p:spPr bwMode="auto">
          <a:xfrm>
            <a:off x="6228184" y="1844824"/>
            <a:ext cx="2520280" cy="446449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8 Yuvarlatılmış Dikdörtgen"/>
          <p:cNvSpPr/>
          <p:nvPr/>
        </p:nvSpPr>
        <p:spPr bwMode="auto">
          <a:xfrm>
            <a:off x="683568"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2" name="11 Yuvarlatılmış Dikdörtgen"/>
          <p:cNvSpPr/>
          <p:nvPr/>
        </p:nvSpPr>
        <p:spPr bwMode="auto">
          <a:xfrm>
            <a:off x="3491880"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3" name="12 Yuvarlatılmış Dikdörtgen"/>
          <p:cNvSpPr/>
          <p:nvPr/>
        </p:nvSpPr>
        <p:spPr bwMode="auto">
          <a:xfrm>
            <a:off x="6444208"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4" name="13 Yuvarlatılmış Dikdörtgen"/>
          <p:cNvSpPr/>
          <p:nvPr/>
        </p:nvSpPr>
        <p:spPr bwMode="auto">
          <a:xfrm>
            <a:off x="611560" y="2276872"/>
            <a:ext cx="2232248"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b="1" dirty="0" smtClean="0">
                <a:solidFill>
                  <a:schemeClr val="bg1"/>
                </a:solidFill>
              </a:rPr>
              <a:t>Yatırım Ortamı Anketinin Hazırlanması ve Uygulanması</a:t>
            </a:r>
            <a:endParaRPr lang="tr-TR" sz="1600" b="1" dirty="0">
              <a:solidFill>
                <a:schemeClr val="bg1"/>
              </a:solidFill>
            </a:endParaRPr>
          </a:p>
        </p:txBody>
      </p:sp>
      <p:sp>
        <p:nvSpPr>
          <p:cNvPr id="15" name="14 Yuvarlatılmış Dikdörtgen"/>
          <p:cNvSpPr/>
          <p:nvPr/>
        </p:nvSpPr>
        <p:spPr bwMode="auto">
          <a:xfrm>
            <a:off x="6372200"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2000" dirty="0" smtClean="0">
                <a:solidFill>
                  <a:schemeClr val="bg1"/>
                </a:solidFill>
              </a:rPr>
              <a:t>Politika Önceliklerinin Belirlenmesi</a:t>
            </a:r>
            <a:endParaRPr lang="tr-TR" sz="2000" dirty="0">
              <a:solidFill>
                <a:schemeClr val="bg1"/>
              </a:solidFill>
            </a:endParaRPr>
          </a:p>
        </p:txBody>
      </p:sp>
      <p:sp>
        <p:nvSpPr>
          <p:cNvPr id="16" name="15 Yuvarlatılmış Dikdörtgen"/>
          <p:cNvSpPr/>
          <p:nvPr/>
        </p:nvSpPr>
        <p:spPr bwMode="auto">
          <a:xfrm>
            <a:off x="3419872"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2000" dirty="0" smtClean="0">
                <a:solidFill>
                  <a:schemeClr val="bg1"/>
                </a:solidFill>
              </a:rPr>
              <a:t>Anket Sonuçlarının Analizi</a:t>
            </a:r>
            <a:endParaRPr lang="tr-TR" sz="2000" dirty="0">
              <a:solidFill>
                <a:schemeClr val="bg1"/>
              </a:solidFill>
            </a:endParaRPr>
          </a:p>
        </p:txBody>
      </p:sp>
      <p:sp>
        <p:nvSpPr>
          <p:cNvPr id="17" name="16 Yuvarlatılmış Dikdörtgen"/>
          <p:cNvSpPr/>
          <p:nvPr/>
        </p:nvSpPr>
        <p:spPr bwMode="auto">
          <a:xfrm>
            <a:off x="611560" y="4221088"/>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200" dirty="0" smtClean="0">
                <a:solidFill>
                  <a:schemeClr val="bg1"/>
                </a:solidFill>
                <a:latin typeface="Arial" pitchFamily="34" charset="0"/>
                <a:cs typeface="Arial" pitchFamily="34" charset="0"/>
              </a:rPr>
              <a:t>2. Bölgedeki firmaları sağlıklı ve doğru bir şekilde temsil edecek örneklemin belirlenmesi ve anketin uygulanması </a:t>
            </a:r>
            <a:endParaRPr lang="tr-TR" sz="1200" dirty="0">
              <a:solidFill>
                <a:schemeClr val="bg1"/>
              </a:solidFill>
              <a:latin typeface="Arial" pitchFamily="34" charset="0"/>
              <a:cs typeface="Arial" pitchFamily="34" charset="0"/>
            </a:endParaRPr>
          </a:p>
        </p:txBody>
      </p:sp>
      <p:sp>
        <p:nvSpPr>
          <p:cNvPr id="18" name="17 Yuvarlatılmış Dikdörtgen"/>
          <p:cNvSpPr/>
          <p:nvPr/>
        </p:nvSpPr>
        <p:spPr bwMode="auto">
          <a:xfrm>
            <a:off x="3419872" y="3501008"/>
            <a:ext cx="2232248" cy="129614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 Bölgesel, ulusal ve uluslararası karşılaştırma ile yatırım ortamının sorunlu alanlarının ortaya çıkarılması</a:t>
            </a:r>
            <a:endParaRPr lang="tr-TR" sz="1320" dirty="0">
              <a:solidFill>
                <a:schemeClr val="bg1"/>
              </a:solidFill>
              <a:latin typeface="Arial" pitchFamily="34" charset="0"/>
              <a:cs typeface="Arial" pitchFamily="34" charset="0"/>
            </a:endParaRPr>
          </a:p>
        </p:txBody>
      </p:sp>
      <p:sp>
        <p:nvSpPr>
          <p:cNvPr id="20" name="19 Yuvarlatılmış Dikdörtgen"/>
          <p:cNvSpPr/>
          <p:nvPr/>
        </p:nvSpPr>
        <p:spPr bwMode="auto">
          <a:xfrm>
            <a:off x="611560" y="5229200"/>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200" dirty="0" smtClean="0">
                <a:solidFill>
                  <a:schemeClr val="bg1"/>
                </a:solidFill>
                <a:latin typeface="Arial" pitchFamily="34" charset="0"/>
                <a:cs typeface="Arial" pitchFamily="34" charset="0"/>
              </a:rPr>
              <a:t>3. Bölgenin rekabet içinde olduğu, ya da rekabet gücünün benzer olduğu bölge ve ülkelerin belirlenmesi</a:t>
            </a:r>
            <a:endParaRPr lang="tr-TR" sz="1200" dirty="0">
              <a:solidFill>
                <a:schemeClr val="bg1"/>
              </a:solidFill>
              <a:latin typeface="Arial" pitchFamily="34" charset="0"/>
              <a:cs typeface="Arial" pitchFamily="34" charset="0"/>
            </a:endParaRPr>
          </a:p>
        </p:txBody>
      </p:sp>
      <p:sp>
        <p:nvSpPr>
          <p:cNvPr id="21" name="20 Yuvarlatılmış Dikdörtgen"/>
          <p:cNvSpPr/>
          <p:nvPr/>
        </p:nvSpPr>
        <p:spPr bwMode="auto">
          <a:xfrm>
            <a:off x="3419872" y="4725144"/>
            <a:ext cx="2232248" cy="144016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2. Ekonometrik analiz ile yatırım ortamı değişkenlerinin rekabet gücü göstergelerine etkisinin büyüklüğünün belirlenmesi</a:t>
            </a:r>
            <a:endParaRPr lang="tr-TR" sz="1400" dirty="0">
              <a:solidFill>
                <a:schemeClr val="bg1"/>
              </a:solidFill>
              <a:latin typeface="Arial" pitchFamily="34" charset="0"/>
              <a:cs typeface="Arial" pitchFamily="34" charset="0"/>
            </a:endParaRPr>
          </a:p>
        </p:txBody>
      </p:sp>
      <p:sp>
        <p:nvSpPr>
          <p:cNvPr id="22" name="21 Yuvarlatılmış Dikdörtgen"/>
          <p:cNvSpPr/>
          <p:nvPr/>
        </p:nvSpPr>
        <p:spPr bwMode="auto">
          <a:xfrm>
            <a:off x="6372200" y="3501008"/>
            <a:ext cx="2232248" cy="136815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1. Analiz sonuçlarından ortaya çıkan ana sorun alanları arasında en öncelikli olanlarının saptanması</a:t>
            </a:r>
            <a:endParaRPr lang="tr-TR" sz="1400" dirty="0">
              <a:solidFill>
                <a:schemeClr val="bg1"/>
              </a:solidFill>
              <a:latin typeface="Arial" pitchFamily="34" charset="0"/>
              <a:cs typeface="Arial" pitchFamily="34" charset="0"/>
            </a:endParaRPr>
          </a:p>
        </p:txBody>
      </p:sp>
      <p:sp>
        <p:nvSpPr>
          <p:cNvPr id="23" name="22 Yuvarlatılmış Dikdörtgen"/>
          <p:cNvSpPr/>
          <p:nvPr/>
        </p:nvSpPr>
        <p:spPr bwMode="auto">
          <a:xfrm>
            <a:off x="6372200" y="4725144"/>
            <a:ext cx="2232248" cy="144016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tr-TR" sz="1400" dirty="0" smtClean="0">
              <a:solidFill>
                <a:schemeClr val="bg1"/>
              </a:solidFill>
              <a:latin typeface="Arial" pitchFamily="34" charset="0"/>
              <a:cs typeface="Arial" pitchFamily="34" charset="0"/>
            </a:endParaRPr>
          </a:p>
          <a:p>
            <a:pPr algn="ctr"/>
            <a:r>
              <a:rPr lang="tr-TR" sz="1400" dirty="0" smtClean="0">
                <a:solidFill>
                  <a:schemeClr val="bg1"/>
                </a:solidFill>
                <a:latin typeface="Arial" pitchFamily="34" charset="0"/>
                <a:cs typeface="Arial" pitchFamily="34" charset="0"/>
              </a:rPr>
              <a:t>2. Yatırım ortamını iyileştirecek politikaların önceliklere göre belirlenmesi</a:t>
            </a:r>
          </a:p>
          <a:p>
            <a:pPr lvl="0" algn="ctr"/>
            <a:endParaRPr lang="tr-TR" sz="1400" dirty="0">
              <a:solidFill>
                <a:schemeClr val="bg1"/>
              </a:solidFill>
              <a:latin typeface="Arial" pitchFamily="34" charset="0"/>
              <a:cs typeface="Arial" pitchFamily="34" charset="0"/>
            </a:endParaRPr>
          </a:p>
        </p:txBody>
      </p:sp>
      <p:sp>
        <p:nvSpPr>
          <p:cNvPr id="24" name="23 Yuvarlatılmış Dikdörtgen"/>
          <p:cNvSpPr/>
          <p:nvPr/>
        </p:nvSpPr>
        <p:spPr bwMode="auto">
          <a:xfrm>
            <a:off x="611560" y="3501008"/>
            <a:ext cx="2232248" cy="72008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200" dirty="0" smtClean="0">
                <a:solidFill>
                  <a:schemeClr val="bg1"/>
                </a:solidFill>
                <a:latin typeface="Arial" pitchFamily="34" charset="0"/>
                <a:cs typeface="Arial" pitchFamily="34" charset="0"/>
              </a:rPr>
              <a:t>1. Anket sorularının çalışmanın hedef ve beklentilerine uygun olarak hazırlanması </a:t>
            </a:r>
            <a:endParaRPr lang="tr-TR"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6381328"/>
            <a:ext cx="7164288" cy="476672"/>
          </a:xfrm>
        </p:spPr>
        <p:txBody>
          <a:bodyPr/>
          <a:lstStyle/>
          <a:p>
            <a:pPr>
              <a:buNone/>
            </a:pPr>
            <a:r>
              <a:rPr lang="tr-TR" sz="1000" dirty="0" smtClean="0"/>
              <a:t>Kaynak:  UNDP –GAP Yatırım Ortamı Anketi 2013</a:t>
            </a:r>
          </a:p>
          <a:p>
            <a:pPr>
              <a:buNone/>
            </a:pPr>
            <a:r>
              <a:rPr lang="tr-TR" sz="1000" dirty="0" smtClean="0"/>
              <a:t>*Soruya büyük engel veya çok ciddi engel teşkil ediyor cevabı veren imalat </a:t>
            </a:r>
            <a:r>
              <a:rPr lang="tr-TR" sz="1000" dirty="0" err="1" smtClean="0"/>
              <a:t>sanayii</a:t>
            </a:r>
            <a:r>
              <a:rPr lang="tr-TR" sz="1000" dirty="0" smtClean="0"/>
              <a:t> firmalarının yüzdesi alınmıştır.</a:t>
            </a:r>
          </a:p>
          <a:p>
            <a:pPr>
              <a:buNone/>
            </a:pPr>
            <a:endParaRPr lang="tr-TR" sz="1000" dirty="0" smtClean="0"/>
          </a:p>
        </p:txBody>
      </p:sp>
      <p:sp>
        <p:nvSpPr>
          <p:cNvPr id="5" name="4 Altbilgi Yer Tutucusu"/>
          <p:cNvSpPr>
            <a:spLocks noGrp="1"/>
          </p:cNvSpPr>
          <p:nvPr>
            <p:ph type="ftr" sz="quarter" idx="10"/>
          </p:nvPr>
        </p:nvSpPr>
        <p:spPr/>
        <p:txBody>
          <a:bodyPr/>
          <a:lstStyle/>
          <a:p>
            <a:pPr>
              <a:defRPr/>
            </a:pPr>
            <a:r>
              <a:rPr lang="tr-TR" smtClean="0"/>
              <a:t>Yatırım Ortamı Değerlendirme Anketi Sonuçları</a:t>
            </a:r>
            <a:endParaRPr lang="en-US" dirty="0"/>
          </a:p>
        </p:txBody>
      </p:sp>
      <p:sp>
        <p:nvSpPr>
          <p:cNvPr id="12" name="11 Metin kutusu"/>
          <p:cNvSpPr txBox="1"/>
          <p:nvPr/>
        </p:nvSpPr>
        <p:spPr>
          <a:xfrm>
            <a:off x="323528" y="1628800"/>
            <a:ext cx="8591872" cy="584775"/>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2.1 Aşağıdaki konulardan herhangi biri iş faaliyetinize veya işinizin büyümesine yönelik bir engel teşkil ediyor mu? (TRC1, TRC2, TRC3, TR31)</a:t>
            </a:r>
            <a:endParaRPr lang="tr-TR" sz="1600" b="1" dirty="0">
              <a:solidFill>
                <a:schemeClr val="bg1"/>
              </a:solidFill>
            </a:endParaRPr>
          </a:p>
        </p:txBody>
      </p:sp>
      <p:graphicFrame>
        <p:nvGraphicFramePr>
          <p:cNvPr id="9" name="2 Grafik"/>
          <p:cNvGraphicFramePr/>
          <p:nvPr>
            <p:extLst>
              <p:ext uri="{D42A27DB-BD31-4B8C-83A1-F6EECF244321}">
                <p14:modId xmlns:p14="http://schemas.microsoft.com/office/powerpoint/2010/main" xmlns="" val="2853431614"/>
              </p:ext>
            </p:extLst>
          </p:nvPr>
        </p:nvGraphicFramePr>
        <p:xfrm>
          <a:off x="323528" y="2204864"/>
          <a:ext cx="8568952" cy="4653136"/>
        </p:xfrm>
        <a:graphic>
          <a:graphicData uri="http://schemas.openxmlformats.org/drawingml/2006/chart">
            <c:chart xmlns:c="http://schemas.openxmlformats.org/drawingml/2006/chart" xmlns:r="http://schemas.openxmlformats.org/officeDocument/2006/relationships" r:id="rId3"/>
          </a:graphicData>
        </a:graphic>
      </p:graphicFrame>
      <p:sp>
        <p:nvSpPr>
          <p:cNvPr id="2" name="Slayt Numarası Yer Tutucusu 1"/>
          <p:cNvSpPr>
            <a:spLocks noGrp="1"/>
          </p:cNvSpPr>
          <p:nvPr>
            <p:ph type="sldNum" sz="quarter" idx="11"/>
          </p:nvPr>
        </p:nvSpPr>
        <p:spPr/>
        <p:txBody>
          <a:bodyPr/>
          <a:lstStyle/>
          <a:p>
            <a:pPr>
              <a:defRPr/>
            </a:pPr>
            <a:r>
              <a:rPr lang="en-US" smtClean="0"/>
              <a:t>Slide </a:t>
            </a:r>
            <a:fld id="{C4B175EB-1FF3-4106-978F-E664DAD6C4E6}" type="slidenum">
              <a:rPr lang="en-US" smtClean="0"/>
              <a:pPr>
                <a:defRPr/>
              </a:pPr>
              <a:t>11</a:t>
            </a:fld>
            <a:endParaRPr lang="en-US"/>
          </a:p>
        </p:txBody>
      </p:sp>
      <p:sp>
        <p:nvSpPr>
          <p:cNvPr id="8" name="1 Başlık"/>
          <p:cNvSpPr txBox="1">
            <a:spLocks/>
          </p:cNvSpPr>
          <p:nvPr/>
        </p:nvSpPr>
        <p:spPr bwMode="auto">
          <a:xfrm>
            <a:off x="304800" y="762000"/>
            <a:ext cx="8534400" cy="7227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3200" b="1" i="0" u="none" strike="noStrike" kern="0" cap="none" spc="0" normalizeH="0" baseline="0" noProof="0" dirty="0" smtClean="0">
                <a:ln>
                  <a:noFill/>
                </a:ln>
                <a:solidFill>
                  <a:srgbClr val="1F318D"/>
                </a:solidFill>
                <a:effectLst/>
                <a:uLnTx/>
                <a:uFillTx/>
                <a:latin typeface="+mj-lt"/>
                <a:ea typeface="+mj-ea"/>
                <a:cs typeface="+mj-cs"/>
              </a:rPr>
              <a:t>YOD</a:t>
            </a:r>
            <a:r>
              <a:rPr kumimoji="0" lang="tr-TR" sz="3200" b="1" i="0" u="none" strike="noStrike" kern="0" cap="none" spc="0" normalizeH="0" noProof="0" dirty="0" smtClean="0">
                <a:ln>
                  <a:noFill/>
                </a:ln>
                <a:solidFill>
                  <a:srgbClr val="1F318D"/>
                </a:solidFill>
                <a:effectLst/>
                <a:uLnTx/>
                <a:uFillTx/>
                <a:latin typeface="+mj-lt"/>
                <a:ea typeface="+mj-ea"/>
                <a:cs typeface="+mj-cs"/>
              </a:rPr>
              <a:t> </a:t>
            </a:r>
            <a:r>
              <a:rPr lang="tr-TR" sz="3200" b="1" kern="0" noProof="0" dirty="0" smtClean="0">
                <a:solidFill>
                  <a:srgbClr val="1F318D"/>
                </a:solidFill>
                <a:latin typeface="+mj-lt"/>
                <a:ea typeface="+mj-ea"/>
                <a:cs typeface="+mj-cs"/>
              </a:rPr>
              <a:t>Ö</a:t>
            </a:r>
            <a:r>
              <a:rPr kumimoji="0" lang="tr-TR" sz="3200" b="1" i="0" u="none" strike="noStrike" kern="0" cap="none" spc="0" normalizeH="0" noProof="0" dirty="0" smtClean="0">
                <a:ln>
                  <a:noFill/>
                </a:ln>
                <a:solidFill>
                  <a:srgbClr val="1F318D"/>
                </a:solidFill>
                <a:effectLst/>
                <a:uLnTx/>
                <a:uFillTx/>
                <a:latin typeface="+mj-lt"/>
                <a:ea typeface="+mj-ea"/>
                <a:cs typeface="+mj-cs"/>
              </a:rPr>
              <a:t>rnek çıktı 1:</a:t>
            </a:r>
          </a:p>
          <a:p>
            <a:pPr lvl="0" eaLnBrk="0" fontAlgn="base" hangingPunct="0">
              <a:spcBef>
                <a:spcPct val="0"/>
              </a:spcBef>
              <a:spcAft>
                <a:spcPct val="0"/>
              </a:spcAft>
              <a:defRPr/>
            </a:pPr>
            <a:r>
              <a:rPr kumimoji="0" lang="tr-TR" sz="2800" b="1" i="0" u="none" strike="noStrike" kern="0" cap="none" spc="0" normalizeH="0" baseline="0" noProof="0" dirty="0" smtClean="0">
                <a:ln>
                  <a:noFill/>
                </a:ln>
                <a:solidFill>
                  <a:schemeClr val="accent2">
                    <a:lumMod val="75000"/>
                  </a:schemeClr>
                </a:solidFill>
                <a:effectLst/>
                <a:uLnTx/>
                <a:uFillTx/>
                <a:latin typeface="+mj-lt"/>
                <a:ea typeface="+mj-ea"/>
                <a:cs typeface="+mj-cs"/>
              </a:rPr>
              <a:t>Öncelikli</a:t>
            </a:r>
            <a:r>
              <a:rPr kumimoji="0" lang="tr-TR" sz="2800" b="1" i="0" u="none" strike="noStrike" kern="0" cap="none" spc="0" normalizeH="0" noProof="0" dirty="0" smtClean="0">
                <a:ln>
                  <a:noFill/>
                </a:ln>
                <a:solidFill>
                  <a:schemeClr val="accent2">
                    <a:lumMod val="75000"/>
                  </a:schemeClr>
                </a:solidFill>
                <a:effectLst/>
                <a:uLnTx/>
                <a:uFillTx/>
                <a:latin typeface="+mj-lt"/>
                <a:ea typeface="+mj-ea"/>
                <a:cs typeface="+mj-cs"/>
              </a:rPr>
              <a:t> sorun alanları (firma algıları)</a:t>
            </a:r>
            <a:endParaRPr kumimoji="0" lang="tr-TR" sz="2800" b="1" i="0" u="none" strike="noStrike" kern="0" cap="none" spc="0" normalizeH="0" baseline="0" noProof="0" dirty="0">
              <a:ln>
                <a:noFill/>
              </a:ln>
              <a:solidFill>
                <a:schemeClr val="accent2">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999717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Grafik"/>
          <p:cNvGraphicFramePr/>
          <p:nvPr>
            <p:extLst>
              <p:ext uri="{D42A27DB-BD31-4B8C-83A1-F6EECF244321}">
                <p14:modId xmlns:p14="http://schemas.microsoft.com/office/powerpoint/2010/main" xmlns="" val="1229079207"/>
              </p:ext>
            </p:extLst>
          </p:nvPr>
        </p:nvGraphicFramePr>
        <p:xfrm>
          <a:off x="218014" y="2275938"/>
          <a:ext cx="3633906" cy="4393421"/>
        </p:xfrm>
        <a:graphic>
          <a:graphicData uri="http://schemas.openxmlformats.org/drawingml/2006/chart">
            <c:chart xmlns:c="http://schemas.openxmlformats.org/drawingml/2006/chart" xmlns:r="http://schemas.openxmlformats.org/officeDocument/2006/relationships" r:id="rId2"/>
          </a:graphicData>
        </a:graphic>
      </p:graphicFrame>
      <p:sp>
        <p:nvSpPr>
          <p:cNvPr id="7" name="4 Altbilgi Yer Tutucusu"/>
          <p:cNvSpPr>
            <a:spLocks noGrp="1"/>
          </p:cNvSpPr>
          <p:nvPr>
            <p:ph type="ftr" sz="quarter" idx="10"/>
          </p:nvPr>
        </p:nvSpPr>
        <p:spPr>
          <a:xfrm>
            <a:off x="1905000" y="0"/>
            <a:ext cx="6324600" cy="533400"/>
          </a:xfrm>
        </p:spPr>
        <p:txBody>
          <a:bodyPr/>
          <a:lstStyle/>
          <a:p>
            <a:pPr>
              <a:defRPr/>
            </a:pPr>
            <a:r>
              <a:rPr lang="tr-TR" smtClean="0"/>
              <a:t>Yatırım Ortamı Değerlendirme Anketi Sonuçları</a:t>
            </a:r>
            <a:endParaRPr lang="en-US" dirty="0"/>
          </a:p>
        </p:txBody>
      </p:sp>
      <p:sp>
        <p:nvSpPr>
          <p:cNvPr id="9" name="8 Metin kutusu"/>
          <p:cNvSpPr txBox="1"/>
          <p:nvPr/>
        </p:nvSpPr>
        <p:spPr>
          <a:xfrm>
            <a:off x="228600" y="1371600"/>
            <a:ext cx="8610600" cy="830997"/>
          </a:xfrm>
          <a:prstGeom prst="rect">
            <a:avLst/>
          </a:prstGeom>
          <a:solidFill>
            <a:schemeClr val="accent2">
              <a:lumMod val="75000"/>
            </a:schemeClr>
          </a:solidFill>
        </p:spPr>
        <p:txBody>
          <a:bodyPr wrap="square" rtlCol="0">
            <a:spAutoFit/>
          </a:bodyPr>
          <a:lstStyle/>
          <a:p>
            <a:r>
              <a:rPr lang="tr-TR" sz="1600" b="1" dirty="0" smtClean="0">
                <a:solidFill>
                  <a:srgbClr val="FFFFFF"/>
                </a:solidFill>
              </a:rPr>
              <a:t>5.4) Firmanız uluslararası olarak kabul gören bir kalite belgesine sahip mi? (ör. ISO 9000, 9002 veya 14000 veya gıda için HACCP, tekstil için AATCC…vs. gibi sektöre özgü belgeler) (%)</a:t>
            </a:r>
            <a:endParaRPr lang="tr-TR" sz="1600" b="1" dirty="0">
              <a:solidFill>
                <a:srgbClr val="FFFFFF"/>
              </a:solidFill>
            </a:endParaRPr>
          </a:p>
        </p:txBody>
      </p:sp>
      <p:sp>
        <p:nvSpPr>
          <p:cNvPr id="4" name="Slayt Numarası Yer Tutucusu 3"/>
          <p:cNvSpPr>
            <a:spLocks noGrp="1"/>
          </p:cNvSpPr>
          <p:nvPr>
            <p:ph type="sldNum" sz="quarter" idx="11"/>
          </p:nvPr>
        </p:nvSpPr>
        <p:spPr/>
        <p:txBody>
          <a:bodyPr/>
          <a:lstStyle/>
          <a:p>
            <a:pPr>
              <a:defRPr/>
            </a:pPr>
            <a:r>
              <a:rPr lang="en-US" smtClean="0"/>
              <a:t>Slide </a:t>
            </a:r>
            <a:fld id="{C4B175EB-1FF3-4106-978F-E664DAD6C4E6}" type="slidenum">
              <a:rPr lang="en-US" smtClean="0"/>
              <a:pPr>
                <a:defRPr/>
              </a:pPr>
              <a:t>12</a:t>
            </a:fld>
            <a:endParaRPr lang="en-US"/>
          </a:p>
        </p:txBody>
      </p:sp>
      <p:graphicFrame>
        <p:nvGraphicFramePr>
          <p:cNvPr id="10" name="4 Grafik"/>
          <p:cNvGraphicFramePr/>
          <p:nvPr>
            <p:extLst>
              <p:ext uri="{D42A27DB-BD31-4B8C-83A1-F6EECF244321}">
                <p14:modId xmlns:p14="http://schemas.microsoft.com/office/powerpoint/2010/main" xmlns="" val="3352627282"/>
              </p:ext>
            </p:extLst>
          </p:nvPr>
        </p:nvGraphicFramePr>
        <p:xfrm>
          <a:off x="3851920" y="2924944"/>
          <a:ext cx="5076056" cy="3933056"/>
        </p:xfrm>
        <a:graphic>
          <a:graphicData uri="http://schemas.openxmlformats.org/drawingml/2006/chart">
            <c:chart xmlns:c="http://schemas.openxmlformats.org/drawingml/2006/chart" xmlns:r="http://schemas.openxmlformats.org/officeDocument/2006/relationships" r:id="rId3"/>
          </a:graphicData>
        </a:graphic>
      </p:graphicFrame>
      <p:sp>
        <p:nvSpPr>
          <p:cNvPr id="12" name="8 Metin kutusu"/>
          <p:cNvSpPr txBox="1"/>
          <p:nvPr/>
        </p:nvSpPr>
        <p:spPr>
          <a:xfrm>
            <a:off x="3779912" y="2348880"/>
            <a:ext cx="5059288" cy="307777"/>
          </a:xfrm>
          <a:prstGeom prst="rect">
            <a:avLst/>
          </a:prstGeom>
          <a:solidFill>
            <a:schemeClr val="accent2">
              <a:lumMod val="75000"/>
            </a:schemeClr>
          </a:solidFill>
        </p:spPr>
        <p:txBody>
          <a:bodyPr wrap="square" rtlCol="0">
            <a:spAutoFit/>
          </a:bodyPr>
          <a:lstStyle/>
          <a:p>
            <a:pPr algn="ctr"/>
            <a:r>
              <a:rPr lang="tr-TR" sz="1400" b="1" dirty="0" smtClean="0">
                <a:solidFill>
                  <a:srgbClr val="FFFFFF"/>
                </a:solidFill>
              </a:rPr>
              <a:t>Kalite belgesine sahip olanların bölgesel dağılımı, % </a:t>
            </a:r>
            <a:endParaRPr lang="tr-TR" sz="1400" b="1" dirty="0">
              <a:solidFill>
                <a:srgbClr val="FFFFFF"/>
              </a:solidFill>
            </a:endParaRPr>
          </a:p>
        </p:txBody>
      </p:sp>
      <p:sp>
        <p:nvSpPr>
          <p:cNvPr id="5" name="Dikdörtgen 4"/>
          <p:cNvSpPr/>
          <p:nvPr/>
        </p:nvSpPr>
        <p:spPr>
          <a:xfrm>
            <a:off x="218014" y="709229"/>
            <a:ext cx="8746473" cy="707886"/>
          </a:xfrm>
          <a:prstGeom prst="rect">
            <a:avLst/>
          </a:prstGeom>
        </p:spPr>
        <p:txBody>
          <a:bodyPr wrap="square">
            <a:spAutoFit/>
          </a:bodyPr>
          <a:lstStyle/>
          <a:p>
            <a:pPr lvl="0" eaLnBrk="0" fontAlgn="base" hangingPunct="0">
              <a:spcBef>
                <a:spcPct val="0"/>
              </a:spcBef>
              <a:spcAft>
                <a:spcPct val="0"/>
              </a:spcAft>
              <a:defRPr/>
            </a:pPr>
            <a:r>
              <a:rPr lang="tr-TR" sz="2000" b="1" kern="0" dirty="0">
                <a:solidFill>
                  <a:srgbClr val="1F318D"/>
                </a:solidFill>
              </a:rPr>
              <a:t>YOD Örnek çıktı </a:t>
            </a:r>
            <a:r>
              <a:rPr lang="tr-TR" sz="2000" b="1" kern="0" dirty="0" smtClean="0">
                <a:solidFill>
                  <a:srgbClr val="1F318D"/>
                </a:solidFill>
              </a:rPr>
              <a:t>2:</a:t>
            </a:r>
            <a:endParaRPr lang="tr-TR" b="1" kern="0" dirty="0">
              <a:solidFill>
                <a:schemeClr val="accent2">
                  <a:lumMod val="75000"/>
                </a:schemeClr>
              </a:solidFill>
            </a:endParaRPr>
          </a:p>
          <a:p>
            <a:pPr lvl="0" eaLnBrk="0" fontAlgn="base" hangingPunct="0">
              <a:spcBef>
                <a:spcPct val="0"/>
              </a:spcBef>
              <a:spcAft>
                <a:spcPct val="0"/>
              </a:spcAft>
              <a:defRPr/>
            </a:pPr>
            <a:r>
              <a:rPr lang="tr-TR" sz="2000" b="1" kern="0" dirty="0" smtClean="0">
                <a:solidFill>
                  <a:schemeClr val="accent2">
                    <a:lumMod val="75000"/>
                  </a:schemeClr>
                </a:solidFill>
              </a:rPr>
              <a:t>Firmalarda kalite belgesi kullanımı </a:t>
            </a:r>
            <a:endParaRPr lang="tr-TR" sz="2000" b="1" kern="0" dirty="0">
              <a:solidFill>
                <a:srgbClr val="1F318D"/>
              </a:solidFill>
            </a:endParaRPr>
          </a:p>
        </p:txBody>
      </p:sp>
    </p:spTree>
    <p:extLst>
      <p:ext uri="{BB962C8B-B14F-4D97-AF65-F5344CB8AC3E}">
        <p14:creationId xmlns:p14="http://schemas.microsoft.com/office/powerpoint/2010/main" xmlns="" val="3867172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13</a:t>
            </a:fld>
            <a:endParaRPr lang="en-US"/>
          </a:p>
        </p:txBody>
      </p:sp>
      <p:sp>
        <p:nvSpPr>
          <p:cNvPr id="13" name="1 Başlık"/>
          <p:cNvSpPr txBox="1">
            <a:spLocks/>
          </p:cNvSpPr>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2800" b="1" i="0" u="none" strike="noStrike" kern="0" cap="none" spc="0" normalizeH="0" baseline="0" noProof="0" dirty="0" smtClean="0">
                <a:ln>
                  <a:noFill/>
                </a:ln>
                <a:solidFill>
                  <a:srgbClr val="1F318D"/>
                </a:solidFill>
                <a:effectLst/>
                <a:uLnTx/>
                <a:uFillTx/>
                <a:latin typeface="+mj-lt"/>
                <a:ea typeface="+mj-ea"/>
                <a:cs typeface="+mj-cs"/>
              </a:rPr>
              <a:t>YOD Örnek Çıktı 3: firmaların değişim istekleri</a:t>
            </a:r>
            <a:endParaRPr kumimoji="0" lang="tr-TR" sz="2800" b="1" i="0" u="none" strike="noStrike" kern="0" cap="none" spc="0" normalizeH="0" baseline="0" noProof="0" dirty="0">
              <a:ln>
                <a:noFill/>
              </a:ln>
              <a:solidFill>
                <a:schemeClr val="accent6">
                  <a:lumMod val="75000"/>
                </a:schemeClr>
              </a:solidFill>
              <a:effectLst/>
              <a:uLnTx/>
              <a:uFillTx/>
              <a:latin typeface="+mj-lt"/>
              <a:ea typeface="+mj-ea"/>
              <a:cs typeface="+mj-cs"/>
            </a:endParaRPr>
          </a:p>
        </p:txBody>
      </p:sp>
      <p:sp>
        <p:nvSpPr>
          <p:cNvPr id="14" name="7 İçerik Yer Tutucusu"/>
          <p:cNvSpPr>
            <a:spLocks noGrp="1"/>
          </p:cNvSpPr>
          <p:nvPr>
            <p:ph sz="half" idx="1"/>
          </p:nvPr>
        </p:nvSpPr>
        <p:spPr>
          <a:xfrm>
            <a:off x="0" y="5517232"/>
            <a:ext cx="9144000" cy="548680"/>
          </a:xfrm>
        </p:spPr>
        <p:txBody>
          <a:bodyPr/>
          <a:lstStyle/>
          <a:p>
            <a:r>
              <a:rPr lang="tr-TR" sz="1400" dirty="0" smtClean="0"/>
              <a:t>Nitelikli eleman yetişmesi en ön planda gözlemlenen konu olmak ile birlikte yeni teknolojilerin bölgeye gelmesini sağlamak bu konuyu takip etmektedir.</a:t>
            </a:r>
          </a:p>
          <a:p>
            <a:r>
              <a:rPr lang="tr-TR" sz="1400" dirty="0" smtClean="0"/>
              <a:t>TRC1 (Gaziantep, Adıyaman, Kilis) bölgesinde Ar-</a:t>
            </a:r>
            <a:r>
              <a:rPr lang="tr-TR" sz="1400" dirty="0" err="1" smtClean="0"/>
              <a:t>Ge</a:t>
            </a:r>
            <a:r>
              <a:rPr lang="tr-TR" sz="1400" dirty="0" smtClean="0"/>
              <a:t> faaliyetlerini arttırma isteğinin diğer bölgelerden yüksek olması da dikkat çeken diğer bir özelliktir.</a:t>
            </a:r>
            <a:endParaRPr lang="en-US" sz="1400" dirty="0" smtClean="0"/>
          </a:p>
          <a:p>
            <a:endParaRPr lang="en-US" sz="1400" dirty="0"/>
          </a:p>
        </p:txBody>
      </p:sp>
      <p:sp>
        <p:nvSpPr>
          <p:cNvPr id="15" name="9 Metin kutusu"/>
          <p:cNvSpPr txBox="1"/>
          <p:nvPr/>
        </p:nvSpPr>
        <p:spPr>
          <a:xfrm>
            <a:off x="0" y="1578278"/>
            <a:ext cx="9144000" cy="338554"/>
          </a:xfrm>
          <a:prstGeom prst="rect">
            <a:avLst/>
          </a:prstGeom>
          <a:solidFill>
            <a:schemeClr val="accent2">
              <a:lumMod val="75000"/>
            </a:schemeClr>
          </a:solidFill>
        </p:spPr>
        <p:txBody>
          <a:bodyPr wrap="square" rtlCol="0">
            <a:spAutoFit/>
          </a:bodyPr>
          <a:lstStyle/>
          <a:p>
            <a:pPr algn="ctr"/>
            <a:r>
              <a:rPr lang="tr-TR" sz="1600" b="1" dirty="0">
                <a:solidFill>
                  <a:schemeClr val="bg1"/>
                </a:solidFill>
              </a:rPr>
              <a:t>12.7 İmkanınız olsa bulunduğunuz bölgede ne gibi değişiklikler yapmak isterdiniz?</a:t>
            </a:r>
          </a:p>
        </p:txBody>
      </p:sp>
      <p:graphicFrame>
        <p:nvGraphicFramePr>
          <p:cNvPr id="17" name="Chart 62"/>
          <p:cNvGraphicFramePr>
            <a:graphicFrameLocks noGrp="1"/>
          </p:cNvGraphicFramePr>
          <p:nvPr>
            <p:ph sz="half" idx="2"/>
            <p:extLst>
              <p:ext uri="{D42A27DB-BD31-4B8C-83A1-F6EECF244321}">
                <p14:modId xmlns:p14="http://schemas.microsoft.com/office/powerpoint/2010/main" xmlns="" val="2269352125"/>
              </p:ext>
            </p:extLst>
          </p:nvPr>
        </p:nvGraphicFramePr>
        <p:xfrm>
          <a:off x="539552" y="1988840"/>
          <a:ext cx="842493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18" name="12 Metin kutusu"/>
          <p:cNvSpPr txBox="1"/>
          <p:nvPr/>
        </p:nvSpPr>
        <p:spPr>
          <a:xfrm>
            <a:off x="0" y="6525344"/>
            <a:ext cx="9144000" cy="253916"/>
          </a:xfrm>
          <a:prstGeom prst="rect">
            <a:avLst/>
          </a:prstGeom>
          <a:noFill/>
        </p:spPr>
        <p:txBody>
          <a:bodyPr wrap="square" rtlCol="0">
            <a:spAutoFit/>
          </a:bodyPr>
          <a:lstStyle/>
          <a:p>
            <a:r>
              <a:rPr lang="tr-TR" sz="1050" dirty="0" smtClean="0"/>
              <a:t>*TRC1: </a:t>
            </a:r>
            <a:r>
              <a:rPr lang="tr-TR" sz="1050" dirty="0" err="1" smtClean="0"/>
              <a:t>İpekyolu</a:t>
            </a:r>
            <a:r>
              <a:rPr lang="tr-TR" sz="1050" dirty="0" smtClean="0"/>
              <a:t> (Gaziantep, Adıyaman, Kilis), *TRC2: </a:t>
            </a:r>
            <a:r>
              <a:rPr lang="tr-TR" sz="1050" dirty="0" err="1" smtClean="0"/>
              <a:t>Karacadağ</a:t>
            </a:r>
            <a:r>
              <a:rPr lang="tr-TR" sz="1050" dirty="0" smtClean="0"/>
              <a:t> (Şanlıurfa, Diyarbakır),  *TRC3: Dicle (Mardin, Batman, Şırnak, Siirt), TR31: İzmir</a:t>
            </a:r>
            <a:endParaRPr lang="en-US" sz="10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Organize </a:t>
            </a:r>
            <a:r>
              <a:rPr lang="en-US" dirty="0" err="1" smtClean="0"/>
              <a:t>Sanayi</a:t>
            </a:r>
            <a:r>
              <a:rPr lang="en-US" dirty="0" smtClean="0"/>
              <a:t> </a:t>
            </a:r>
            <a:r>
              <a:rPr lang="en-US" dirty="0" err="1" smtClean="0"/>
              <a:t>Bölgeleri</a:t>
            </a:r>
            <a:endParaRPr lang="en-US" dirty="0"/>
          </a:p>
        </p:txBody>
      </p:sp>
      <p:sp>
        <p:nvSpPr>
          <p:cNvPr id="13619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tr-TR"/>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tr-TR"/>
          </a:p>
        </p:txBody>
      </p:sp>
      <p:graphicFrame>
        <p:nvGraphicFramePr>
          <p:cNvPr id="136197" name="Object 5"/>
          <p:cNvGraphicFramePr>
            <a:graphicFrameLocks noChangeAspect="1"/>
          </p:cNvGraphicFramePr>
          <p:nvPr/>
        </p:nvGraphicFramePr>
        <p:xfrm>
          <a:off x="381000" y="1981200"/>
          <a:ext cx="8534400" cy="1924050"/>
        </p:xfrm>
        <a:graphic>
          <a:graphicData uri="http://schemas.openxmlformats.org/presentationml/2006/ole">
            <p:oleObj spid="_x0000_s173132" name="Chart" r:id="rId3" imgW="5171994" imgH="1924231" progId="Excel.Sheet.8">
              <p:embed/>
            </p:oleObj>
          </a:graphicData>
        </a:graphic>
      </p:graphicFrame>
      <p:sp>
        <p:nvSpPr>
          <p:cNvPr id="136198" name="Rectangle 6"/>
          <p:cNvSpPr>
            <a:spLocks noChangeArrowheads="1"/>
          </p:cNvSpPr>
          <p:nvPr/>
        </p:nvSpPr>
        <p:spPr bwMode="auto">
          <a:xfrm>
            <a:off x="0" y="2457450"/>
            <a:ext cx="9144000" cy="0"/>
          </a:xfrm>
          <a:prstGeom prst="rect">
            <a:avLst/>
          </a:prstGeom>
          <a:noFill/>
          <a:ln w="9525">
            <a:noFill/>
            <a:miter lim="800000"/>
            <a:headEnd/>
            <a:tailEnd/>
          </a:ln>
          <a:effectLst/>
        </p:spPr>
        <p:txBody>
          <a:bodyPr wrap="none" anchor="ctr">
            <a:spAutoFit/>
          </a:bodyPr>
          <a:lstStyle/>
          <a:p>
            <a:endParaRPr lang="tr-TR"/>
          </a:p>
        </p:txBody>
      </p:sp>
      <p:sp>
        <p:nvSpPr>
          <p:cNvPr id="136199" name="Text Box 7"/>
          <p:cNvSpPr txBox="1">
            <a:spLocks noChangeArrowheads="1"/>
          </p:cNvSpPr>
          <p:nvPr/>
        </p:nvSpPr>
        <p:spPr bwMode="auto">
          <a:xfrm>
            <a:off x="0" y="4028554"/>
            <a:ext cx="9144000" cy="336550"/>
          </a:xfrm>
          <a:prstGeom prst="rect">
            <a:avLst/>
          </a:prstGeom>
          <a:solidFill>
            <a:schemeClr val="accent1">
              <a:alpha val="50000"/>
            </a:schemeClr>
          </a:solidFill>
          <a:ln w="9525" algn="ctr">
            <a:noFill/>
            <a:miter lim="800000"/>
            <a:headEnd/>
            <a:tailEnd/>
          </a:ln>
          <a:effectLst/>
        </p:spPr>
        <p:txBody>
          <a:bodyPr>
            <a:spAutoFit/>
          </a:bodyPr>
          <a:lstStyle/>
          <a:p>
            <a:pPr>
              <a:spcBef>
                <a:spcPct val="50000"/>
              </a:spcBef>
            </a:pPr>
            <a:r>
              <a:rPr lang="tr-TR" sz="1600" b="1" dirty="0">
                <a:latin typeface="Arial" charset="0"/>
              </a:rPr>
              <a:t>          İzin ve Ruhsat Alma Süreleri (gün): OSB ve OSB dışındaki </a:t>
            </a:r>
            <a:r>
              <a:rPr lang="tr-TR" sz="1600" b="1" dirty="0" smtClean="0">
                <a:latin typeface="Arial" charset="0"/>
              </a:rPr>
              <a:t>işletmeler, 2005</a:t>
            </a:r>
            <a:endParaRPr lang="en-US" sz="1600" b="1" dirty="0">
              <a:latin typeface="Arial" charset="0"/>
            </a:endParaRPr>
          </a:p>
        </p:txBody>
      </p:sp>
      <p:sp>
        <p:nvSpPr>
          <p:cNvPr id="136200" name="Text Box 8"/>
          <p:cNvSpPr txBox="1">
            <a:spLocks noChangeArrowheads="1"/>
          </p:cNvSpPr>
          <p:nvPr/>
        </p:nvSpPr>
        <p:spPr bwMode="auto">
          <a:xfrm>
            <a:off x="0" y="1796306"/>
            <a:ext cx="9220200" cy="336550"/>
          </a:xfrm>
          <a:prstGeom prst="rect">
            <a:avLst/>
          </a:prstGeom>
          <a:solidFill>
            <a:schemeClr val="accent1">
              <a:alpha val="50000"/>
            </a:schemeClr>
          </a:solidFill>
          <a:ln w="9525" algn="ctr">
            <a:noFill/>
            <a:miter lim="800000"/>
            <a:headEnd/>
            <a:tailEnd/>
          </a:ln>
          <a:effectLst/>
        </p:spPr>
        <p:txBody>
          <a:bodyPr>
            <a:spAutoFit/>
          </a:bodyPr>
          <a:lstStyle/>
          <a:p>
            <a:pPr>
              <a:spcBef>
                <a:spcPct val="50000"/>
              </a:spcBef>
            </a:pPr>
            <a:r>
              <a:rPr lang="tr-TR" sz="1600" b="1" dirty="0">
                <a:latin typeface="Arial" charset="0"/>
              </a:rPr>
              <a:t>        </a:t>
            </a:r>
            <a:r>
              <a:rPr lang="tr-TR" sz="1600" b="1" dirty="0" smtClean="0">
                <a:latin typeface="Arial" charset="0"/>
              </a:rPr>
              <a:t>Altyapı </a:t>
            </a:r>
            <a:r>
              <a:rPr lang="tr-TR" sz="1600" b="1" dirty="0">
                <a:latin typeface="Arial" charset="0"/>
              </a:rPr>
              <a:t>Bağlantı Süresi (gün): OSB ve OSB dışındaki </a:t>
            </a:r>
            <a:r>
              <a:rPr lang="tr-TR" sz="1600" b="1" dirty="0" smtClean="0">
                <a:latin typeface="Arial" charset="0"/>
              </a:rPr>
              <a:t>işletmeler, 2005</a:t>
            </a:r>
            <a:endParaRPr lang="en-US" sz="1600" b="1" dirty="0">
              <a:latin typeface="Arial" charset="0"/>
            </a:endParaRPr>
          </a:p>
        </p:txBody>
      </p:sp>
      <p:sp>
        <p:nvSpPr>
          <p:cNvPr id="136201" name="Text Box 9"/>
          <p:cNvSpPr txBox="1">
            <a:spLocks noChangeArrowheads="1"/>
          </p:cNvSpPr>
          <p:nvPr/>
        </p:nvSpPr>
        <p:spPr bwMode="auto">
          <a:xfrm>
            <a:off x="3200400" y="6477000"/>
            <a:ext cx="5943600" cy="274638"/>
          </a:xfrm>
          <a:prstGeom prst="rect">
            <a:avLst/>
          </a:prstGeom>
          <a:noFill/>
          <a:ln w="9525">
            <a:noFill/>
            <a:miter lim="800000"/>
            <a:headEnd/>
            <a:tailEnd/>
          </a:ln>
          <a:effectLst/>
        </p:spPr>
        <p:txBody>
          <a:bodyPr>
            <a:spAutoFit/>
          </a:bodyPr>
          <a:lstStyle/>
          <a:p>
            <a:pPr algn="r">
              <a:spcBef>
                <a:spcPct val="50000"/>
              </a:spcBef>
            </a:pPr>
            <a:r>
              <a:rPr lang="tr-TR" sz="1200">
                <a:latin typeface="Arial" charset="0"/>
              </a:rPr>
              <a:t>Kaynak: TEPAV – Dünya Bankası YOD Anketi 2005</a:t>
            </a:r>
            <a:endParaRPr lang="en-US" sz="1200">
              <a:latin typeface="Arial" charset="0"/>
            </a:endParaRPr>
          </a:p>
        </p:txBody>
      </p:sp>
      <p:sp>
        <p:nvSpPr>
          <p:cNvPr id="136202" name="Rectangle 10"/>
          <p:cNvSpPr>
            <a:spLocks noChangeArrowheads="1"/>
          </p:cNvSpPr>
          <p:nvPr/>
        </p:nvSpPr>
        <p:spPr bwMode="auto">
          <a:xfrm>
            <a:off x="0" y="2452688"/>
            <a:ext cx="9144000" cy="0"/>
          </a:xfrm>
          <a:prstGeom prst="rect">
            <a:avLst/>
          </a:prstGeom>
          <a:noFill/>
          <a:ln w="9525">
            <a:noFill/>
            <a:miter lim="800000"/>
            <a:headEnd/>
            <a:tailEnd/>
          </a:ln>
          <a:effectLst/>
        </p:spPr>
        <p:txBody>
          <a:bodyPr wrap="none" anchor="ctr">
            <a:spAutoFit/>
          </a:bodyPr>
          <a:lstStyle/>
          <a:p>
            <a:endParaRPr lang="tr-TR"/>
          </a:p>
        </p:txBody>
      </p:sp>
      <p:graphicFrame>
        <p:nvGraphicFramePr>
          <p:cNvPr id="136203" name="Object 11"/>
          <p:cNvGraphicFramePr>
            <a:graphicFrameLocks noChangeAspect="1"/>
          </p:cNvGraphicFramePr>
          <p:nvPr/>
        </p:nvGraphicFramePr>
        <p:xfrm>
          <a:off x="219075" y="4267200"/>
          <a:ext cx="8543925" cy="2409825"/>
        </p:xfrm>
        <a:graphic>
          <a:graphicData uri="http://schemas.openxmlformats.org/presentationml/2006/ole">
            <p:oleObj spid="_x0000_s173133" name="Grafik" r:id="rId4" imgW="5124602" imgH="1952549" progId="Excel.Sheet.8">
              <p:embed/>
            </p:oleObj>
          </a:graphicData>
        </a:graphic>
      </p:graphicFrame>
      <p:sp>
        <p:nvSpPr>
          <p:cNvPr id="14" name="Slide Number Placeholder 13"/>
          <p:cNvSpPr>
            <a:spLocks noGrp="1"/>
          </p:cNvSpPr>
          <p:nvPr>
            <p:ph type="sldNum" sz="quarter" idx="11"/>
          </p:nvPr>
        </p:nvSpPr>
        <p:spPr/>
        <p:txBody>
          <a:bodyPr/>
          <a:lstStyle/>
          <a:p>
            <a:pPr>
              <a:defRPr/>
            </a:pPr>
            <a:r>
              <a:rPr lang="en-US" smtClean="0"/>
              <a:t>Slide </a:t>
            </a:r>
            <a:fld id="{91483DFD-B131-4323-B369-CB4E29B14E8D}" type="slidenum">
              <a:rPr lang="en-US" smtClean="0"/>
              <a:pPr>
                <a:defRPr/>
              </a:pPr>
              <a:t>14</a:t>
            </a:fld>
            <a:endParaRPr lang="en-US"/>
          </a:p>
        </p:txBody>
      </p:sp>
      <p:sp>
        <p:nvSpPr>
          <p:cNvPr id="15" name="1 Başlık"/>
          <p:cNvSpPr txBox="1">
            <a:spLocks/>
          </p:cNvSpPr>
          <p:nvPr/>
        </p:nvSpPr>
        <p:spPr bwMode="auto">
          <a:xfrm>
            <a:off x="179512" y="1006624"/>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3200" b="1" i="0" u="none" strike="noStrike" kern="0" cap="none" spc="0" normalizeH="0" baseline="0" noProof="0" dirty="0" smtClean="0">
                <a:ln>
                  <a:noFill/>
                </a:ln>
                <a:solidFill>
                  <a:srgbClr val="1F318D"/>
                </a:solidFill>
                <a:effectLst/>
                <a:uLnTx/>
                <a:uFillTx/>
                <a:latin typeface="+mj-lt"/>
                <a:ea typeface="+mj-ea"/>
                <a:cs typeface="+mj-cs"/>
              </a:rPr>
              <a:t>YOD Örnek Çıktı 4- Etki</a:t>
            </a:r>
            <a:r>
              <a:rPr kumimoji="0" lang="tr-TR" sz="3200" b="1" i="0" u="none" strike="noStrike" kern="0" cap="none" spc="0" normalizeH="0" noProof="0" dirty="0" smtClean="0">
                <a:ln>
                  <a:noFill/>
                </a:ln>
                <a:solidFill>
                  <a:srgbClr val="1F318D"/>
                </a:solidFill>
                <a:effectLst/>
                <a:uLnTx/>
                <a:uFillTx/>
                <a:latin typeface="+mj-lt"/>
                <a:ea typeface="+mj-ea"/>
                <a:cs typeface="+mj-cs"/>
              </a:rPr>
              <a:t> Değerlendirmesi</a:t>
            </a:r>
          </a:p>
          <a:p>
            <a:pPr lvl="0" eaLnBrk="0" fontAlgn="base" hangingPunct="0">
              <a:spcBef>
                <a:spcPct val="0"/>
              </a:spcBef>
              <a:spcAft>
                <a:spcPct val="0"/>
              </a:spcAft>
              <a:defRPr/>
            </a:pPr>
            <a:r>
              <a:rPr lang="tr-TR" sz="2400" i="1" kern="0" dirty="0" smtClean="0">
                <a:latin typeface="+mj-lt"/>
                <a:ea typeface="+mj-ea"/>
                <a:cs typeface="+mj-cs"/>
              </a:rPr>
              <a:t>OSB’lerin firma performansına etkisi</a:t>
            </a:r>
            <a:endParaRPr kumimoji="0" lang="tr-TR" sz="3200" i="1" u="none" strike="noStrike" kern="0" cap="none" spc="0" normalizeH="0" noProof="0" dirty="0" smtClean="0">
              <a:ln>
                <a:noFill/>
              </a:ln>
              <a:effectLst/>
              <a:uLnTx/>
              <a:uFillTx/>
              <a:latin typeface="+mj-lt"/>
              <a:ea typeface="+mj-ea"/>
              <a:cs typeface="+mj-cs"/>
            </a:endParaRPr>
          </a:p>
          <a:p>
            <a:pPr lvl="0" eaLnBrk="0" fontAlgn="base" hangingPunct="0">
              <a:spcBef>
                <a:spcPct val="0"/>
              </a:spcBef>
              <a:spcAft>
                <a:spcPct val="0"/>
              </a:spcAft>
              <a:defRPr/>
            </a:pPr>
            <a:endParaRPr kumimoji="0" lang="tr-TR" sz="3200" b="1" i="0" u="none" strike="noStrike" kern="0" cap="none" spc="0" normalizeH="0" baseline="0" noProof="0" dirty="0">
              <a:ln>
                <a:noFill/>
              </a:ln>
              <a:solidFill>
                <a:schemeClr val="accent6">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sz="half" idx="1"/>
          </p:nvPr>
        </p:nvSpPr>
        <p:spPr>
          <a:xfrm>
            <a:off x="0" y="2348880"/>
            <a:ext cx="4191000" cy="1440160"/>
          </a:xfrm>
        </p:spPr>
        <p:txBody>
          <a:bodyPr/>
          <a:lstStyle/>
          <a:p>
            <a:pPr marL="0" indent="0">
              <a:buNone/>
            </a:pPr>
            <a:endParaRPr lang="tr-TR" sz="1400" dirty="0" smtClean="0"/>
          </a:p>
          <a:p>
            <a:r>
              <a:rPr lang="tr-TR" sz="1400" dirty="0" smtClean="0"/>
              <a:t>Teşviklerden yararlanan firmaların %67’si (14/21) teşvikler olmasa da yatırım yapacaklarını ifade ederek yatırım kararlarında teşviklerin önemli bir etken olmadığını belirtmiştir.</a:t>
            </a:r>
            <a:endParaRPr lang="en-US" sz="1400" dirty="0"/>
          </a:p>
        </p:txBody>
      </p:sp>
      <p:graphicFrame>
        <p:nvGraphicFramePr>
          <p:cNvPr id="11" name="2 Grafik"/>
          <p:cNvGraphicFramePr>
            <a:graphicFrameLocks/>
          </p:cNvGraphicFramePr>
          <p:nvPr>
            <p:extLst>
              <p:ext uri="{D42A27DB-BD31-4B8C-83A1-F6EECF244321}">
                <p14:modId xmlns:p14="http://schemas.microsoft.com/office/powerpoint/2010/main" xmlns="" val="2610176944"/>
              </p:ext>
            </p:extLst>
          </p:nvPr>
        </p:nvGraphicFramePr>
        <p:xfrm>
          <a:off x="251520" y="3356992"/>
          <a:ext cx="3479304" cy="3027040"/>
        </p:xfrm>
        <a:graphic>
          <a:graphicData uri="http://schemas.openxmlformats.org/drawingml/2006/chart">
            <c:chart xmlns:c="http://schemas.openxmlformats.org/drawingml/2006/chart" xmlns:r="http://schemas.openxmlformats.org/officeDocument/2006/relationships" r:id="rId3"/>
          </a:graphicData>
        </a:graphic>
      </p:graphicFrame>
      <p:sp>
        <p:nvSpPr>
          <p:cNvPr id="5" name="4 Altbilgi Yer Tutucusu"/>
          <p:cNvSpPr>
            <a:spLocks noGrp="1"/>
          </p:cNvSpPr>
          <p:nvPr>
            <p:ph type="ftr" sz="quarter" idx="10"/>
          </p:nvPr>
        </p:nvSpPr>
        <p:spPr>
          <a:xfrm>
            <a:off x="1905000" y="0"/>
            <a:ext cx="6324600" cy="533400"/>
          </a:xfrm>
        </p:spPr>
        <p:txBody>
          <a:bodyPr/>
          <a:lstStyle/>
          <a:p>
            <a:pPr>
              <a:defRPr/>
            </a:pPr>
            <a:r>
              <a:rPr lang="tr-TR" smtClean="0"/>
              <a:t>Yatırım Ortamı Değerlendirme Anketi Sonuçları</a:t>
            </a:r>
            <a:endParaRPr lang="en-US" dirty="0"/>
          </a:p>
        </p:txBody>
      </p:sp>
      <p:sp>
        <p:nvSpPr>
          <p:cNvPr id="7" name="9 Metin kutusu"/>
          <p:cNvSpPr txBox="1"/>
          <p:nvPr/>
        </p:nvSpPr>
        <p:spPr>
          <a:xfrm>
            <a:off x="0" y="1879848"/>
            <a:ext cx="4427984" cy="584775"/>
          </a:xfrm>
          <a:prstGeom prst="rect">
            <a:avLst/>
          </a:prstGeom>
          <a:solidFill>
            <a:schemeClr val="accent2">
              <a:lumMod val="75000"/>
            </a:schemeClr>
          </a:solidFill>
        </p:spPr>
        <p:txBody>
          <a:bodyPr wrap="square" rtlCol="0">
            <a:spAutoFit/>
          </a:bodyPr>
          <a:lstStyle/>
          <a:p>
            <a:pPr algn="ctr"/>
            <a:r>
              <a:rPr lang="tr-TR" sz="1600" b="1" dirty="0">
                <a:solidFill>
                  <a:schemeClr val="bg1"/>
                </a:solidFill>
              </a:rPr>
              <a:t>9.3 Bu destekler ve teşvikler olmasaydı yine de yatırım yapar mıydınız?</a:t>
            </a:r>
          </a:p>
        </p:txBody>
      </p:sp>
      <p:sp>
        <p:nvSpPr>
          <p:cNvPr id="9" name="9 Metin kutusu"/>
          <p:cNvSpPr txBox="1"/>
          <p:nvPr/>
        </p:nvSpPr>
        <p:spPr>
          <a:xfrm>
            <a:off x="4644008" y="1879848"/>
            <a:ext cx="4499992" cy="584775"/>
          </a:xfrm>
          <a:prstGeom prst="rect">
            <a:avLst/>
          </a:prstGeom>
          <a:solidFill>
            <a:schemeClr val="accent2">
              <a:lumMod val="75000"/>
            </a:schemeClr>
          </a:solidFill>
        </p:spPr>
        <p:txBody>
          <a:bodyPr wrap="square" rtlCol="0">
            <a:spAutoFit/>
          </a:bodyPr>
          <a:lstStyle/>
          <a:p>
            <a:pPr algn="ctr"/>
            <a:r>
              <a:rPr lang="tr-TR" sz="1600" b="1" dirty="0">
                <a:solidFill>
                  <a:schemeClr val="bg1"/>
                </a:solidFill>
              </a:rPr>
              <a:t>9.4 Sizce devlet tarafından verilen teşvikler yeterli mi? (</a:t>
            </a:r>
            <a:r>
              <a:rPr lang="tr-TR" sz="1600" b="1" dirty="0" err="1">
                <a:solidFill>
                  <a:schemeClr val="bg1"/>
                </a:solidFill>
              </a:rPr>
              <a:t>Sektörel</a:t>
            </a:r>
            <a:r>
              <a:rPr lang="tr-TR" sz="1600" b="1" dirty="0">
                <a:solidFill>
                  <a:schemeClr val="bg1"/>
                </a:solidFill>
              </a:rPr>
              <a:t>)</a:t>
            </a:r>
          </a:p>
        </p:txBody>
      </p:sp>
      <p:graphicFrame>
        <p:nvGraphicFramePr>
          <p:cNvPr id="10" name="4 Grafik"/>
          <p:cNvGraphicFramePr>
            <a:graphicFrameLocks noGrp="1"/>
          </p:cNvGraphicFramePr>
          <p:nvPr>
            <p:ph sz="half" idx="2"/>
            <p:extLst>
              <p:ext uri="{D42A27DB-BD31-4B8C-83A1-F6EECF244321}">
                <p14:modId xmlns:p14="http://schemas.microsoft.com/office/powerpoint/2010/main" xmlns="" val="1559237414"/>
              </p:ext>
            </p:extLst>
          </p:nvPr>
        </p:nvGraphicFramePr>
        <p:xfrm>
          <a:off x="4355976" y="3284984"/>
          <a:ext cx="4562872" cy="3384376"/>
        </p:xfrm>
        <a:graphic>
          <a:graphicData uri="http://schemas.openxmlformats.org/drawingml/2006/chart">
            <c:chart xmlns:c="http://schemas.openxmlformats.org/drawingml/2006/chart" xmlns:r="http://schemas.openxmlformats.org/officeDocument/2006/relationships" r:id="rId4"/>
          </a:graphicData>
        </a:graphic>
      </p:graphicFrame>
      <p:sp>
        <p:nvSpPr>
          <p:cNvPr id="12" name="7 İçerik Yer Tutucusu"/>
          <p:cNvSpPr txBox="1">
            <a:spLocks/>
          </p:cNvSpPr>
          <p:nvPr/>
        </p:nvSpPr>
        <p:spPr bwMode="auto">
          <a:xfrm>
            <a:off x="4644008" y="2420888"/>
            <a:ext cx="41910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E60000"/>
              </a:buClr>
              <a:buSzPct val="85000"/>
              <a:buFont typeface="Wingdings" pitchFamily="2" charset="2"/>
              <a:buNone/>
              <a:tabLst/>
              <a:defRPr/>
            </a:pPr>
            <a:endParaRPr kumimoji="0" lang="tr-TR"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1400" b="0" i="0" u="none" strike="noStrike" kern="0" cap="none" spc="0" normalizeH="0" baseline="0" noProof="0" dirty="0" smtClean="0">
                <a:ln>
                  <a:noFill/>
                </a:ln>
                <a:solidFill>
                  <a:schemeClr val="tx1"/>
                </a:solidFill>
                <a:effectLst/>
                <a:uLnTx/>
                <a:uFillTx/>
                <a:latin typeface="+mn-lt"/>
                <a:ea typeface="+mn-ea"/>
                <a:cs typeface="+mn-cs"/>
              </a:rPr>
              <a:t>Teşvik</a:t>
            </a:r>
            <a:r>
              <a:rPr lang="tr-TR" sz="1400" kern="0" dirty="0" err="1" smtClean="0"/>
              <a:t>lerin</a:t>
            </a:r>
            <a:r>
              <a:rPr lang="tr-TR" sz="1400" kern="0" dirty="0" smtClean="0"/>
              <a:t> tüm sektör ve 4 bölge genelinde yaklaşık %3 oranında yeterli bulunduğu ifade edilmiştir.</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p:txBody>
      </p:sp>
      <p:sp>
        <p:nvSpPr>
          <p:cNvPr id="2" name="Slayt Numarası Yer Tutucusu 1"/>
          <p:cNvSpPr>
            <a:spLocks noGrp="1"/>
          </p:cNvSpPr>
          <p:nvPr>
            <p:ph type="sldNum" sz="quarter" idx="11"/>
          </p:nvPr>
        </p:nvSpPr>
        <p:spPr/>
        <p:txBody>
          <a:bodyPr/>
          <a:lstStyle/>
          <a:p>
            <a:pPr>
              <a:defRPr/>
            </a:pPr>
            <a:r>
              <a:rPr lang="en-US" smtClean="0"/>
              <a:t>Slide </a:t>
            </a:r>
            <a:fld id="{C4B175EB-1FF3-4106-978F-E664DAD6C4E6}" type="slidenum">
              <a:rPr lang="en-US" smtClean="0"/>
              <a:pPr>
                <a:defRPr/>
              </a:pPr>
              <a:t>15</a:t>
            </a:fld>
            <a:endParaRPr lang="en-US"/>
          </a:p>
        </p:txBody>
      </p:sp>
      <p:sp>
        <p:nvSpPr>
          <p:cNvPr id="13" name="1 Başlık"/>
          <p:cNvSpPr txBox="1">
            <a:spLocks/>
          </p:cNvSpPr>
          <p:nvPr/>
        </p:nvSpPr>
        <p:spPr bwMode="auto">
          <a:xfrm>
            <a:off x="251520" y="862608"/>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3200" b="1" i="0" u="none" strike="noStrike" kern="0" cap="none" spc="0" normalizeH="0" baseline="0" noProof="0" dirty="0" smtClean="0">
                <a:ln>
                  <a:noFill/>
                </a:ln>
                <a:solidFill>
                  <a:srgbClr val="1F318D"/>
                </a:solidFill>
                <a:effectLst/>
                <a:uLnTx/>
                <a:uFillTx/>
                <a:latin typeface="+mj-lt"/>
                <a:ea typeface="+mj-ea"/>
                <a:cs typeface="+mj-cs"/>
              </a:rPr>
              <a:t>YOD Örnek Çıktı 5- Etki</a:t>
            </a:r>
            <a:r>
              <a:rPr kumimoji="0" lang="tr-TR" sz="3200" b="1" i="0" u="none" strike="noStrike" kern="0" cap="none" spc="0" normalizeH="0" noProof="0" dirty="0" smtClean="0">
                <a:ln>
                  <a:noFill/>
                </a:ln>
                <a:solidFill>
                  <a:srgbClr val="1F318D"/>
                </a:solidFill>
                <a:effectLst/>
                <a:uLnTx/>
                <a:uFillTx/>
                <a:latin typeface="+mj-lt"/>
                <a:ea typeface="+mj-ea"/>
                <a:cs typeface="+mj-cs"/>
              </a:rPr>
              <a:t> Değerlendirmesi</a:t>
            </a:r>
          </a:p>
          <a:p>
            <a:pPr lvl="0" eaLnBrk="0" fontAlgn="base" hangingPunct="0">
              <a:spcBef>
                <a:spcPct val="0"/>
              </a:spcBef>
              <a:spcAft>
                <a:spcPct val="0"/>
              </a:spcAft>
              <a:defRPr/>
            </a:pPr>
            <a:r>
              <a:rPr lang="tr-TR" sz="2400" i="1" dirty="0" smtClean="0"/>
              <a:t>Teşvik </a:t>
            </a:r>
            <a:r>
              <a:rPr lang="tr-TR" sz="2400" i="1" dirty="0"/>
              <a:t>Etki ve Yeterlilik Durumu</a:t>
            </a:r>
            <a:endParaRPr kumimoji="0" lang="tr-TR" sz="2400" b="1" i="1" u="none" strike="noStrike" kern="0" cap="none" spc="0" normalizeH="0" baseline="0" noProof="0" dirty="0">
              <a:ln>
                <a:noFill/>
              </a:ln>
              <a:solidFill>
                <a:schemeClr val="accent6">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2155192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Organize </a:t>
            </a:r>
            <a:r>
              <a:rPr lang="en-US" dirty="0" err="1" smtClean="0"/>
              <a:t>Sanayi</a:t>
            </a:r>
            <a:r>
              <a:rPr lang="en-US" dirty="0" smtClean="0"/>
              <a:t> </a:t>
            </a:r>
            <a:r>
              <a:rPr lang="en-US" dirty="0" err="1" smtClean="0"/>
              <a:t>Bölgeleri</a:t>
            </a:r>
            <a:endParaRPr lang="en-US" dirty="0"/>
          </a:p>
        </p:txBody>
      </p:sp>
      <p:sp>
        <p:nvSpPr>
          <p:cNvPr id="13619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tr-TR"/>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tr-TR"/>
          </a:p>
        </p:txBody>
      </p:sp>
      <p:sp>
        <p:nvSpPr>
          <p:cNvPr id="136198" name="Rectangle 6"/>
          <p:cNvSpPr>
            <a:spLocks noChangeArrowheads="1"/>
          </p:cNvSpPr>
          <p:nvPr/>
        </p:nvSpPr>
        <p:spPr bwMode="auto">
          <a:xfrm>
            <a:off x="0" y="2457450"/>
            <a:ext cx="9144000" cy="0"/>
          </a:xfrm>
          <a:prstGeom prst="rect">
            <a:avLst/>
          </a:prstGeom>
          <a:noFill/>
          <a:ln w="9525">
            <a:noFill/>
            <a:miter lim="800000"/>
            <a:headEnd/>
            <a:tailEnd/>
          </a:ln>
          <a:effectLst/>
        </p:spPr>
        <p:txBody>
          <a:bodyPr wrap="none" anchor="ctr">
            <a:spAutoFit/>
          </a:bodyPr>
          <a:lstStyle/>
          <a:p>
            <a:endParaRPr lang="tr-TR"/>
          </a:p>
        </p:txBody>
      </p:sp>
      <p:sp>
        <p:nvSpPr>
          <p:cNvPr id="136202" name="Rectangle 10"/>
          <p:cNvSpPr>
            <a:spLocks noChangeArrowheads="1"/>
          </p:cNvSpPr>
          <p:nvPr/>
        </p:nvSpPr>
        <p:spPr bwMode="auto">
          <a:xfrm>
            <a:off x="0" y="2452688"/>
            <a:ext cx="9144000" cy="0"/>
          </a:xfrm>
          <a:prstGeom prst="rect">
            <a:avLst/>
          </a:prstGeom>
          <a:noFill/>
          <a:ln w="9525">
            <a:noFill/>
            <a:miter lim="800000"/>
            <a:headEnd/>
            <a:tailEnd/>
          </a:ln>
          <a:effectLst/>
        </p:spPr>
        <p:txBody>
          <a:bodyPr wrap="none" anchor="ctr">
            <a:spAutoFit/>
          </a:bodyPr>
          <a:lstStyle/>
          <a:p>
            <a:endParaRPr lang="tr-TR"/>
          </a:p>
        </p:txBody>
      </p:sp>
      <p:sp>
        <p:nvSpPr>
          <p:cNvPr id="14" name="Slide Number Placeholder 13"/>
          <p:cNvSpPr>
            <a:spLocks noGrp="1"/>
          </p:cNvSpPr>
          <p:nvPr>
            <p:ph type="sldNum" sz="quarter" idx="11"/>
          </p:nvPr>
        </p:nvSpPr>
        <p:spPr/>
        <p:txBody>
          <a:bodyPr/>
          <a:lstStyle/>
          <a:p>
            <a:pPr>
              <a:defRPr/>
            </a:pPr>
            <a:r>
              <a:rPr lang="en-US" smtClean="0"/>
              <a:t>Slide </a:t>
            </a:r>
            <a:fld id="{91483DFD-B131-4323-B369-CB4E29B14E8D}" type="slidenum">
              <a:rPr lang="en-US" smtClean="0"/>
              <a:pPr>
                <a:defRPr/>
              </a:pPr>
              <a:t>16</a:t>
            </a:fld>
            <a:endParaRPr lang="en-US"/>
          </a:p>
        </p:txBody>
      </p:sp>
      <p:sp>
        <p:nvSpPr>
          <p:cNvPr id="15" name="1 Başlık"/>
          <p:cNvSpPr txBox="1">
            <a:spLocks/>
          </p:cNvSpPr>
          <p:nvPr/>
        </p:nvSpPr>
        <p:spPr bwMode="auto">
          <a:xfrm>
            <a:off x="323528" y="692696"/>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2800" b="1" i="0" u="none" strike="noStrike" kern="0" cap="none" spc="0" normalizeH="0" baseline="0" noProof="0" dirty="0" smtClean="0">
                <a:ln>
                  <a:noFill/>
                </a:ln>
                <a:solidFill>
                  <a:srgbClr val="1F318D"/>
                </a:solidFill>
                <a:effectLst/>
                <a:uLnTx/>
                <a:uFillTx/>
                <a:latin typeface="+mj-lt"/>
                <a:ea typeface="+mj-ea"/>
                <a:cs typeface="+mj-cs"/>
              </a:rPr>
              <a:t>YOD Örnek Çıktı </a:t>
            </a:r>
            <a:r>
              <a:rPr lang="tr-TR" sz="2800" b="1" kern="0" dirty="0">
                <a:solidFill>
                  <a:srgbClr val="1F318D"/>
                </a:solidFill>
                <a:latin typeface="+mj-lt"/>
                <a:ea typeface="+mj-ea"/>
                <a:cs typeface="+mj-cs"/>
              </a:rPr>
              <a:t>6</a:t>
            </a:r>
            <a:r>
              <a:rPr kumimoji="0" lang="tr-TR" sz="2800" b="1" i="0" u="none" strike="noStrike" kern="0" cap="none" spc="0" normalizeH="0" baseline="0" noProof="0" dirty="0" smtClean="0">
                <a:ln>
                  <a:noFill/>
                </a:ln>
                <a:solidFill>
                  <a:srgbClr val="1F318D"/>
                </a:solidFill>
                <a:effectLst/>
                <a:uLnTx/>
                <a:uFillTx/>
                <a:latin typeface="+mj-lt"/>
                <a:ea typeface="+mj-ea"/>
                <a:cs typeface="+mj-cs"/>
              </a:rPr>
              <a:t>: Nedensellik</a:t>
            </a:r>
            <a:r>
              <a:rPr kumimoji="0" lang="tr-TR" sz="2800" b="1" i="0" u="none" strike="noStrike" kern="0" cap="none" spc="0" normalizeH="0" noProof="0" dirty="0" smtClean="0">
                <a:ln>
                  <a:noFill/>
                </a:ln>
                <a:solidFill>
                  <a:srgbClr val="1F318D"/>
                </a:solidFill>
                <a:effectLst/>
                <a:uLnTx/>
                <a:uFillTx/>
                <a:latin typeface="+mj-lt"/>
                <a:ea typeface="+mj-ea"/>
                <a:cs typeface="+mj-cs"/>
              </a:rPr>
              <a:t> Analizi</a:t>
            </a:r>
            <a:endParaRPr kumimoji="0" lang="tr-TR" sz="2800" b="1" i="0" u="none" strike="noStrike" kern="0" cap="none" spc="0" normalizeH="0" baseline="0" noProof="0" dirty="0">
              <a:ln>
                <a:noFill/>
              </a:ln>
              <a:solidFill>
                <a:schemeClr val="accent6">
                  <a:lumMod val="75000"/>
                </a:schemeClr>
              </a:solidFill>
              <a:effectLst/>
              <a:uLnTx/>
              <a:uFillTx/>
              <a:latin typeface="+mj-lt"/>
              <a:ea typeface="+mj-ea"/>
              <a:cs typeface="+mj-cs"/>
            </a:endParaRPr>
          </a:p>
        </p:txBody>
      </p:sp>
      <p:sp>
        <p:nvSpPr>
          <p:cNvPr id="16" name="15 Metin kutusu"/>
          <p:cNvSpPr txBox="1"/>
          <p:nvPr/>
        </p:nvSpPr>
        <p:spPr>
          <a:xfrm>
            <a:off x="323528" y="1484784"/>
            <a:ext cx="8591872" cy="646331"/>
          </a:xfrm>
          <a:prstGeom prst="rect">
            <a:avLst/>
          </a:prstGeom>
          <a:solidFill>
            <a:schemeClr val="accent2">
              <a:lumMod val="75000"/>
            </a:schemeClr>
          </a:solidFill>
        </p:spPr>
        <p:txBody>
          <a:bodyPr wrap="square" rtlCol="0">
            <a:spAutoFit/>
          </a:bodyPr>
          <a:lstStyle/>
          <a:p>
            <a:pPr algn="ctr"/>
            <a:r>
              <a:rPr lang="tr-TR" sz="2000" b="1" dirty="0" smtClean="0">
                <a:solidFill>
                  <a:schemeClr val="bg1"/>
                </a:solidFill>
              </a:rPr>
              <a:t>Toplam faktör verimliliğinin açıklayıcıları</a:t>
            </a:r>
          </a:p>
          <a:p>
            <a:pPr algn="ctr"/>
            <a:r>
              <a:rPr lang="tr-TR" sz="1600" b="1" dirty="0" smtClean="0">
                <a:solidFill>
                  <a:schemeClr val="bg1"/>
                </a:solidFill>
              </a:rPr>
              <a:t>(2003 YOD Verisi ile yapılan regresyon sonuçları, </a:t>
            </a:r>
            <a:r>
              <a:rPr lang="tr-TR" sz="1600" b="1" dirty="0" err="1" smtClean="0">
                <a:solidFill>
                  <a:schemeClr val="bg1"/>
                </a:solidFill>
              </a:rPr>
              <a:t>Bastos</a:t>
            </a:r>
            <a:r>
              <a:rPr lang="tr-TR" sz="1600" b="1" dirty="0" smtClean="0">
                <a:solidFill>
                  <a:schemeClr val="bg1"/>
                </a:solidFill>
              </a:rPr>
              <a:t> ve Nasir 2004)</a:t>
            </a:r>
            <a:endParaRPr lang="tr-TR" sz="1600" b="1" dirty="0">
              <a:solidFill>
                <a:schemeClr val="bg1"/>
              </a:solidFill>
            </a:endParaRPr>
          </a:p>
        </p:txBody>
      </p:sp>
      <p:sp>
        <p:nvSpPr>
          <p:cNvPr id="18" name="2 İçerik Yer Tutucusu"/>
          <p:cNvSpPr>
            <a:spLocks noGrp="1"/>
          </p:cNvSpPr>
          <p:nvPr>
            <p:ph sz="half" idx="1"/>
          </p:nvPr>
        </p:nvSpPr>
        <p:spPr>
          <a:xfrm>
            <a:off x="395536" y="4797152"/>
            <a:ext cx="8064896" cy="1875656"/>
          </a:xfrm>
        </p:spPr>
        <p:txBody>
          <a:bodyPr/>
          <a:lstStyle/>
          <a:p>
            <a:r>
              <a:rPr lang="tr-TR" sz="1400" dirty="0" smtClean="0"/>
              <a:t>Kırgızistan, Özbekistan, Tacikistan, Moldova ve Polonya için yapılan yatırım ortamı anketleri verisi kullanılarak yapılan OLS regresyonu ile çeşitli değişkenlerin toplam faktör verimliliğine olan etkisi analiz edilmiştir.  Su, elektrik ve telefon gibi altyapı hizmetlerinin bir yılda ortalama ne kadar kesildiği altyapı elverişsizliği değişkenini hesaplamak için bir endeks haline getirilmiştir. Rekabet düzeyi değişkeni, aynı sektörde faaliyet gösteren rakip firmaların sayısı olarak alınmıştır.</a:t>
            </a:r>
          </a:p>
          <a:p>
            <a:r>
              <a:rPr lang="tr-TR" sz="1400" dirty="0" smtClean="0"/>
              <a:t>Diğer şartlar sabit tutulduğunda, firmanın verimliliği sektördeki rekabet arttıkça artmaktadır. Bürokrasi ve teftiş masraflarının ile altyapı elverişsizliğinin ise verimliliği olumsuz etkilemektedir. (Diğer değişkenlerin etkisi istatistiki açıdan anlamlı değildir.)</a:t>
            </a:r>
          </a:p>
          <a:p>
            <a:pPr>
              <a:buNone/>
            </a:pPr>
            <a:endParaRPr lang="tr-TR" sz="1400" dirty="0" smtClean="0"/>
          </a:p>
        </p:txBody>
      </p:sp>
      <p:graphicFrame>
        <p:nvGraphicFramePr>
          <p:cNvPr id="13" name="12 Tablo"/>
          <p:cNvGraphicFramePr>
            <a:graphicFrameLocks noGrp="1"/>
          </p:cNvGraphicFramePr>
          <p:nvPr/>
        </p:nvGraphicFramePr>
        <p:xfrm>
          <a:off x="395536" y="2060848"/>
          <a:ext cx="7992887" cy="2745541"/>
        </p:xfrm>
        <a:graphic>
          <a:graphicData uri="http://schemas.openxmlformats.org/drawingml/2006/table">
            <a:tbl>
              <a:tblPr bandRow="1">
                <a:tableStyleId>{9D7B26C5-4107-4FEC-AEDC-1716B250A1EF}</a:tableStyleId>
              </a:tblPr>
              <a:tblGrid>
                <a:gridCol w="3312368"/>
                <a:gridCol w="1440160"/>
                <a:gridCol w="1368152"/>
                <a:gridCol w="1872207"/>
              </a:tblGrid>
              <a:tr h="720080">
                <a:tc>
                  <a:txBody>
                    <a:bodyPr/>
                    <a:lstStyle/>
                    <a:p>
                      <a:pPr algn="r" fontAlgn="b"/>
                      <a:r>
                        <a:rPr lang="tr-TR" sz="1400" u="none" strike="noStrike" dirty="0"/>
                        <a:t> </a:t>
                      </a:r>
                      <a:endParaRPr lang="tr-TR" sz="1400" b="1" i="0" u="none" strike="noStrike" dirty="0">
                        <a:solidFill>
                          <a:srgbClr val="000000"/>
                        </a:solidFill>
                        <a:latin typeface="Calibri"/>
                      </a:endParaRPr>
                    </a:p>
                  </a:txBody>
                  <a:tcPr marL="0" marR="0" marT="0" marB="0" anchor="b"/>
                </a:tc>
                <a:tc>
                  <a:txBody>
                    <a:bodyPr/>
                    <a:lstStyle/>
                    <a:p>
                      <a:pPr algn="ctr" fontAlgn="b"/>
                      <a:r>
                        <a:rPr lang="tr-TR" sz="1400" b="1" u="none" strike="noStrike" dirty="0"/>
                        <a:t>Katsayı</a:t>
                      </a:r>
                      <a:endParaRPr lang="tr-TR" sz="1400" b="1" i="0" u="none" strike="noStrike" dirty="0">
                        <a:solidFill>
                          <a:srgbClr val="000000"/>
                        </a:solidFill>
                        <a:latin typeface="Calibri"/>
                      </a:endParaRPr>
                    </a:p>
                  </a:txBody>
                  <a:tcPr marL="0" marR="0" marT="0" marB="0" anchor="b"/>
                </a:tc>
                <a:tc>
                  <a:txBody>
                    <a:bodyPr/>
                    <a:lstStyle/>
                    <a:p>
                      <a:pPr algn="r" fontAlgn="b"/>
                      <a:r>
                        <a:rPr lang="tr-TR" sz="1400" b="1" u="none" strike="noStrike" dirty="0"/>
                        <a:t>Standart hata</a:t>
                      </a:r>
                      <a:endParaRPr lang="tr-TR" sz="1400" b="1" i="0" u="none" strike="noStrike" dirty="0">
                        <a:solidFill>
                          <a:srgbClr val="000000"/>
                        </a:solidFill>
                        <a:latin typeface="Calibri"/>
                      </a:endParaRPr>
                    </a:p>
                  </a:txBody>
                  <a:tcPr marL="0" marR="0" marT="0" marB="0" anchor="b"/>
                </a:tc>
                <a:tc>
                  <a:txBody>
                    <a:bodyPr/>
                    <a:lstStyle/>
                    <a:p>
                      <a:pPr algn="r" fontAlgn="b"/>
                      <a:r>
                        <a:rPr lang="tr-TR" sz="1400" b="1" u="none" strike="noStrike" dirty="0" smtClean="0"/>
                        <a:t>Değişkenin</a:t>
                      </a:r>
                      <a:r>
                        <a:rPr lang="tr-TR" sz="1400" b="1" u="none" strike="noStrike" baseline="0" dirty="0" smtClean="0"/>
                        <a:t> %1 artması verimliliği % kaç etkiler? </a:t>
                      </a:r>
                      <a:endParaRPr lang="tr-TR" sz="1400" b="1" i="0" u="none" strike="noStrike" dirty="0">
                        <a:solidFill>
                          <a:srgbClr val="000000"/>
                        </a:solidFill>
                        <a:latin typeface="Calibri"/>
                      </a:endParaRPr>
                    </a:p>
                  </a:txBody>
                  <a:tcPr marL="0" marR="0" marT="0" marB="0" anchor="b"/>
                </a:tc>
              </a:tr>
              <a:tr h="227203">
                <a:tc>
                  <a:txBody>
                    <a:bodyPr/>
                    <a:lstStyle/>
                    <a:p>
                      <a:pPr algn="l" fontAlgn="b"/>
                      <a:r>
                        <a:rPr lang="tr-TR" sz="1400" b="0" u="none" strike="noStrike" dirty="0"/>
                        <a:t>Firmanın yaşı</a:t>
                      </a:r>
                      <a:endParaRPr lang="tr-TR" sz="14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0.00041</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0.002215</a:t>
                      </a:r>
                      <a:endParaRPr lang="tr-TR" sz="1100" b="0" i="0" u="none" strike="noStrike" dirty="0">
                        <a:solidFill>
                          <a:srgbClr val="000000"/>
                        </a:solidFill>
                        <a:latin typeface="Calibri"/>
                      </a:endParaRPr>
                    </a:p>
                  </a:txBody>
                  <a:tcPr marL="0" marR="0" marT="0" marB="0" anchor="b"/>
                </a:tc>
                <a:tc>
                  <a:txBody>
                    <a:bodyPr/>
                    <a:lstStyle/>
                    <a:p>
                      <a:pPr algn="r" fontAlgn="b"/>
                      <a:endParaRPr lang="tr-TR" sz="1400" b="0" i="0" u="none" strike="noStrike" dirty="0">
                        <a:solidFill>
                          <a:srgbClr val="000000"/>
                        </a:solidFill>
                        <a:latin typeface="Calibri"/>
                      </a:endParaRPr>
                    </a:p>
                  </a:txBody>
                  <a:tcPr marL="0" marR="0" marT="0" marB="0" anchor="b"/>
                </a:tc>
              </a:tr>
              <a:tr h="227203">
                <a:tc>
                  <a:txBody>
                    <a:bodyPr/>
                    <a:lstStyle/>
                    <a:p>
                      <a:pPr algn="l" fontAlgn="b"/>
                      <a:r>
                        <a:rPr lang="tr-TR" sz="1400" b="0" u="none" strike="noStrike" dirty="0"/>
                        <a:t>Yabancı sermaye</a:t>
                      </a:r>
                      <a:endParaRPr lang="tr-TR" sz="14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0.00123</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0.000990</a:t>
                      </a:r>
                      <a:endParaRPr lang="tr-TR" sz="1100" b="0" i="0" u="none" strike="noStrike" dirty="0">
                        <a:solidFill>
                          <a:srgbClr val="000000"/>
                        </a:solidFill>
                        <a:latin typeface="Calibri"/>
                      </a:endParaRPr>
                    </a:p>
                  </a:txBody>
                  <a:tcPr marL="0" marR="0" marT="0" marB="0" anchor="b"/>
                </a:tc>
                <a:tc>
                  <a:txBody>
                    <a:bodyPr/>
                    <a:lstStyle/>
                    <a:p>
                      <a:pPr algn="r" fontAlgn="b"/>
                      <a:endParaRPr lang="tr-TR" sz="1400" b="0" i="0" u="none" strike="noStrike" dirty="0">
                        <a:solidFill>
                          <a:srgbClr val="000000"/>
                        </a:solidFill>
                        <a:latin typeface="Calibri"/>
                      </a:endParaRPr>
                    </a:p>
                  </a:txBody>
                  <a:tcPr marL="0" marR="0" marT="0" marB="0" anchor="b"/>
                </a:tc>
              </a:tr>
              <a:tr h="227203">
                <a:tc>
                  <a:txBody>
                    <a:bodyPr/>
                    <a:lstStyle/>
                    <a:p>
                      <a:pPr algn="l" fontAlgn="b"/>
                      <a:r>
                        <a:rPr lang="tr-TR" sz="1400" b="0" u="none" strike="noStrike" dirty="0"/>
                        <a:t>İhracatın toplam satışlar içindeki payı</a:t>
                      </a:r>
                      <a:endParaRPr lang="tr-TR" sz="1400" b="0" i="0" u="none" strike="noStrike" dirty="0">
                        <a:solidFill>
                          <a:srgbClr val="000000"/>
                        </a:solidFill>
                        <a:latin typeface="Calibri"/>
                      </a:endParaRPr>
                    </a:p>
                  </a:txBody>
                  <a:tcPr marL="0" marR="0" marT="0" marB="0" anchor="b"/>
                </a:tc>
                <a:tc>
                  <a:txBody>
                    <a:bodyPr/>
                    <a:lstStyle/>
                    <a:p>
                      <a:pPr algn="r" fontAlgn="b"/>
                      <a:r>
                        <a:rPr lang="tr-TR" sz="1100" u="none" strike="noStrike" dirty="0"/>
                        <a:t>0.00038</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0.000956</a:t>
                      </a:r>
                      <a:endParaRPr lang="tr-TR" sz="1100" b="0" i="0" u="none" strike="noStrike" dirty="0">
                        <a:solidFill>
                          <a:srgbClr val="000000"/>
                        </a:solidFill>
                        <a:latin typeface="Calibri"/>
                      </a:endParaRPr>
                    </a:p>
                  </a:txBody>
                  <a:tcPr marL="0" marR="0" marT="0" marB="0" anchor="b"/>
                </a:tc>
                <a:tc>
                  <a:txBody>
                    <a:bodyPr/>
                    <a:lstStyle/>
                    <a:p>
                      <a:pPr algn="r" fontAlgn="b"/>
                      <a:endParaRPr lang="tr-TR" sz="1800" b="1" i="0" u="none" strike="noStrike" dirty="0">
                        <a:solidFill>
                          <a:srgbClr val="000000"/>
                        </a:solidFill>
                        <a:latin typeface="Calibri"/>
                      </a:endParaRPr>
                    </a:p>
                  </a:txBody>
                  <a:tcPr marL="0" marR="0" marT="0" marB="0" anchor="b"/>
                </a:tc>
              </a:tr>
              <a:tr h="340805">
                <a:tc>
                  <a:txBody>
                    <a:bodyPr/>
                    <a:lstStyle/>
                    <a:p>
                      <a:pPr algn="l" fontAlgn="b"/>
                      <a:r>
                        <a:rPr lang="tr-TR" sz="1600" b="1" u="none" strike="noStrike" dirty="0" smtClean="0"/>
                        <a:t>Bürokrasi </a:t>
                      </a:r>
                      <a:r>
                        <a:rPr lang="tr-TR" sz="1600" b="1" u="none" strike="noStrike" dirty="0"/>
                        <a:t>ve teftiş masrafları</a:t>
                      </a:r>
                      <a:endParaRPr lang="tr-TR" sz="1600" b="1" i="0" u="none" strike="noStrike" dirty="0">
                        <a:solidFill>
                          <a:srgbClr val="000000"/>
                        </a:solidFill>
                        <a:latin typeface="Calibri"/>
                      </a:endParaRPr>
                    </a:p>
                  </a:txBody>
                  <a:tcPr marL="0" marR="0" marT="0" marB="0" anchor="b"/>
                </a:tc>
                <a:tc>
                  <a:txBody>
                    <a:bodyPr/>
                    <a:lstStyle/>
                    <a:p>
                      <a:pPr algn="r" fontAlgn="b"/>
                      <a:r>
                        <a:rPr lang="tr-TR" sz="1100" u="none" strike="noStrike" dirty="0"/>
                        <a:t> -</a:t>
                      </a:r>
                      <a:r>
                        <a:rPr lang="tr-TR" sz="1100" u="none" strike="noStrike" dirty="0" smtClean="0"/>
                        <a:t>0.15158*</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0.031502</a:t>
                      </a:r>
                      <a:endParaRPr lang="tr-TR" sz="1100" b="0" i="0" u="none" strike="noStrike" dirty="0">
                        <a:solidFill>
                          <a:srgbClr val="000000"/>
                        </a:solidFill>
                        <a:latin typeface="Calibri"/>
                      </a:endParaRPr>
                    </a:p>
                  </a:txBody>
                  <a:tcPr marL="0" marR="0" marT="0" marB="0" anchor="b"/>
                </a:tc>
                <a:tc>
                  <a:txBody>
                    <a:bodyPr/>
                    <a:lstStyle/>
                    <a:p>
                      <a:pPr algn="r" fontAlgn="b"/>
                      <a:r>
                        <a:rPr lang="tr-TR" sz="1800" u="none" strike="noStrike" dirty="0" smtClean="0"/>
                        <a:t>-0,15</a:t>
                      </a:r>
                      <a:endParaRPr lang="tr-TR" sz="1800" b="1" i="0" u="none" strike="noStrike" dirty="0">
                        <a:solidFill>
                          <a:srgbClr val="000000"/>
                        </a:solidFill>
                        <a:latin typeface="Calibri"/>
                      </a:endParaRPr>
                    </a:p>
                  </a:txBody>
                  <a:tcPr marL="0" marR="0" marT="0" marB="0" anchor="b"/>
                </a:tc>
              </a:tr>
              <a:tr h="340805">
                <a:tc>
                  <a:txBody>
                    <a:bodyPr/>
                    <a:lstStyle/>
                    <a:p>
                      <a:pPr algn="l" fontAlgn="b"/>
                      <a:r>
                        <a:rPr lang="tr-TR" sz="1600" b="1" u="none" strike="noStrike" dirty="0" smtClean="0"/>
                        <a:t>Altyapı elverişsizliği</a:t>
                      </a:r>
                      <a:endParaRPr lang="tr-TR" sz="1600" b="1" i="0" u="none" strike="noStrike" dirty="0">
                        <a:solidFill>
                          <a:srgbClr val="000000"/>
                        </a:solidFill>
                        <a:latin typeface="Calibri"/>
                      </a:endParaRPr>
                    </a:p>
                  </a:txBody>
                  <a:tcPr marL="0" marR="0" marT="0" marB="0" anchor="b"/>
                </a:tc>
                <a:tc>
                  <a:txBody>
                    <a:bodyPr/>
                    <a:lstStyle/>
                    <a:p>
                      <a:pPr algn="r" fontAlgn="b"/>
                      <a:r>
                        <a:rPr lang="tr-TR" sz="1100" u="none" strike="noStrike" dirty="0"/>
                        <a:t> -</a:t>
                      </a:r>
                      <a:r>
                        <a:rPr lang="tr-TR" sz="1100" u="none" strike="noStrike" dirty="0" smtClean="0"/>
                        <a:t>0.14756*</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0.031206</a:t>
                      </a:r>
                      <a:endParaRPr lang="tr-TR" sz="1100" b="0" i="0" u="none" strike="noStrike" dirty="0">
                        <a:solidFill>
                          <a:srgbClr val="000000"/>
                        </a:solidFill>
                        <a:latin typeface="Calibri"/>
                      </a:endParaRPr>
                    </a:p>
                  </a:txBody>
                  <a:tcPr marL="0" marR="0" marT="0" marB="0" anchor="b"/>
                </a:tc>
                <a:tc>
                  <a:txBody>
                    <a:bodyPr/>
                    <a:lstStyle/>
                    <a:p>
                      <a:pPr algn="r" fontAlgn="b"/>
                      <a:r>
                        <a:rPr lang="tr-TR" sz="1800" u="none" strike="noStrike" dirty="0" smtClean="0"/>
                        <a:t>-0,15</a:t>
                      </a:r>
                      <a:endParaRPr lang="tr-TR" sz="1800" b="1" i="0" u="none" strike="noStrike" dirty="0">
                        <a:solidFill>
                          <a:srgbClr val="000000"/>
                        </a:solidFill>
                        <a:latin typeface="Calibri"/>
                      </a:endParaRPr>
                    </a:p>
                  </a:txBody>
                  <a:tcPr marL="0" marR="0" marT="0" marB="0" anchor="b"/>
                </a:tc>
              </a:tr>
              <a:tr h="227203">
                <a:tc>
                  <a:txBody>
                    <a:bodyPr/>
                    <a:lstStyle/>
                    <a:p>
                      <a:pPr algn="l" fontAlgn="b"/>
                      <a:r>
                        <a:rPr lang="tr-TR" sz="1600" b="1" u="none" strike="noStrike" dirty="0" smtClean="0"/>
                        <a:t>Rekabet</a:t>
                      </a:r>
                      <a:r>
                        <a:rPr lang="tr-TR" sz="1600" b="1" u="none" strike="noStrike" baseline="0" dirty="0" smtClean="0"/>
                        <a:t> düzeyi</a:t>
                      </a:r>
                      <a:endParaRPr lang="tr-TR" sz="1600" b="1"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0.12156*</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0.003859</a:t>
                      </a:r>
                      <a:endParaRPr lang="tr-TR" sz="1100" b="0" i="0" u="none" strike="noStrike" dirty="0">
                        <a:solidFill>
                          <a:srgbClr val="000000"/>
                        </a:solidFill>
                        <a:latin typeface="Calibri"/>
                      </a:endParaRPr>
                    </a:p>
                  </a:txBody>
                  <a:tcPr marL="0" marR="0" marT="0" marB="0" anchor="b"/>
                </a:tc>
                <a:tc>
                  <a:txBody>
                    <a:bodyPr/>
                    <a:lstStyle/>
                    <a:p>
                      <a:pPr algn="r" fontAlgn="b"/>
                      <a:r>
                        <a:rPr lang="tr-TR" sz="1800" u="none" strike="noStrike" dirty="0" smtClean="0"/>
                        <a:t>+0,12</a:t>
                      </a:r>
                      <a:endParaRPr lang="tr-TR" sz="1800" b="1" i="0" u="none" strike="noStrike" dirty="0">
                        <a:solidFill>
                          <a:srgbClr val="000000"/>
                        </a:solidFill>
                        <a:latin typeface="Calibri"/>
                      </a:endParaRPr>
                    </a:p>
                  </a:txBody>
                  <a:tcPr marL="0" marR="0" marT="0" marB="0" anchor="b"/>
                </a:tc>
              </a:tr>
              <a:tr h="340805">
                <a:tc>
                  <a:txBody>
                    <a:bodyPr/>
                    <a:lstStyle/>
                    <a:p>
                      <a:pPr algn="l" fontAlgn="b"/>
                      <a:r>
                        <a:rPr lang="tr-TR" sz="1400" b="0" u="none" strike="noStrike" dirty="0"/>
                        <a:t>Sabit değişken</a:t>
                      </a:r>
                      <a:endParaRPr lang="tr-TR" sz="1400" b="0" i="0" u="none" strike="noStrike" dirty="0">
                        <a:solidFill>
                          <a:srgbClr val="000000"/>
                        </a:solidFill>
                        <a:latin typeface="Calibri"/>
                      </a:endParaRPr>
                    </a:p>
                  </a:txBody>
                  <a:tcPr marL="0" marR="0" marT="0" marB="0" anchor="b"/>
                </a:tc>
                <a:tc>
                  <a:txBody>
                    <a:bodyPr/>
                    <a:lstStyle/>
                    <a:p>
                      <a:pPr algn="r" fontAlgn="b"/>
                      <a:r>
                        <a:rPr lang="tr-TR" sz="1100" u="none" strike="noStrike" dirty="0"/>
                        <a:t> -</a:t>
                      </a:r>
                      <a:r>
                        <a:rPr lang="tr-TR" sz="1100" u="none" strike="noStrike" dirty="0" smtClean="0"/>
                        <a:t>0.74756*</a:t>
                      </a:r>
                      <a:endParaRPr lang="tr-TR" sz="1100" b="0" i="0" u="none" strike="noStrike" dirty="0">
                        <a:solidFill>
                          <a:srgbClr val="000000"/>
                        </a:solidFill>
                        <a:latin typeface="Calibri"/>
                      </a:endParaRPr>
                    </a:p>
                  </a:txBody>
                  <a:tcPr marL="0" marR="0" marT="0" marB="0" anchor="b"/>
                </a:tc>
                <a:tc>
                  <a:txBody>
                    <a:bodyPr/>
                    <a:lstStyle/>
                    <a:p>
                      <a:pPr algn="r" fontAlgn="b"/>
                      <a:r>
                        <a:rPr lang="tr-TR" sz="1100" u="none" strike="noStrike" dirty="0" smtClean="0"/>
                        <a:t>0.044960</a:t>
                      </a:r>
                      <a:endParaRPr lang="tr-TR" sz="1100" b="0" i="0" u="none" strike="noStrike" dirty="0">
                        <a:solidFill>
                          <a:srgbClr val="000000"/>
                        </a:solidFill>
                        <a:latin typeface="Calibri"/>
                      </a:endParaRPr>
                    </a:p>
                  </a:txBody>
                  <a:tcPr marL="0" marR="0" marT="0" marB="0" anchor="b"/>
                </a:tc>
                <a:tc>
                  <a:txBody>
                    <a:bodyPr/>
                    <a:lstStyle/>
                    <a:p>
                      <a:pPr algn="r" fontAlgn="b"/>
                      <a:endParaRPr lang="tr-TR" sz="1800" b="1" i="0" u="none" strike="noStrike" dirty="0">
                        <a:solidFill>
                          <a:srgbClr val="000000"/>
                        </a:solidFill>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tr-TR"/>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tr-TR"/>
          </a:p>
        </p:txBody>
      </p:sp>
      <p:sp>
        <p:nvSpPr>
          <p:cNvPr id="136198" name="Rectangle 6"/>
          <p:cNvSpPr>
            <a:spLocks noChangeArrowheads="1"/>
          </p:cNvSpPr>
          <p:nvPr/>
        </p:nvSpPr>
        <p:spPr bwMode="auto">
          <a:xfrm>
            <a:off x="0" y="2457450"/>
            <a:ext cx="9144000" cy="0"/>
          </a:xfrm>
          <a:prstGeom prst="rect">
            <a:avLst/>
          </a:prstGeom>
          <a:noFill/>
          <a:ln w="9525">
            <a:noFill/>
            <a:miter lim="800000"/>
            <a:headEnd/>
            <a:tailEnd/>
          </a:ln>
          <a:effectLst/>
        </p:spPr>
        <p:txBody>
          <a:bodyPr wrap="none" anchor="ctr">
            <a:spAutoFit/>
          </a:bodyPr>
          <a:lstStyle/>
          <a:p>
            <a:endParaRPr lang="tr-TR"/>
          </a:p>
        </p:txBody>
      </p:sp>
      <p:sp>
        <p:nvSpPr>
          <p:cNvPr id="136201" name="Text Box 9"/>
          <p:cNvSpPr txBox="1">
            <a:spLocks noChangeArrowheads="1"/>
          </p:cNvSpPr>
          <p:nvPr/>
        </p:nvSpPr>
        <p:spPr bwMode="auto">
          <a:xfrm>
            <a:off x="3200400" y="6477000"/>
            <a:ext cx="5943600" cy="274638"/>
          </a:xfrm>
          <a:prstGeom prst="rect">
            <a:avLst/>
          </a:prstGeom>
          <a:noFill/>
          <a:ln w="9525">
            <a:noFill/>
            <a:miter lim="800000"/>
            <a:headEnd/>
            <a:tailEnd/>
          </a:ln>
          <a:effectLst/>
        </p:spPr>
        <p:txBody>
          <a:bodyPr>
            <a:spAutoFit/>
          </a:bodyPr>
          <a:lstStyle/>
          <a:p>
            <a:pPr algn="r">
              <a:spcBef>
                <a:spcPct val="50000"/>
              </a:spcBef>
            </a:pPr>
            <a:r>
              <a:rPr lang="tr-TR" sz="1200" dirty="0">
                <a:latin typeface="Arial" charset="0"/>
              </a:rPr>
              <a:t>Kaynak: TEPAV – Dünya Bankası </a:t>
            </a:r>
            <a:r>
              <a:rPr lang="tr-TR" sz="1200" dirty="0" smtClean="0">
                <a:latin typeface="Arial" charset="0"/>
              </a:rPr>
              <a:t>YOD Çalışması 2005</a:t>
            </a:r>
            <a:endParaRPr lang="en-US" sz="1200" dirty="0">
              <a:latin typeface="Arial" charset="0"/>
            </a:endParaRPr>
          </a:p>
        </p:txBody>
      </p:sp>
      <p:sp>
        <p:nvSpPr>
          <p:cNvPr id="136202" name="Rectangle 10"/>
          <p:cNvSpPr>
            <a:spLocks noChangeArrowheads="1"/>
          </p:cNvSpPr>
          <p:nvPr/>
        </p:nvSpPr>
        <p:spPr bwMode="auto">
          <a:xfrm>
            <a:off x="0" y="2452688"/>
            <a:ext cx="9144000" cy="0"/>
          </a:xfrm>
          <a:prstGeom prst="rect">
            <a:avLst/>
          </a:prstGeom>
          <a:noFill/>
          <a:ln w="9525">
            <a:noFill/>
            <a:miter lim="800000"/>
            <a:headEnd/>
            <a:tailEnd/>
          </a:ln>
          <a:effectLst/>
        </p:spPr>
        <p:txBody>
          <a:bodyPr wrap="none" anchor="ctr">
            <a:spAutoFit/>
          </a:bodyPr>
          <a:lstStyle/>
          <a:p>
            <a:endParaRPr lang="tr-TR"/>
          </a:p>
        </p:txBody>
      </p:sp>
      <p:sp>
        <p:nvSpPr>
          <p:cNvPr id="14" name="Slide Number Placeholder 13"/>
          <p:cNvSpPr>
            <a:spLocks noGrp="1"/>
          </p:cNvSpPr>
          <p:nvPr>
            <p:ph type="sldNum" sz="quarter" idx="11"/>
          </p:nvPr>
        </p:nvSpPr>
        <p:spPr/>
        <p:txBody>
          <a:bodyPr/>
          <a:lstStyle/>
          <a:p>
            <a:pPr>
              <a:defRPr/>
            </a:pPr>
            <a:r>
              <a:rPr lang="en-US" smtClean="0"/>
              <a:t>Slide </a:t>
            </a:r>
            <a:fld id="{91483DFD-B131-4323-B369-CB4E29B14E8D}" type="slidenum">
              <a:rPr lang="en-US" smtClean="0"/>
              <a:pPr>
                <a:defRPr/>
              </a:pPr>
              <a:t>17</a:t>
            </a:fld>
            <a:endParaRPr lang="en-US"/>
          </a:p>
        </p:txBody>
      </p:sp>
      <p:sp>
        <p:nvSpPr>
          <p:cNvPr id="15" name="1 Başlık"/>
          <p:cNvSpPr txBox="1">
            <a:spLocks/>
          </p:cNvSpPr>
          <p:nvPr/>
        </p:nvSpPr>
        <p:spPr bwMode="auto">
          <a:xfrm>
            <a:off x="323528" y="692696"/>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2400" b="1" i="0" u="none" strike="noStrike" kern="0" cap="none" spc="0" normalizeH="0" baseline="0" noProof="0" dirty="0" smtClean="0">
                <a:ln>
                  <a:noFill/>
                </a:ln>
                <a:solidFill>
                  <a:srgbClr val="1F318D"/>
                </a:solidFill>
                <a:effectLst/>
                <a:uLnTx/>
                <a:uFillTx/>
                <a:latin typeface="+mj-lt"/>
                <a:ea typeface="+mj-ea"/>
                <a:cs typeface="+mj-cs"/>
              </a:rPr>
              <a:t>YOD Örnek Çıktı </a:t>
            </a:r>
            <a:r>
              <a:rPr lang="tr-TR" sz="2400" b="1" kern="0" dirty="0">
                <a:solidFill>
                  <a:srgbClr val="1F318D"/>
                </a:solidFill>
                <a:latin typeface="+mj-lt"/>
                <a:ea typeface="+mj-ea"/>
                <a:cs typeface="+mj-cs"/>
              </a:rPr>
              <a:t>7</a:t>
            </a:r>
            <a:r>
              <a:rPr kumimoji="0" lang="tr-TR" sz="2400" b="1" i="0" u="none" strike="noStrike" kern="0" cap="none" spc="0" normalizeH="0" baseline="0" noProof="0" dirty="0" smtClean="0">
                <a:ln>
                  <a:noFill/>
                </a:ln>
                <a:solidFill>
                  <a:srgbClr val="1F318D"/>
                </a:solidFill>
                <a:effectLst/>
                <a:uLnTx/>
                <a:uFillTx/>
                <a:latin typeface="+mj-lt"/>
                <a:ea typeface="+mj-ea"/>
                <a:cs typeface="+mj-cs"/>
              </a:rPr>
              <a:t>: </a:t>
            </a:r>
            <a:r>
              <a:rPr lang="tr-TR" sz="2400" b="1" kern="0" dirty="0" smtClean="0">
                <a:solidFill>
                  <a:srgbClr val="1F318D"/>
                </a:solidFill>
              </a:rPr>
              <a:t>Nedensellik Analizi</a:t>
            </a:r>
            <a:endParaRPr kumimoji="0" lang="tr-TR" sz="2400" b="1" i="0" u="none" strike="noStrike" kern="0" cap="none" spc="0" normalizeH="0" baseline="0" noProof="0" dirty="0">
              <a:ln>
                <a:noFill/>
              </a:ln>
              <a:solidFill>
                <a:schemeClr val="accent6">
                  <a:lumMod val="75000"/>
                </a:schemeClr>
              </a:solidFill>
              <a:effectLst/>
              <a:uLnTx/>
              <a:uFillTx/>
              <a:latin typeface="+mj-lt"/>
              <a:ea typeface="+mj-ea"/>
              <a:cs typeface="+mj-cs"/>
            </a:endParaRPr>
          </a:p>
        </p:txBody>
      </p:sp>
      <p:sp>
        <p:nvSpPr>
          <p:cNvPr id="16" name="15 Metin kutusu"/>
          <p:cNvSpPr txBox="1"/>
          <p:nvPr/>
        </p:nvSpPr>
        <p:spPr>
          <a:xfrm>
            <a:off x="323528" y="1484784"/>
            <a:ext cx="8591872" cy="707886"/>
          </a:xfrm>
          <a:prstGeom prst="rect">
            <a:avLst/>
          </a:prstGeom>
          <a:solidFill>
            <a:schemeClr val="accent2">
              <a:lumMod val="75000"/>
            </a:schemeClr>
          </a:solidFill>
        </p:spPr>
        <p:txBody>
          <a:bodyPr wrap="square" rtlCol="0">
            <a:spAutoFit/>
          </a:bodyPr>
          <a:lstStyle/>
          <a:p>
            <a:pPr algn="ctr"/>
            <a:r>
              <a:rPr lang="tr-TR" sz="2000" b="1" dirty="0" smtClean="0">
                <a:solidFill>
                  <a:schemeClr val="bg1"/>
                </a:solidFill>
              </a:rPr>
              <a:t>İşgücü ve beceri değişkenlerinin verimlilik ve istihdama etkisi (2005 YOD Verisi, Türkiye İmalat </a:t>
            </a:r>
            <a:r>
              <a:rPr lang="tr-TR" sz="2000" b="1" dirty="0" err="1" smtClean="0">
                <a:solidFill>
                  <a:schemeClr val="bg1"/>
                </a:solidFill>
              </a:rPr>
              <a:t>Sanayii</a:t>
            </a:r>
            <a:r>
              <a:rPr lang="tr-TR" sz="2000" b="1" dirty="0" smtClean="0">
                <a:solidFill>
                  <a:schemeClr val="bg1"/>
                </a:solidFill>
              </a:rPr>
              <a:t> Geneli)</a:t>
            </a:r>
            <a:endParaRPr lang="tr-TR" sz="2000" b="1" dirty="0">
              <a:solidFill>
                <a:schemeClr val="bg1"/>
              </a:solidFill>
            </a:endParaRPr>
          </a:p>
        </p:txBody>
      </p:sp>
      <p:pic>
        <p:nvPicPr>
          <p:cNvPr id="17" name="16 Resim"/>
          <p:cNvPicPr/>
          <p:nvPr/>
        </p:nvPicPr>
        <p:blipFill>
          <a:blip r:embed="rId2" cstate="print"/>
          <a:srcRect/>
          <a:stretch>
            <a:fillRect/>
          </a:stretch>
        </p:blipFill>
        <p:spPr bwMode="auto">
          <a:xfrm>
            <a:off x="395536" y="3645024"/>
            <a:ext cx="8748464" cy="2664296"/>
          </a:xfrm>
          <a:prstGeom prst="rect">
            <a:avLst/>
          </a:prstGeom>
          <a:noFill/>
          <a:ln w="9525">
            <a:noFill/>
            <a:miter lim="800000"/>
            <a:headEnd/>
            <a:tailEnd/>
          </a:ln>
        </p:spPr>
      </p:pic>
      <p:sp>
        <p:nvSpPr>
          <p:cNvPr id="18" name="2 İçerik Yer Tutucusu"/>
          <p:cNvSpPr>
            <a:spLocks noGrp="1"/>
          </p:cNvSpPr>
          <p:nvPr>
            <p:ph sz="half" idx="1"/>
          </p:nvPr>
        </p:nvSpPr>
        <p:spPr>
          <a:xfrm>
            <a:off x="467544" y="2201416"/>
            <a:ext cx="8064896" cy="1875656"/>
          </a:xfrm>
        </p:spPr>
        <p:txBody>
          <a:bodyPr/>
          <a:lstStyle/>
          <a:p>
            <a:endParaRPr lang="tr-TR" sz="1600" b="1" dirty="0" smtClean="0"/>
          </a:p>
          <a:p>
            <a:r>
              <a:rPr lang="tr-TR" sz="1600" b="1" dirty="0" smtClean="0"/>
              <a:t>Diğer şartlar sabit tutulduğunda, yöneticileri eğitimli olan firmaların istihdamı, yöneticileri eğitimli olmayanlara kıyasla yüzde 45 daha yüksektir</a:t>
            </a:r>
          </a:p>
          <a:p>
            <a:r>
              <a:rPr lang="tr-TR" sz="1600" b="1" dirty="0" smtClean="0"/>
              <a:t>Diğer şartlar sabit tutulduğunda, personeline firma dışı eğitim sağlayan firmalarda istihdam yüzde 33 daha yüksektir</a:t>
            </a:r>
          </a:p>
        </p:txBody>
      </p:sp>
      <p:sp>
        <p:nvSpPr>
          <p:cNvPr id="13" name="3 Altbilgi Yer Tutucusu"/>
          <p:cNvSpPr>
            <a:spLocks noGrp="1"/>
          </p:cNvSpPr>
          <p:nvPr>
            <p:ph type="ftr" sz="quarter" idx="10"/>
          </p:nvPr>
        </p:nvSpPr>
        <p:spPr>
          <a:xfrm>
            <a:off x="1905000" y="0"/>
            <a:ext cx="6324600" cy="533400"/>
          </a:xfrm>
        </p:spPr>
        <p:txBody>
          <a:bodyPr/>
          <a:lstStyle/>
          <a:p>
            <a:pPr>
              <a:defRPr/>
            </a:pPr>
            <a:r>
              <a:rPr lang="tr-TR" dirty="0" smtClean="0"/>
              <a:t>Rekabet Gücü Gündemleri için bir Araç-Seti Önerisi</a:t>
            </a:r>
            <a:endParaRPr lang="en-US" dirty="0"/>
          </a:p>
        </p:txBody>
      </p:sp>
    </p:spTree>
    <p:extLst>
      <p:ext uri="{BB962C8B-B14F-4D97-AF65-F5344CB8AC3E}">
        <p14:creationId xmlns:p14="http://schemas.microsoft.com/office/powerpoint/2010/main" xmlns="" val="304450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18</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
        <p:nvSpPr>
          <p:cNvPr id="7" name="Rectangle 2"/>
          <p:cNvSpPr>
            <a:spLocks noGrp="1" noChangeArrowheads="1"/>
          </p:cNvSpPr>
          <p:nvPr/>
        </p:nvSpPr>
        <p:spPr bwMode="auto">
          <a:xfrm>
            <a:off x="251520" y="836712"/>
            <a:ext cx="8820472" cy="432048"/>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2800" b="1" dirty="0" smtClean="0"/>
              <a:t>2. İhracat Performansı ve Üretim Yapısı Analizi</a:t>
            </a:r>
            <a:endParaRPr lang="en-US" sz="2800" b="1" dirty="0" smtClean="0"/>
          </a:p>
        </p:txBody>
      </p:sp>
      <p:sp>
        <p:nvSpPr>
          <p:cNvPr id="8" name="Rectangle 9"/>
          <p:cNvSpPr>
            <a:spLocks noChangeArrowheads="1"/>
          </p:cNvSpPr>
          <p:nvPr/>
        </p:nvSpPr>
        <p:spPr bwMode="auto">
          <a:xfrm>
            <a:off x="395536" y="1484784"/>
            <a:ext cx="1684305" cy="13681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9" name="Rectangle 10"/>
          <p:cNvSpPr>
            <a:spLocks noChangeArrowheads="1"/>
          </p:cNvSpPr>
          <p:nvPr/>
        </p:nvSpPr>
        <p:spPr bwMode="auto">
          <a:xfrm>
            <a:off x="2267744" y="1484784"/>
            <a:ext cx="6575180" cy="1368152"/>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endParaRPr lang="tr-TR" sz="1600" dirty="0" smtClean="0"/>
          </a:p>
          <a:p>
            <a:pPr marL="514350" indent="-514350" fontAlgn="b">
              <a:buSzPct val="80000"/>
            </a:pPr>
            <a:r>
              <a:rPr lang="tr-TR" sz="1600" dirty="0" smtClean="0"/>
              <a:t>1. Bölgelerin üretim yapısına ilişkin değerlendirmeler yapabilmek</a:t>
            </a:r>
          </a:p>
          <a:p>
            <a:pPr marL="514350" indent="-514350" fontAlgn="b">
              <a:buSzPct val="80000"/>
            </a:pPr>
            <a:r>
              <a:rPr lang="tr-TR" sz="1600" dirty="0" smtClean="0"/>
              <a:t>2. İhracat performansını analiz etmek ve üretim yapısının </a:t>
            </a:r>
          </a:p>
          <a:p>
            <a:pPr marL="514350" indent="-514350" fontAlgn="b">
              <a:buSzPct val="80000"/>
            </a:pPr>
            <a:r>
              <a:rPr lang="tr-TR" sz="1600" dirty="0" smtClean="0"/>
              <a:t>dönüşümünü görmek </a:t>
            </a:r>
            <a:r>
              <a:rPr lang="tr-TR" sz="1600" dirty="0" smtClean="0">
                <a:solidFill>
                  <a:schemeClr val="tx1"/>
                </a:solidFill>
              </a:rPr>
              <a:t> </a:t>
            </a:r>
          </a:p>
          <a:p>
            <a:pPr marL="514350" indent="-514350" fontAlgn="b">
              <a:buSzPct val="80000"/>
            </a:pPr>
            <a:r>
              <a:rPr lang="tr-TR" sz="1600" dirty="0" smtClean="0">
                <a:solidFill>
                  <a:schemeClr val="tx1"/>
                </a:solidFill>
              </a:rPr>
              <a:t>3. Sektör ve pazar yapısının küresel ve bölgesel bir perspektiften </a:t>
            </a:r>
          </a:p>
          <a:p>
            <a:pPr marL="514350" indent="-514350" fontAlgn="b">
              <a:buSzPct val="80000"/>
            </a:pPr>
            <a:r>
              <a:rPr lang="tr-TR" sz="1600" dirty="0" smtClean="0">
                <a:solidFill>
                  <a:schemeClr val="tx1"/>
                </a:solidFill>
              </a:rPr>
              <a:t>incelenmesi</a:t>
            </a:r>
          </a:p>
          <a:p>
            <a:pPr marL="514350" indent="-514350" fontAlgn="b">
              <a:buSzPct val="80000"/>
              <a:buAutoNum type="arabicPeriod"/>
            </a:pPr>
            <a:endParaRPr lang="tr-TR" sz="1600" dirty="0" smtClean="0"/>
          </a:p>
        </p:txBody>
      </p:sp>
      <p:sp>
        <p:nvSpPr>
          <p:cNvPr id="10" name="Rectangle 11"/>
          <p:cNvSpPr>
            <a:spLocks noChangeArrowheads="1"/>
          </p:cNvSpPr>
          <p:nvPr/>
        </p:nvSpPr>
        <p:spPr bwMode="auto">
          <a:xfrm>
            <a:off x="395536" y="2996952"/>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1" name="Rectangle 12"/>
          <p:cNvSpPr>
            <a:spLocks noChangeArrowheads="1"/>
          </p:cNvSpPr>
          <p:nvPr/>
        </p:nvSpPr>
        <p:spPr bwMode="auto">
          <a:xfrm>
            <a:off x="2267744" y="2996952"/>
            <a:ext cx="6552729"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Ekonomi ve özellikle uluslararası ekonomi konusunda yetkin uzmanlar</a:t>
            </a:r>
          </a:p>
        </p:txBody>
      </p:sp>
      <p:sp>
        <p:nvSpPr>
          <p:cNvPr id="12" name="Rectangle 13"/>
          <p:cNvSpPr>
            <a:spLocks noChangeArrowheads="1"/>
          </p:cNvSpPr>
          <p:nvPr/>
        </p:nvSpPr>
        <p:spPr bwMode="auto">
          <a:xfrm>
            <a:off x="367415" y="4869160"/>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3" name="Rectangle 14"/>
          <p:cNvSpPr>
            <a:spLocks noChangeArrowheads="1"/>
          </p:cNvSpPr>
          <p:nvPr/>
        </p:nvSpPr>
        <p:spPr bwMode="auto">
          <a:xfrm>
            <a:off x="2267744" y="4869160"/>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Kalkınma Ajansları, Ekonomi Bakanlığı, Türkiye İstatistik Kurumu</a:t>
            </a:r>
            <a:endParaRPr lang="tr-TR" sz="1600" dirty="0"/>
          </a:p>
        </p:txBody>
      </p:sp>
      <p:sp>
        <p:nvSpPr>
          <p:cNvPr id="14" name="Rectangle 12"/>
          <p:cNvSpPr>
            <a:spLocks noChangeArrowheads="1"/>
          </p:cNvSpPr>
          <p:nvPr/>
        </p:nvSpPr>
        <p:spPr bwMode="auto">
          <a:xfrm>
            <a:off x="2267744" y="3573016"/>
            <a:ext cx="6552729" cy="4183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err="1" smtClean="0">
                <a:solidFill>
                  <a:schemeClr val="tx1"/>
                </a:solidFill>
              </a:rPr>
              <a:t>Hirschman</a:t>
            </a:r>
            <a:r>
              <a:rPr lang="tr-TR" sz="1400" dirty="0" smtClean="0">
                <a:solidFill>
                  <a:schemeClr val="tx1"/>
                </a:solidFill>
              </a:rPr>
              <a:t>-</a:t>
            </a:r>
            <a:r>
              <a:rPr lang="tr-TR" sz="1400" dirty="0" err="1" smtClean="0">
                <a:solidFill>
                  <a:schemeClr val="tx1"/>
                </a:solidFill>
              </a:rPr>
              <a:t>Herfindahl</a:t>
            </a:r>
            <a:r>
              <a:rPr lang="tr-TR" sz="1400" dirty="0" smtClean="0">
                <a:solidFill>
                  <a:schemeClr val="tx1"/>
                </a:solidFill>
              </a:rPr>
              <a:t> Endeksi, </a:t>
            </a:r>
            <a:r>
              <a:rPr lang="tr-TR" sz="1400" dirty="0" err="1" smtClean="0">
                <a:solidFill>
                  <a:schemeClr val="tx1"/>
                </a:solidFill>
              </a:rPr>
              <a:t>Theil’s</a:t>
            </a:r>
            <a:r>
              <a:rPr lang="tr-TR" sz="1400" dirty="0" smtClean="0">
                <a:solidFill>
                  <a:schemeClr val="tx1"/>
                </a:solidFill>
              </a:rPr>
              <a:t> </a:t>
            </a:r>
            <a:r>
              <a:rPr lang="tr-TR" sz="1400" dirty="0" err="1" smtClean="0">
                <a:solidFill>
                  <a:schemeClr val="tx1"/>
                </a:solidFill>
              </a:rPr>
              <a:t>Entropy</a:t>
            </a:r>
            <a:r>
              <a:rPr lang="tr-TR" sz="1400" dirty="0" smtClean="0">
                <a:solidFill>
                  <a:schemeClr val="tx1"/>
                </a:solidFill>
              </a:rPr>
              <a:t>, </a:t>
            </a:r>
            <a:r>
              <a:rPr lang="tr-TR" sz="1400" dirty="0" err="1" smtClean="0">
                <a:solidFill>
                  <a:schemeClr val="tx1"/>
                </a:solidFill>
              </a:rPr>
              <a:t>Hausmann</a:t>
            </a:r>
            <a:r>
              <a:rPr lang="tr-TR" sz="1400" dirty="0" smtClean="0">
                <a:solidFill>
                  <a:schemeClr val="tx1"/>
                </a:solidFill>
              </a:rPr>
              <a:t> Çeşitlilik Analizi, Açığa</a:t>
            </a:r>
          </a:p>
          <a:p>
            <a:r>
              <a:rPr lang="tr-TR" sz="1400" dirty="0" smtClean="0">
                <a:solidFill>
                  <a:schemeClr val="tx1"/>
                </a:solidFill>
              </a:rPr>
              <a:t>Çıkmış Mukayeseli Üstünlük, Ürünler arası Yakınlık ve Yoğunluk Analizi</a:t>
            </a:r>
            <a:endParaRPr lang="tr-TR" sz="1400" dirty="0">
              <a:solidFill>
                <a:schemeClr val="tx1"/>
              </a:solidFill>
            </a:endParaRPr>
          </a:p>
        </p:txBody>
      </p:sp>
      <p:sp>
        <p:nvSpPr>
          <p:cNvPr id="15" name="Rectangle 11"/>
          <p:cNvSpPr>
            <a:spLocks noChangeArrowheads="1"/>
          </p:cNvSpPr>
          <p:nvPr/>
        </p:nvSpPr>
        <p:spPr bwMode="auto">
          <a:xfrm>
            <a:off x="395536" y="3573016"/>
            <a:ext cx="1688400" cy="4183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4077072"/>
            <a:ext cx="1688123" cy="720081"/>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7" name="Rectangle 12"/>
          <p:cNvSpPr>
            <a:spLocks noChangeArrowheads="1"/>
          </p:cNvSpPr>
          <p:nvPr/>
        </p:nvSpPr>
        <p:spPr bwMode="auto">
          <a:xfrm>
            <a:off x="2267744" y="407707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a:r>
              <a:rPr lang="tr-TR" sz="1600" dirty="0" smtClean="0"/>
              <a:t>Üretim, ihracat ve entegre olunan pazarlar için nitelik ve çeşitlilik </a:t>
            </a:r>
          </a:p>
          <a:p>
            <a:pPr marL="342900" indent="-342900"/>
            <a:r>
              <a:rPr lang="tr-TR" sz="1600" dirty="0" smtClean="0"/>
              <a:t>değerlendirmeleri, potansiyel dönüşüme ilişkin saptamalar</a:t>
            </a:r>
            <a:endParaRPr lang="tr-TR" sz="1600" dirty="0">
              <a:solidFill>
                <a:srgbClr val="FF0000"/>
              </a:solidFill>
            </a:endParaRPr>
          </a:p>
        </p:txBody>
      </p:sp>
      <p:sp>
        <p:nvSpPr>
          <p:cNvPr id="18" name="Rectangle 13"/>
          <p:cNvSpPr>
            <a:spLocks noChangeArrowheads="1"/>
          </p:cNvSpPr>
          <p:nvPr/>
        </p:nvSpPr>
        <p:spPr bwMode="auto">
          <a:xfrm>
            <a:off x="395536" y="5517232"/>
            <a:ext cx="1656184" cy="11967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sp>
        <p:nvSpPr>
          <p:cNvPr id="19" name="Rectangle 14"/>
          <p:cNvSpPr>
            <a:spLocks noChangeArrowheads="1"/>
          </p:cNvSpPr>
          <p:nvPr/>
        </p:nvSpPr>
        <p:spPr bwMode="auto">
          <a:xfrm>
            <a:off x="2265882" y="5517232"/>
            <a:ext cx="6554589" cy="12687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r>
              <a:rPr lang="tr-TR" sz="1200" dirty="0" smtClean="0"/>
              <a:t>1.Araçların ortaya çıkaracağı analizlerin güvenilirliği, kullanılacak ihracat </a:t>
            </a:r>
          </a:p>
          <a:p>
            <a:pPr marL="400050" indent="-400050"/>
            <a:r>
              <a:rPr lang="tr-TR" sz="1200" dirty="0" smtClean="0"/>
              <a:t>verilerinin güvenilirliği ile doğru orantılıdır. (TUİK tarafından yayımlanan il bazında ihracat </a:t>
            </a:r>
          </a:p>
          <a:p>
            <a:pPr marL="400050" indent="-400050"/>
            <a:r>
              <a:rPr lang="tr-TR" sz="1200" dirty="0" smtClean="0"/>
              <a:t>verilerinin firma merkezlerinin adreslerine dayanması nedeniyle illerin ihracatını tam olarak </a:t>
            </a:r>
          </a:p>
          <a:p>
            <a:pPr marL="400050" indent="-400050"/>
            <a:r>
              <a:rPr lang="tr-TR" sz="1200" dirty="0" smtClean="0"/>
              <a:t>gösterememektedir.)</a:t>
            </a:r>
          </a:p>
          <a:p>
            <a:pPr marL="400050" indent="-400050"/>
            <a:r>
              <a:rPr lang="tr-TR" sz="1200" dirty="0" smtClean="0"/>
              <a:t>2. </a:t>
            </a:r>
            <a:r>
              <a:rPr lang="tr-TR" sz="1200" dirty="0" smtClean="0">
                <a:solidFill>
                  <a:schemeClr val="tx1"/>
                </a:solidFill>
              </a:rPr>
              <a:t>İhracat verilerinin doğru ve sağlıklı analiz sonuçlarını ortaya çıkarmayacağı durumlarda </a:t>
            </a:r>
          </a:p>
          <a:p>
            <a:pPr marL="400050" indent="-400050"/>
            <a:r>
              <a:rPr lang="tr-TR" sz="1200" dirty="0" smtClean="0">
                <a:solidFill>
                  <a:schemeClr val="tx1"/>
                </a:solidFill>
              </a:rPr>
              <a:t>istihdam verileri kullanılabilir, ancak bu durumda yöntemde bazı değişiklikler yapılması gerekir.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noFill/>
        </p:spPr>
        <p:txBody>
          <a:bodyPr/>
          <a:lstStyle/>
          <a:p>
            <a:r>
              <a:rPr lang="tr-TR" sz="3200" b="1" dirty="0" smtClean="0">
                <a:solidFill>
                  <a:schemeClr val="accent2">
                    <a:lumMod val="75000"/>
                  </a:schemeClr>
                </a:solidFill>
              </a:rPr>
              <a:t>İhracat/Üretim Yapısı Performansı Analizi</a:t>
            </a:r>
            <a:endParaRPr lang="en-US" sz="3200" dirty="0">
              <a:solidFill>
                <a:schemeClr val="accent2">
                  <a:lumMod val="75000"/>
                </a:schemeClr>
              </a:solidFill>
            </a:endParaRPr>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19</a:t>
            </a:fld>
            <a:endParaRPr lang="en-US"/>
          </a:p>
        </p:txBody>
      </p:sp>
      <p:sp>
        <p:nvSpPr>
          <p:cNvPr id="8" name="4 Slayt Numarası Yer Tutucusu"/>
          <p:cNvSpPr txBox="1">
            <a:spLocks/>
          </p:cNvSpPr>
          <p:nvPr/>
        </p:nvSpPr>
        <p:spPr bwMode="auto">
          <a:xfrm>
            <a:off x="8305800" y="0"/>
            <a:ext cx="838200" cy="536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CBDDEB"/>
                </a:solidFill>
                <a:effectLst/>
                <a:uLnTx/>
                <a:uFillTx/>
                <a:latin typeface="+mn-lt"/>
                <a:ea typeface="+mn-ea"/>
                <a:cs typeface="Arial" charset="0"/>
              </a:rPr>
              <a:t>Slide </a:t>
            </a:r>
            <a:fld id="{F2227807-6670-4078-A943-25C99284E16E}" type="slidenum">
              <a:rPr kumimoji="0" lang="en-US" sz="1400" b="0" i="0" u="none" strike="noStrike" kern="1200" cap="none" spc="0" normalizeH="0" baseline="0" noProof="0" smtClean="0">
                <a:ln>
                  <a:noFill/>
                </a:ln>
                <a:solidFill>
                  <a:srgbClr val="CBDDEB"/>
                </a:solidFill>
                <a:effectLst/>
                <a:uLnTx/>
                <a:uFillTx/>
                <a:latin typeface="+mn-lt"/>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CBDDEB"/>
              </a:solidFill>
              <a:effectLst/>
              <a:uLnTx/>
              <a:uFillTx/>
              <a:latin typeface="+mn-lt"/>
              <a:ea typeface="+mn-ea"/>
              <a:cs typeface="Arial" charset="0"/>
            </a:endParaRPr>
          </a:p>
        </p:txBody>
      </p:sp>
      <p:sp>
        <p:nvSpPr>
          <p:cNvPr id="9" name="8 Yuvarlatılmış Dikdörtgen"/>
          <p:cNvSpPr/>
          <p:nvPr/>
        </p:nvSpPr>
        <p:spPr bwMode="auto">
          <a:xfrm>
            <a:off x="467544" y="1772816"/>
            <a:ext cx="2592288" cy="475252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0" name="9 Yuvarlatılmış Dikdörtgen"/>
          <p:cNvSpPr/>
          <p:nvPr/>
        </p:nvSpPr>
        <p:spPr bwMode="auto">
          <a:xfrm>
            <a:off x="3275856"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dirty="0" smtClean="0">
              <a:ln>
                <a:noFill/>
              </a:ln>
              <a:solidFill>
                <a:schemeClr val="tx1"/>
              </a:solidFill>
              <a:effectLst/>
              <a:latin typeface="Arial" charset="0"/>
              <a:cs typeface="Arial" charset="0"/>
            </a:endParaRPr>
          </a:p>
        </p:txBody>
      </p:sp>
      <p:sp>
        <p:nvSpPr>
          <p:cNvPr id="11" name="10 Yuvarlatılmış Dikdörtgen"/>
          <p:cNvSpPr/>
          <p:nvPr/>
        </p:nvSpPr>
        <p:spPr bwMode="auto">
          <a:xfrm>
            <a:off x="5940152" y="1772816"/>
            <a:ext cx="2520280" cy="446449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2" name="11 Yuvarlatılmış Dikdörtgen"/>
          <p:cNvSpPr/>
          <p:nvPr/>
        </p:nvSpPr>
        <p:spPr bwMode="auto">
          <a:xfrm>
            <a:off x="683568"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3" name="12 Yuvarlatılmış Dikdörtgen"/>
          <p:cNvSpPr/>
          <p:nvPr/>
        </p:nvSpPr>
        <p:spPr bwMode="auto">
          <a:xfrm>
            <a:off x="3491880"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4" name="13 Yuvarlatılmış Dikdörtgen"/>
          <p:cNvSpPr/>
          <p:nvPr/>
        </p:nvSpPr>
        <p:spPr bwMode="auto">
          <a:xfrm>
            <a:off x="6156176"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5" name="14 Yuvarlatılmış Dikdörtgen"/>
          <p:cNvSpPr/>
          <p:nvPr/>
        </p:nvSpPr>
        <p:spPr bwMode="auto">
          <a:xfrm>
            <a:off x="611560"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rPr>
              <a:t>İhracatın/üretim yapısının mevcut durumunun belirlenmesi</a:t>
            </a:r>
            <a:endParaRPr lang="tr-TR" sz="1400" dirty="0">
              <a:solidFill>
                <a:schemeClr val="bg1"/>
              </a:solidFill>
            </a:endParaRPr>
          </a:p>
        </p:txBody>
      </p:sp>
      <p:sp>
        <p:nvSpPr>
          <p:cNvPr id="16" name="15 Yuvarlatılmış Dikdörtgen"/>
          <p:cNvSpPr/>
          <p:nvPr/>
        </p:nvSpPr>
        <p:spPr bwMode="auto">
          <a:xfrm>
            <a:off x="6084168"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dirty="0" smtClean="0">
                <a:solidFill>
                  <a:schemeClr val="bg1"/>
                </a:solidFill>
              </a:rPr>
              <a:t>Geleceğe ilişkin değerlendirmeler</a:t>
            </a:r>
            <a:endParaRPr lang="tr-TR" dirty="0">
              <a:solidFill>
                <a:schemeClr val="bg1"/>
              </a:solidFill>
            </a:endParaRPr>
          </a:p>
        </p:txBody>
      </p:sp>
      <p:sp>
        <p:nvSpPr>
          <p:cNvPr id="17" name="16 Yuvarlatılmış Dikdörtgen"/>
          <p:cNvSpPr/>
          <p:nvPr/>
        </p:nvSpPr>
        <p:spPr bwMode="auto">
          <a:xfrm>
            <a:off x="3419872" y="2348880"/>
            <a:ext cx="2232248"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İhracatın/üretim yapısının potansiyel gelişiminin belirlenmesi</a:t>
            </a:r>
            <a:endParaRPr lang="tr-TR" sz="1600" dirty="0">
              <a:solidFill>
                <a:schemeClr val="bg1"/>
              </a:solidFill>
            </a:endParaRPr>
          </a:p>
        </p:txBody>
      </p:sp>
      <p:sp>
        <p:nvSpPr>
          <p:cNvPr id="18" name="17 Yuvarlatılmış Dikdörtgen"/>
          <p:cNvSpPr/>
          <p:nvPr/>
        </p:nvSpPr>
        <p:spPr bwMode="auto">
          <a:xfrm>
            <a:off x="683568" y="3429000"/>
            <a:ext cx="2088232" cy="93610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smtClean="0">
                <a:solidFill>
                  <a:schemeClr val="bg1"/>
                </a:solidFill>
                <a:latin typeface="Arial" pitchFamily="34" charset="0"/>
                <a:cs typeface="Arial" pitchFamily="34" charset="0"/>
              </a:rPr>
              <a:t>1. Üretim yapısı / </a:t>
            </a:r>
            <a:r>
              <a:rPr lang="tr-TR" sz="1400" dirty="0" smtClean="0">
                <a:solidFill>
                  <a:schemeClr val="bg1"/>
                </a:solidFill>
              </a:rPr>
              <a:t>ihracatın büyümesine ilişkin tespitler</a:t>
            </a:r>
          </a:p>
          <a:p>
            <a:pPr lvl="0" algn="ctr"/>
            <a:endParaRPr lang="tr-TR" sz="1400" dirty="0">
              <a:solidFill>
                <a:schemeClr val="bg1"/>
              </a:solidFill>
              <a:latin typeface="Arial" pitchFamily="34" charset="0"/>
              <a:cs typeface="Arial" pitchFamily="34" charset="0"/>
            </a:endParaRPr>
          </a:p>
        </p:txBody>
      </p:sp>
      <p:sp>
        <p:nvSpPr>
          <p:cNvPr id="19" name="18 Yuvarlatılmış Dikdörtgen"/>
          <p:cNvSpPr/>
          <p:nvPr/>
        </p:nvSpPr>
        <p:spPr bwMode="auto">
          <a:xfrm>
            <a:off x="3419872" y="3501008"/>
            <a:ext cx="2232248" cy="115212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rPr>
              <a:t> </a:t>
            </a:r>
          </a:p>
          <a:p>
            <a:pPr lvl="0" algn="ctr"/>
            <a:r>
              <a:rPr lang="tr-TR" sz="1400" dirty="0" smtClean="0">
                <a:solidFill>
                  <a:schemeClr val="bg1"/>
                </a:solidFill>
              </a:rPr>
              <a:t>1. İhracatın gelişim ekseninin belirlenmesi</a:t>
            </a:r>
            <a:endParaRPr lang="tr-TR" sz="1400" dirty="0">
              <a:solidFill>
                <a:schemeClr val="bg1"/>
              </a:solidFill>
            </a:endParaRPr>
          </a:p>
        </p:txBody>
      </p:sp>
      <p:sp>
        <p:nvSpPr>
          <p:cNvPr id="20" name="19 Yuvarlatılmış Dikdörtgen"/>
          <p:cNvSpPr/>
          <p:nvPr/>
        </p:nvSpPr>
        <p:spPr bwMode="auto">
          <a:xfrm>
            <a:off x="683568" y="5373216"/>
            <a:ext cx="2088232"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tr-TR" sz="1400" dirty="0" smtClean="0">
              <a:solidFill>
                <a:schemeClr val="bg1"/>
              </a:solidFill>
              <a:latin typeface="Arial" pitchFamily="34" charset="0"/>
              <a:cs typeface="Arial" pitchFamily="34" charset="0"/>
            </a:endParaRPr>
          </a:p>
          <a:p>
            <a:pPr algn="ctr"/>
            <a:r>
              <a:rPr lang="tr-TR" sz="1400" dirty="0" smtClean="0">
                <a:solidFill>
                  <a:schemeClr val="bg1"/>
                </a:solidFill>
                <a:latin typeface="Arial" pitchFamily="34" charset="0"/>
                <a:cs typeface="Arial" pitchFamily="34" charset="0"/>
              </a:rPr>
              <a:t>3. Üretim yapısı / i</a:t>
            </a:r>
            <a:r>
              <a:rPr lang="tr-TR" sz="1400" dirty="0" smtClean="0">
                <a:solidFill>
                  <a:schemeClr val="bg1"/>
                </a:solidFill>
              </a:rPr>
              <a:t>hracatın niteliğine ilişkin tespitler</a:t>
            </a:r>
          </a:p>
          <a:p>
            <a:pPr lvl="0" algn="ctr"/>
            <a:endParaRPr lang="tr-TR" sz="1400" dirty="0">
              <a:solidFill>
                <a:schemeClr val="bg1"/>
              </a:solidFill>
              <a:latin typeface="Arial" pitchFamily="34" charset="0"/>
              <a:cs typeface="Arial" pitchFamily="34" charset="0"/>
            </a:endParaRPr>
          </a:p>
        </p:txBody>
      </p:sp>
      <p:sp>
        <p:nvSpPr>
          <p:cNvPr id="22" name="21 Yuvarlatılmış Dikdörtgen"/>
          <p:cNvSpPr/>
          <p:nvPr/>
        </p:nvSpPr>
        <p:spPr bwMode="auto">
          <a:xfrm>
            <a:off x="6084168" y="3501008"/>
            <a:ext cx="2232248" cy="129614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smtClean="0">
                <a:solidFill>
                  <a:schemeClr val="bg1"/>
                </a:solidFill>
                <a:latin typeface="Arial" pitchFamily="34" charset="0"/>
                <a:cs typeface="Arial" pitchFamily="34" charset="0"/>
              </a:rPr>
              <a:t>1. </a:t>
            </a:r>
            <a:r>
              <a:rPr lang="tr-TR" sz="1400" dirty="0" smtClean="0">
                <a:solidFill>
                  <a:schemeClr val="bg1"/>
                </a:solidFill>
              </a:rPr>
              <a:t>Mevcut durumda ihracatın büyümesi ve niteliğinin arttırılmasına dair istikametin belirlenmesi</a:t>
            </a:r>
          </a:p>
          <a:p>
            <a:pPr lvl="0" algn="ctr"/>
            <a:endParaRPr lang="tr-TR" sz="1400" dirty="0">
              <a:solidFill>
                <a:schemeClr val="bg1"/>
              </a:solidFill>
              <a:latin typeface="Arial" pitchFamily="34" charset="0"/>
              <a:cs typeface="Arial" pitchFamily="34" charset="0"/>
            </a:endParaRPr>
          </a:p>
        </p:txBody>
      </p:sp>
      <p:sp>
        <p:nvSpPr>
          <p:cNvPr id="23" name="22 Yuvarlatılmış Dikdörtgen"/>
          <p:cNvSpPr/>
          <p:nvPr/>
        </p:nvSpPr>
        <p:spPr bwMode="auto">
          <a:xfrm>
            <a:off x="6084168" y="4725144"/>
            <a:ext cx="2232248" cy="144016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tr-TR" sz="1400" dirty="0" smtClean="0">
              <a:solidFill>
                <a:schemeClr val="bg1"/>
              </a:solidFill>
              <a:latin typeface="Arial" pitchFamily="34" charset="0"/>
              <a:cs typeface="Arial" pitchFamily="34" charset="0"/>
            </a:endParaRPr>
          </a:p>
          <a:p>
            <a:pPr lvl="0" algn="ctr"/>
            <a:r>
              <a:rPr lang="tr-TR" sz="1400" dirty="0" smtClean="0">
                <a:solidFill>
                  <a:schemeClr val="bg1"/>
                </a:solidFill>
              </a:rPr>
              <a:t>2. Potansiyel olarak sıçrama yapılabilecek sektörlere yönelik tespitlerin oluşturulması</a:t>
            </a:r>
            <a:endParaRPr lang="tr-TR" sz="1400" dirty="0">
              <a:solidFill>
                <a:schemeClr val="bg1"/>
              </a:solidFill>
            </a:endParaRPr>
          </a:p>
        </p:txBody>
      </p:sp>
      <p:sp>
        <p:nvSpPr>
          <p:cNvPr id="24" name="23 Yuvarlatılmış Dikdörtgen"/>
          <p:cNvSpPr/>
          <p:nvPr/>
        </p:nvSpPr>
        <p:spPr bwMode="auto">
          <a:xfrm>
            <a:off x="3419872" y="4653136"/>
            <a:ext cx="2232248" cy="158417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endParaRPr lang="tr-TR" sz="1400" dirty="0" smtClean="0">
              <a:solidFill>
                <a:schemeClr val="bg1"/>
              </a:solidFill>
            </a:endParaRPr>
          </a:p>
          <a:p>
            <a:pPr lvl="0" algn="ctr"/>
            <a:r>
              <a:rPr lang="tr-TR" sz="1400" dirty="0" smtClean="0">
                <a:solidFill>
                  <a:schemeClr val="bg1"/>
                </a:solidFill>
              </a:rPr>
              <a:t>2. İlin ürün uzayı ve strateji matrisindeki yerlerinin hesaplanması</a:t>
            </a:r>
            <a:endParaRPr lang="tr-TR" sz="1400" dirty="0">
              <a:solidFill>
                <a:schemeClr val="bg1"/>
              </a:solidFill>
            </a:endParaRPr>
          </a:p>
        </p:txBody>
      </p:sp>
      <p:sp>
        <p:nvSpPr>
          <p:cNvPr id="25" name="24 Yuvarlatılmış Dikdörtgen"/>
          <p:cNvSpPr/>
          <p:nvPr/>
        </p:nvSpPr>
        <p:spPr bwMode="auto">
          <a:xfrm>
            <a:off x="683568" y="4365104"/>
            <a:ext cx="2016224"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lvl="0" algn="ctr"/>
            <a:endParaRPr lang="tr-TR" sz="1400" dirty="0" smtClean="0">
              <a:solidFill>
                <a:schemeClr val="bg1"/>
              </a:solidFill>
              <a:latin typeface="Arial" pitchFamily="34" charset="0"/>
              <a:cs typeface="Arial" pitchFamily="34" charset="0"/>
            </a:endParaRPr>
          </a:p>
          <a:p>
            <a:pPr lvl="0" algn="ctr"/>
            <a:r>
              <a:rPr lang="tr-TR" sz="1400" dirty="0" smtClean="0">
                <a:solidFill>
                  <a:schemeClr val="bg1"/>
                </a:solidFill>
                <a:latin typeface="Arial" pitchFamily="34" charset="0"/>
                <a:cs typeface="Arial" pitchFamily="34" charset="0"/>
              </a:rPr>
              <a:t>2.  Üretim yapısı / i</a:t>
            </a:r>
            <a:r>
              <a:rPr lang="tr-TR" sz="1400" dirty="0" smtClean="0">
                <a:solidFill>
                  <a:schemeClr val="bg1"/>
                </a:solidFill>
              </a:rPr>
              <a:t>hracatın çeşitliliğine ilişkin tespitler</a:t>
            </a:r>
            <a:endParaRPr lang="tr-TR" sz="1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Çerçeve</a:t>
            </a:r>
            <a:endParaRPr lang="tr-TR" sz="3200" b="1" dirty="0"/>
          </a:p>
        </p:txBody>
      </p:sp>
      <p:sp>
        <p:nvSpPr>
          <p:cNvPr id="3" name="2 İçerik Yer Tutucusu"/>
          <p:cNvSpPr>
            <a:spLocks noGrp="1"/>
          </p:cNvSpPr>
          <p:nvPr>
            <p:ph idx="1"/>
          </p:nvPr>
        </p:nvSpPr>
        <p:spPr>
          <a:xfrm>
            <a:off x="304800" y="1556792"/>
            <a:ext cx="8534400" cy="4800600"/>
          </a:xfrm>
        </p:spPr>
        <p:txBody>
          <a:bodyPr>
            <a:noAutofit/>
          </a:bodyPr>
          <a:lstStyle/>
          <a:p>
            <a:r>
              <a:rPr lang="tr-TR" sz="2800" dirty="0" smtClean="0"/>
              <a:t>Giriş</a:t>
            </a:r>
          </a:p>
          <a:p>
            <a:pPr lvl="1"/>
            <a:r>
              <a:rPr lang="tr-TR" sz="2400" dirty="0" smtClean="0"/>
              <a:t> Yerel analiz ihtiyacı</a:t>
            </a:r>
          </a:p>
          <a:p>
            <a:r>
              <a:rPr lang="tr-TR" sz="2800" dirty="0" smtClean="0"/>
              <a:t>Araç seti</a:t>
            </a:r>
          </a:p>
          <a:p>
            <a:pPr lvl="1"/>
            <a:r>
              <a:rPr lang="tr-TR" sz="2400" dirty="0" smtClean="0"/>
              <a:t> Araç setinde ne var? (9 farklı araç - kısa tanıtımı)</a:t>
            </a:r>
          </a:p>
          <a:p>
            <a:pPr lvl="1"/>
            <a:r>
              <a:rPr lang="tr-TR" sz="2400" dirty="0" smtClean="0"/>
              <a:t> Genel özellikler (veriler, yöntemler, kullanıcı profili vb.)</a:t>
            </a:r>
          </a:p>
          <a:p>
            <a:pPr lvl="1"/>
            <a:r>
              <a:rPr lang="tr-TR" sz="2400" dirty="0" smtClean="0"/>
              <a:t>Örnek çıktılar</a:t>
            </a:r>
          </a:p>
          <a:p>
            <a:r>
              <a:rPr lang="tr-TR" sz="2800" dirty="0" smtClean="0"/>
              <a:t>Örnek uygulama: Uzunköprü</a:t>
            </a:r>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6237312"/>
            <a:ext cx="7164288" cy="620688"/>
          </a:xfrm>
        </p:spPr>
        <p:txBody>
          <a:bodyPr/>
          <a:lstStyle/>
          <a:p>
            <a:pPr>
              <a:buNone/>
            </a:pPr>
            <a:r>
              <a:rPr lang="tr-TR" sz="1000" dirty="0" smtClean="0"/>
              <a:t>Kaynak: SGK</a:t>
            </a:r>
          </a:p>
          <a:p>
            <a:pPr>
              <a:buNone/>
            </a:pPr>
            <a:r>
              <a:rPr lang="tr-TR" sz="1000" dirty="0" smtClean="0"/>
              <a:t>* </a:t>
            </a:r>
            <a:r>
              <a:rPr lang="tr-TR" sz="1200" dirty="0" smtClean="0"/>
              <a:t>Rekabetçilik: Bir sektörün ildeki toplam istihdamı içindeki payı, sektörün Türkiye’deki toplam istihdam  içindeki payından büyükse, o sektör o ilde rekabetçi olarak tanımlanmaktadır.</a:t>
            </a:r>
            <a:endParaRPr lang="tr-TR" sz="1000" dirty="0" smtClean="0"/>
          </a:p>
        </p:txBody>
      </p:sp>
      <p:sp>
        <p:nvSpPr>
          <p:cNvPr id="5" name="4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20</a:t>
            </a:fld>
            <a:endParaRPr lang="en-US"/>
          </a:p>
        </p:txBody>
      </p:sp>
      <p:sp>
        <p:nvSpPr>
          <p:cNvPr id="12" name="11 Metin kutusu"/>
          <p:cNvSpPr txBox="1"/>
          <p:nvPr/>
        </p:nvSpPr>
        <p:spPr>
          <a:xfrm>
            <a:off x="323528" y="1556792"/>
            <a:ext cx="8591872"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İllerin üretim yapılarının çeşitlilik ve sıradanlık düzeylerinin karşılaştırılması</a:t>
            </a:r>
            <a:endParaRPr lang="tr-TR" sz="1600" b="1" dirty="0">
              <a:solidFill>
                <a:schemeClr val="bg1"/>
              </a:solidFill>
            </a:endParaRPr>
          </a:p>
        </p:txBody>
      </p:sp>
      <p:sp>
        <p:nvSpPr>
          <p:cNvPr id="13" name="1 Başlık"/>
          <p:cNvSpPr txBox="1">
            <a:spLocks/>
          </p:cNvSpPr>
          <p:nvPr/>
        </p:nvSpPr>
        <p:spPr bwMode="auto">
          <a:xfrm>
            <a:off x="304800" y="762000"/>
            <a:ext cx="8534400" cy="7227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tr-TR" sz="3200" b="1" kern="0" dirty="0" smtClean="0">
                <a:solidFill>
                  <a:schemeClr val="accent2"/>
                </a:solidFill>
                <a:latin typeface="+mj-lt"/>
                <a:ea typeface="+mj-ea"/>
                <a:cs typeface="+mj-cs"/>
              </a:rPr>
              <a:t>Üretim yapısı analizi</a:t>
            </a:r>
            <a:r>
              <a:rPr kumimoji="0" lang="tr-TR" sz="3200" b="1" i="0" u="none" strike="noStrike" kern="0" cap="none" spc="0" normalizeH="0" baseline="0" noProof="0" dirty="0" smtClean="0">
                <a:ln>
                  <a:noFill/>
                </a:ln>
                <a:solidFill>
                  <a:schemeClr val="accent2"/>
                </a:solidFill>
                <a:effectLst/>
                <a:uLnTx/>
                <a:uFillTx/>
                <a:latin typeface="+mj-lt"/>
                <a:ea typeface="+mj-ea"/>
                <a:cs typeface="+mj-cs"/>
              </a:rPr>
              <a:t> örnek çıktı (1)</a:t>
            </a:r>
            <a:endParaRPr kumimoji="0" lang="tr-TR" sz="3200" b="1" i="0" u="none" strike="noStrike" kern="0" cap="none" spc="0" normalizeH="0" baseline="0" noProof="0" dirty="0">
              <a:ln>
                <a:noFill/>
              </a:ln>
              <a:solidFill>
                <a:srgbClr val="00B050"/>
              </a:solidFill>
              <a:effectLst/>
              <a:uLnTx/>
              <a:uFillTx/>
              <a:latin typeface="+mj-lt"/>
              <a:ea typeface="+mj-ea"/>
              <a:cs typeface="+mj-cs"/>
            </a:endParaRPr>
          </a:p>
        </p:txBody>
      </p:sp>
      <p:pic>
        <p:nvPicPr>
          <p:cNvPr id="9" name="0 Resim" descr="çeşitlilik vs ortalama sıradanlık.png"/>
          <p:cNvPicPr/>
          <p:nvPr/>
        </p:nvPicPr>
        <p:blipFill>
          <a:blip r:embed="rId3" cstate="print"/>
          <a:stretch>
            <a:fillRect/>
          </a:stretch>
        </p:blipFill>
        <p:spPr>
          <a:xfrm>
            <a:off x="611560" y="2204864"/>
            <a:ext cx="8064896" cy="4049643"/>
          </a:xfrm>
          <a:prstGeom prst="rect">
            <a:avLst/>
          </a:prstGeom>
        </p:spPr>
      </p:pic>
      <p:sp>
        <p:nvSpPr>
          <p:cNvPr id="11" name="10 Metin kutusu"/>
          <p:cNvSpPr txBox="1"/>
          <p:nvPr/>
        </p:nvSpPr>
        <p:spPr>
          <a:xfrm>
            <a:off x="4860032" y="2060848"/>
            <a:ext cx="3960440" cy="1323439"/>
          </a:xfrm>
          <a:prstGeom prst="rect">
            <a:avLst/>
          </a:prstGeom>
          <a:noFill/>
        </p:spPr>
        <p:txBody>
          <a:bodyPr wrap="square" rtlCol="0">
            <a:spAutoFit/>
          </a:bodyPr>
          <a:lstStyle/>
          <a:p>
            <a:pPr>
              <a:buFont typeface="Arial" pitchFamily="34" charset="0"/>
              <a:buChar char="•"/>
            </a:pPr>
            <a:r>
              <a:rPr lang="tr-TR" sz="1600" b="1" dirty="0" smtClean="0"/>
              <a:t>Çeşitlilik endeksi, bir ilin rekabetçi olduğu sektör sayısı*</a:t>
            </a:r>
          </a:p>
          <a:p>
            <a:pPr>
              <a:buFont typeface="Arial" pitchFamily="34" charset="0"/>
              <a:buChar char="•"/>
            </a:pPr>
            <a:r>
              <a:rPr lang="tr-TR" sz="1600" b="1" dirty="0" smtClean="0"/>
              <a:t>Sıradanlık endeksi, ilin rekabetçi olduğu sektörlerde rekabetçi olabilen ortalama il sayısı</a:t>
            </a:r>
            <a:endParaRPr lang="tr-TR" sz="1600" b="1" dirty="0"/>
          </a:p>
        </p:txBody>
      </p:sp>
      <p:sp>
        <p:nvSpPr>
          <p:cNvPr id="10" name="9 Oval"/>
          <p:cNvSpPr/>
          <p:nvPr/>
        </p:nvSpPr>
        <p:spPr bwMode="auto">
          <a:xfrm>
            <a:off x="6876256" y="4797152"/>
            <a:ext cx="504056"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4" name="13 Oval"/>
          <p:cNvSpPr/>
          <p:nvPr/>
        </p:nvSpPr>
        <p:spPr bwMode="auto">
          <a:xfrm>
            <a:off x="3347864" y="4869160"/>
            <a:ext cx="504056" cy="44043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5" name="14 Oval"/>
          <p:cNvSpPr/>
          <p:nvPr/>
        </p:nvSpPr>
        <p:spPr bwMode="auto">
          <a:xfrm>
            <a:off x="2483768" y="2996952"/>
            <a:ext cx="504056" cy="44043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6" name="15 Oval"/>
          <p:cNvSpPr/>
          <p:nvPr/>
        </p:nvSpPr>
        <p:spPr bwMode="auto">
          <a:xfrm>
            <a:off x="4211960" y="3717032"/>
            <a:ext cx="504056" cy="44043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7" name="16 Oval"/>
          <p:cNvSpPr/>
          <p:nvPr/>
        </p:nvSpPr>
        <p:spPr bwMode="auto">
          <a:xfrm>
            <a:off x="2843808" y="3501008"/>
            <a:ext cx="504056" cy="44043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descr="C:\Users\TOSHIBA R6\AppData\Local\Microsoft\Windows\Temporary Internet Files\Content.Outlook\1QSJ2FCV\kutusuz strateji matrisi.png"/>
          <p:cNvPicPr>
            <a:picLocks noChangeAspect="1" noChangeArrowheads="1"/>
          </p:cNvPicPr>
          <p:nvPr/>
        </p:nvPicPr>
        <p:blipFill>
          <a:blip r:embed="rId3" cstate="print"/>
          <a:srcRect/>
          <a:stretch>
            <a:fillRect/>
          </a:stretch>
        </p:blipFill>
        <p:spPr bwMode="auto">
          <a:xfrm>
            <a:off x="395536" y="1916832"/>
            <a:ext cx="8352928" cy="4680520"/>
          </a:xfrm>
          <a:prstGeom prst="rect">
            <a:avLst/>
          </a:prstGeom>
          <a:noFill/>
        </p:spPr>
      </p:pic>
      <p:sp>
        <p:nvSpPr>
          <p:cNvPr id="3" name="2 İçerik Yer Tutucusu"/>
          <p:cNvSpPr>
            <a:spLocks noGrp="1"/>
          </p:cNvSpPr>
          <p:nvPr>
            <p:ph sz="half" idx="1"/>
          </p:nvPr>
        </p:nvSpPr>
        <p:spPr>
          <a:xfrm>
            <a:off x="0" y="6381328"/>
            <a:ext cx="7164288" cy="476672"/>
          </a:xfrm>
        </p:spPr>
        <p:txBody>
          <a:bodyPr/>
          <a:lstStyle/>
          <a:p>
            <a:pPr>
              <a:buNone/>
            </a:pPr>
            <a:endParaRPr lang="tr-TR" sz="1000" dirty="0" smtClean="0"/>
          </a:p>
          <a:p>
            <a:pPr>
              <a:buNone/>
            </a:pPr>
            <a:r>
              <a:rPr lang="tr-TR" sz="1000" dirty="0" smtClean="0"/>
              <a:t>Kaynak: SGK ve TEPAV hesaplamalar</a:t>
            </a:r>
          </a:p>
          <a:p>
            <a:pPr>
              <a:buNone/>
            </a:pPr>
            <a:endParaRPr lang="tr-TR" sz="1000" dirty="0" smtClean="0"/>
          </a:p>
        </p:txBody>
      </p:sp>
      <p:sp>
        <p:nvSpPr>
          <p:cNvPr id="5" name="4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21</a:t>
            </a:fld>
            <a:endParaRPr lang="en-US"/>
          </a:p>
        </p:txBody>
      </p:sp>
      <p:sp>
        <p:nvSpPr>
          <p:cNvPr id="12" name="11 Metin kutusu"/>
          <p:cNvSpPr txBox="1"/>
          <p:nvPr/>
        </p:nvSpPr>
        <p:spPr>
          <a:xfrm>
            <a:off x="323528" y="1556792"/>
            <a:ext cx="8591872" cy="584775"/>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TR-33 bölgesindeki ilçelerin </a:t>
            </a:r>
          </a:p>
          <a:p>
            <a:pPr algn="ctr"/>
            <a:r>
              <a:rPr lang="tr-TR" sz="1600" b="1" dirty="0" smtClean="0">
                <a:solidFill>
                  <a:schemeClr val="bg1"/>
                </a:solidFill>
              </a:rPr>
              <a:t>sıçrama kabiliyeti ve sıradanlık düzeylerinin karşılaştırılması</a:t>
            </a:r>
            <a:endParaRPr lang="tr-TR" sz="1600" b="1" dirty="0">
              <a:solidFill>
                <a:schemeClr val="bg1"/>
              </a:solidFill>
            </a:endParaRPr>
          </a:p>
        </p:txBody>
      </p:sp>
      <p:sp>
        <p:nvSpPr>
          <p:cNvPr id="13" name="1 Başlık"/>
          <p:cNvSpPr txBox="1">
            <a:spLocks/>
          </p:cNvSpPr>
          <p:nvPr/>
        </p:nvSpPr>
        <p:spPr bwMode="auto">
          <a:xfrm>
            <a:off x="304800" y="762000"/>
            <a:ext cx="8534400" cy="7227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tr-TR" sz="3200" b="1" kern="0" dirty="0" smtClean="0">
                <a:solidFill>
                  <a:schemeClr val="accent2"/>
                </a:solidFill>
              </a:rPr>
              <a:t>Üretim yapısı analizi örnek çıktı (2) – ilçe bazında analiz</a:t>
            </a:r>
            <a:endParaRPr lang="tr-TR" sz="3200" b="1" kern="0" dirty="0">
              <a:solidFill>
                <a:srgbClr val="00B050"/>
              </a:solidFill>
            </a:endParaRPr>
          </a:p>
        </p:txBody>
      </p:sp>
      <p:sp>
        <p:nvSpPr>
          <p:cNvPr id="8" name="7 Metin kutusu"/>
          <p:cNvSpPr txBox="1"/>
          <p:nvPr/>
        </p:nvSpPr>
        <p:spPr>
          <a:xfrm>
            <a:off x="1043608" y="4869160"/>
            <a:ext cx="3960440" cy="1077218"/>
          </a:xfrm>
          <a:prstGeom prst="rect">
            <a:avLst/>
          </a:prstGeom>
          <a:noFill/>
        </p:spPr>
        <p:txBody>
          <a:bodyPr wrap="square" rtlCol="0">
            <a:spAutoFit/>
          </a:bodyPr>
          <a:lstStyle/>
          <a:p>
            <a:pPr>
              <a:buFont typeface="Arial" pitchFamily="34" charset="0"/>
              <a:buChar char="•"/>
            </a:pPr>
            <a:r>
              <a:rPr lang="tr-TR" sz="1600" b="1" dirty="0" smtClean="0"/>
              <a:t>Sıçrama kabiliyeti, bir ildeki mevcut becerilerle ortaya çıkması en muhtemel yeni sektörlerin sayısı  kullanılarak endekslenir</a:t>
            </a:r>
            <a:endParaRPr lang="tr-TR" sz="1600" b="1" dirty="0"/>
          </a:p>
        </p:txBody>
      </p:sp>
      <p:sp>
        <p:nvSpPr>
          <p:cNvPr id="10" name="9 Metin kutusu"/>
          <p:cNvSpPr txBox="1"/>
          <p:nvPr/>
        </p:nvSpPr>
        <p:spPr>
          <a:xfrm rot="16200000">
            <a:off x="-1328010" y="4072426"/>
            <a:ext cx="3672409" cy="369332"/>
          </a:xfrm>
          <a:prstGeom prst="rect">
            <a:avLst/>
          </a:prstGeom>
          <a:solidFill>
            <a:schemeClr val="bg1"/>
          </a:solidFill>
        </p:spPr>
        <p:txBody>
          <a:bodyPr wrap="square" rtlCol="0">
            <a:spAutoFit/>
          </a:bodyPr>
          <a:lstStyle/>
          <a:p>
            <a:r>
              <a:rPr lang="tr-TR" dirty="0" smtClean="0"/>
              <a:t>İlçelerin sıçrama kabiliyeti (2011)</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1975.png"/>
          <p:cNvPicPr>
            <a:picLocks noChangeAspect="1"/>
          </p:cNvPicPr>
          <p:nvPr/>
        </p:nvPicPr>
        <p:blipFill>
          <a:blip r:embed="rId2" cstate="print"/>
          <a:stretch>
            <a:fillRect/>
          </a:stretch>
        </p:blipFill>
        <p:spPr>
          <a:xfrm>
            <a:off x="4644008" y="1870423"/>
            <a:ext cx="3954048" cy="4987577"/>
          </a:xfrm>
          <a:prstGeom prst="rect">
            <a:avLst/>
          </a:prstGeom>
        </p:spPr>
      </p:pic>
      <p:pic>
        <p:nvPicPr>
          <p:cNvPr id="12" name="Picture 3" descr="1975.png"/>
          <p:cNvPicPr>
            <a:picLocks noChangeAspect="1"/>
          </p:cNvPicPr>
          <p:nvPr/>
        </p:nvPicPr>
        <p:blipFill>
          <a:blip r:embed="rId3" cstate="print"/>
          <a:stretch>
            <a:fillRect/>
          </a:stretch>
        </p:blipFill>
        <p:spPr>
          <a:xfrm>
            <a:off x="323529" y="1772816"/>
            <a:ext cx="4003363" cy="5085184"/>
          </a:xfrm>
          <a:prstGeom prst="rect">
            <a:avLst/>
          </a:prstGeom>
        </p:spPr>
      </p:pic>
      <p:sp>
        <p:nvSpPr>
          <p:cNvPr id="2" name="1 Başlık"/>
          <p:cNvSpPr>
            <a:spLocks noGrp="1"/>
          </p:cNvSpPr>
          <p:nvPr>
            <p:ph type="title"/>
          </p:nvPr>
        </p:nvSpPr>
        <p:spPr>
          <a:xfrm>
            <a:off x="457200" y="152400"/>
            <a:ext cx="8229600" cy="1143000"/>
          </a:xfrm>
        </p:spPr>
        <p:txBody>
          <a:bodyPr>
            <a:normAutofit/>
          </a:bodyPr>
          <a:lstStyle/>
          <a:p>
            <a:pPr lvl="0">
              <a:defRPr/>
            </a:pPr>
            <a:r>
              <a:rPr lang="tr-TR" sz="3200" dirty="0" smtClean="0"/>
              <a:t/>
            </a:r>
            <a:br>
              <a:rPr lang="tr-TR" sz="3200" dirty="0" smtClean="0"/>
            </a:br>
            <a:r>
              <a:rPr lang="tr-TR" sz="3200" b="1" dirty="0" smtClean="0">
                <a:solidFill>
                  <a:schemeClr val="accent2"/>
                </a:solidFill>
              </a:rPr>
              <a:t>İhracat yapısı analizi örnek çıktı (2)</a:t>
            </a:r>
            <a:endParaRPr lang="tr-TR" sz="3200" b="1" dirty="0">
              <a:solidFill>
                <a:srgbClr val="00B050"/>
              </a:solidFill>
            </a:endParaRPr>
          </a:p>
        </p:txBody>
      </p:sp>
      <p:sp>
        <p:nvSpPr>
          <p:cNvPr id="4" name="3 Slayt Numarası Yer Tutucusu"/>
          <p:cNvSpPr>
            <a:spLocks noGrp="1"/>
          </p:cNvSpPr>
          <p:nvPr>
            <p:ph type="sldNum" sz="quarter" idx="4294967295"/>
          </p:nvPr>
        </p:nvSpPr>
        <p:spPr>
          <a:xfrm>
            <a:off x="6553200" y="6356350"/>
            <a:ext cx="2133600" cy="365125"/>
          </a:xfrm>
          <a:prstGeom prst="rect">
            <a:avLst/>
          </a:prstGeom>
        </p:spPr>
        <p:txBody>
          <a:bodyPr/>
          <a:lstStyle/>
          <a:p>
            <a:fld id="{DC98D554-7D53-4D0C-BC4D-87D8A6695EAD}" type="slidenum">
              <a:rPr lang="tr-TR" smtClean="0"/>
              <a:pPr/>
              <a:t>22</a:t>
            </a:fld>
            <a:endParaRPr lang="tr-TR"/>
          </a:p>
        </p:txBody>
      </p:sp>
      <p:sp>
        <p:nvSpPr>
          <p:cNvPr id="7" name="6 Metin kutusu"/>
          <p:cNvSpPr txBox="1"/>
          <p:nvPr/>
        </p:nvSpPr>
        <p:spPr>
          <a:xfrm>
            <a:off x="323528" y="1556792"/>
            <a:ext cx="3528392"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Türkiye ürün uzayı (1980)</a:t>
            </a:r>
            <a:endParaRPr lang="tr-TR" sz="1600" b="1" dirty="0">
              <a:solidFill>
                <a:schemeClr val="bg1"/>
              </a:solidFill>
            </a:endParaRPr>
          </a:p>
        </p:txBody>
      </p:sp>
      <p:sp>
        <p:nvSpPr>
          <p:cNvPr id="10" name="9 Metin kutusu"/>
          <p:cNvSpPr txBox="1"/>
          <p:nvPr/>
        </p:nvSpPr>
        <p:spPr>
          <a:xfrm>
            <a:off x="4860032" y="1556792"/>
            <a:ext cx="3384376"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Türkiye ürün uzayı (2010)</a:t>
            </a:r>
            <a:endParaRPr lang="tr-TR" sz="16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1143000"/>
          </a:xfrm>
        </p:spPr>
        <p:txBody>
          <a:bodyPr>
            <a:normAutofit/>
          </a:bodyPr>
          <a:lstStyle/>
          <a:p>
            <a:pPr lvl="0">
              <a:defRPr/>
            </a:pPr>
            <a:r>
              <a:rPr lang="tr-TR" sz="3200" dirty="0" smtClean="0"/>
              <a:t/>
            </a:r>
            <a:br>
              <a:rPr lang="tr-TR" sz="3200" dirty="0" smtClean="0"/>
            </a:br>
            <a:r>
              <a:rPr lang="tr-TR" sz="3200" b="1" dirty="0" smtClean="0">
                <a:solidFill>
                  <a:schemeClr val="accent2"/>
                </a:solidFill>
              </a:rPr>
              <a:t>İhracat yapısı analizi örnek çıktı (3)</a:t>
            </a:r>
            <a:endParaRPr lang="tr-TR" sz="3200" b="1" dirty="0">
              <a:solidFill>
                <a:srgbClr val="00B050"/>
              </a:solidFill>
            </a:endParaRPr>
          </a:p>
        </p:txBody>
      </p:sp>
      <p:sp>
        <p:nvSpPr>
          <p:cNvPr id="4" name="3 Slayt Numarası Yer Tutucusu"/>
          <p:cNvSpPr>
            <a:spLocks noGrp="1"/>
          </p:cNvSpPr>
          <p:nvPr>
            <p:ph type="sldNum" sz="quarter" idx="4294967295"/>
          </p:nvPr>
        </p:nvSpPr>
        <p:spPr>
          <a:xfrm>
            <a:off x="6553200" y="6356350"/>
            <a:ext cx="2133600" cy="365125"/>
          </a:xfrm>
          <a:prstGeom prst="rect">
            <a:avLst/>
          </a:prstGeom>
        </p:spPr>
        <p:txBody>
          <a:bodyPr/>
          <a:lstStyle/>
          <a:p>
            <a:fld id="{DC98D554-7D53-4D0C-BC4D-87D8A6695EAD}" type="slidenum">
              <a:rPr lang="tr-TR" smtClean="0"/>
              <a:pPr/>
              <a:t>23</a:t>
            </a:fld>
            <a:endParaRPr lang="tr-TR"/>
          </a:p>
        </p:txBody>
      </p:sp>
      <p:pic>
        <p:nvPicPr>
          <p:cNvPr id="11" name="10 Resim" descr="İstanbul.jpg"/>
          <p:cNvPicPr>
            <a:picLocks noChangeAspect="1"/>
          </p:cNvPicPr>
          <p:nvPr/>
        </p:nvPicPr>
        <p:blipFill>
          <a:blip r:embed="rId2" cstate="print"/>
          <a:stretch>
            <a:fillRect/>
          </a:stretch>
        </p:blipFill>
        <p:spPr>
          <a:xfrm>
            <a:off x="0" y="2204864"/>
            <a:ext cx="3352800" cy="4653136"/>
          </a:xfrm>
          <a:prstGeom prst="rect">
            <a:avLst/>
          </a:prstGeom>
        </p:spPr>
      </p:pic>
      <p:pic>
        <p:nvPicPr>
          <p:cNvPr id="13" name="12 Resim" descr="Diyarbakır.jpg"/>
          <p:cNvPicPr>
            <a:picLocks noChangeAspect="1"/>
          </p:cNvPicPr>
          <p:nvPr/>
        </p:nvPicPr>
        <p:blipFill>
          <a:blip r:embed="rId3" cstate="print"/>
          <a:stretch>
            <a:fillRect/>
          </a:stretch>
        </p:blipFill>
        <p:spPr>
          <a:xfrm>
            <a:off x="5795963" y="2204864"/>
            <a:ext cx="3348037" cy="4653136"/>
          </a:xfrm>
          <a:prstGeom prst="rect">
            <a:avLst/>
          </a:prstGeom>
        </p:spPr>
      </p:pic>
      <p:sp>
        <p:nvSpPr>
          <p:cNvPr id="9" name="8 Metin kutusu"/>
          <p:cNvSpPr txBox="1"/>
          <p:nvPr/>
        </p:nvSpPr>
        <p:spPr>
          <a:xfrm>
            <a:off x="6084168" y="1556793"/>
            <a:ext cx="3059832" cy="584775"/>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Diyarbakır ürün uzayı (2010)</a:t>
            </a:r>
            <a:endParaRPr lang="tr-TR" sz="1600" b="1" dirty="0">
              <a:solidFill>
                <a:schemeClr val="bg1"/>
              </a:solidFill>
            </a:endParaRPr>
          </a:p>
        </p:txBody>
      </p:sp>
      <p:pic>
        <p:nvPicPr>
          <p:cNvPr id="590850" name="Picture 2"/>
          <p:cNvPicPr>
            <a:picLocks noChangeAspect="1" noChangeArrowheads="1"/>
          </p:cNvPicPr>
          <p:nvPr/>
        </p:nvPicPr>
        <p:blipFill>
          <a:blip r:embed="rId4" cstate="print"/>
          <a:srcRect/>
          <a:stretch>
            <a:fillRect/>
          </a:stretch>
        </p:blipFill>
        <p:spPr bwMode="auto">
          <a:xfrm>
            <a:off x="2987824" y="2060848"/>
            <a:ext cx="3096344" cy="4608512"/>
          </a:xfrm>
          <a:prstGeom prst="rect">
            <a:avLst/>
          </a:prstGeom>
          <a:noFill/>
          <a:ln w="9525">
            <a:noFill/>
            <a:miter lim="800000"/>
            <a:headEnd/>
            <a:tailEnd/>
          </a:ln>
        </p:spPr>
      </p:pic>
      <p:sp>
        <p:nvSpPr>
          <p:cNvPr id="15" name="14 Metin kutusu"/>
          <p:cNvSpPr txBox="1"/>
          <p:nvPr/>
        </p:nvSpPr>
        <p:spPr>
          <a:xfrm>
            <a:off x="2987824" y="1556792"/>
            <a:ext cx="3096344" cy="584775"/>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Gaziantep ürün uzayı (2010)</a:t>
            </a:r>
            <a:endParaRPr lang="tr-TR" sz="1600" b="1" dirty="0">
              <a:solidFill>
                <a:schemeClr val="bg1"/>
              </a:solidFill>
            </a:endParaRPr>
          </a:p>
        </p:txBody>
      </p:sp>
      <p:sp>
        <p:nvSpPr>
          <p:cNvPr id="16" name="15 Metin kutusu"/>
          <p:cNvSpPr txBox="1"/>
          <p:nvPr/>
        </p:nvSpPr>
        <p:spPr>
          <a:xfrm>
            <a:off x="0" y="1556792"/>
            <a:ext cx="3059832" cy="584775"/>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İstanbul ürün uzayı </a:t>
            </a:r>
          </a:p>
          <a:p>
            <a:pPr algn="ctr"/>
            <a:r>
              <a:rPr lang="tr-TR" sz="1600" b="1" dirty="0" smtClean="0">
                <a:solidFill>
                  <a:schemeClr val="bg1"/>
                </a:solidFill>
              </a:rPr>
              <a:t>(2010)</a:t>
            </a:r>
            <a:endParaRPr lang="tr-TR" sz="16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62000"/>
            <a:ext cx="9324528" cy="838200"/>
          </a:xfrm>
        </p:spPr>
        <p:txBody>
          <a:bodyPr>
            <a:noAutofit/>
          </a:bodyPr>
          <a:lstStyle/>
          <a:p>
            <a:r>
              <a:rPr lang="tr-TR" sz="2400" b="1" dirty="0" smtClean="0"/>
              <a:t>Farklı stratejik konumlandırmalar: ihracat niteliği endeksi ve yeni ürün üretme (sıçrama) kabiliyeti</a:t>
            </a:r>
            <a:endParaRPr lang="tr-TR" sz="2400" b="1" dirty="0"/>
          </a:p>
        </p:txBody>
      </p:sp>
      <p:graphicFrame>
        <p:nvGraphicFramePr>
          <p:cNvPr id="4" name="1 Grafik"/>
          <p:cNvGraphicFramePr>
            <a:graphicFrameLocks noGrp="1"/>
          </p:cNvGraphicFramePr>
          <p:nvPr>
            <p:extLst>
              <p:ext uri="{D42A27DB-BD31-4B8C-83A1-F6EECF244321}">
                <p14:modId xmlns:p14="http://schemas.microsoft.com/office/powerpoint/2010/main" xmlns="" val="2377663427"/>
              </p:ext>
            </p:extLst>
          </p:nvPr>
        </p:nvGraphicFramePr>
        <p:xfrm>
          <a:off x="457200" y="1523999"/>
          <a:ext cx="8229600" cy="5051867"/>
        </p:xfrm>
        <a:graphic>
          <a:graphicData uri="http://schemas.openxmlformats.org/drawingml/2006/chart">
            <c:chart xmlns:c="http://schemas.openxmlformats.org/drawingml/2006/chart" xmlns:r="http://schemas.openxmlformats.org/officeDocument/2006/relationships" r:id="rId2"/>
          </a:graphicData>
        </a:graphic>
      </p:graphicFrame>
      <p:sp>
        <p:nvSpPr>
          <p:cNvPr id="5" name="4 Metin kutusu"/>
          <p:cNvSpPr txBox="1"/>
          <p:nvPr/>
        </p:nvSpPr>
        <p:spPr>
          <a:xfrm>
            <a:off x="1524000" y="1905000"/>
            <a:ext cx="3120008" cy="892552"/>
          </a:xfrm>
          <a:prstGeom prst="rect">
            <a:avLst/>
          </a:prstGeom>
          <a:noFill/>
        </p:spPr>
        <p:txBody>
          <a:bodyPr wrap="square" rtlCol="0">
            <a:spAutoFit/>
          </a:bodyPr>
          <a:lstStyle/>
          <a:p>
            <a:pPr algn="ctr"/>
            <a:r>
              <a:rPr lang="tr-TR" sz="1400" b="1" dirty="0" smtClean="0">
                <a:solidFill>
                  <a:srgbClr val="FF0000"/>
                </a:solidFill>
                <a:latin typeface="Eurostile"/>
                <a:ea typeface="PMingLiU"/>
                <a:cs typeface="PMingLiU"/>
              </a:rPr>
              <a:t> Yeni, üst-orta teknolojili yatırımlar?</a:t>
            </a:r>
          </a:p>
          <a:p>
            <a:pPr algn="ctr"/>
            <a:r>
              <a:rPr lang="tr-TR" sz="1000" dirty="0" smtClean="0">
                <a:latin typeface="Eurostile"/>
                <a:ea typeface="PMingLiU"/>
                <a:cs typeface="PMingLiU"/>
              </a:rPr>
              <a:t>Yakındaki ürünlere sıçramak </a:t>
            </a:r>
            <a:endParaRPr lang="en-US" sz="1000" dirty="0" smtClean="0">
              <a:latin typeface="Eurostile"/>
              <a:ea typeface="PMingLiU"/>
              <a:cs typeface="PMingLiU"/>
            </a:endParaRPr>
          </a:p>
          <a:p>
            <a:endParaRPr lang="tr-TR" sz="1400" dirty="0"/>
          </a:p>
        </p:txBody>
      </p:sp>
      <p:sp>
        <p:nvSpPr>
          <p:cNvPr id="6" name="5 Metin kutusu"/>
          <p:cNvSpPr txBox="1"/>
          <p:nvPr/>
        </p:nvSpPr>
        <p:spPr>
          <a:xfrm>
            <a:off x="5844491" y="1905000"/>
            <a:ext cx="2821350" cy="461665"/>
          </a:xfrm>
          <a:prstGeom prst="rect">
            <a:avLst/>
          </a:prstGeom>
          <a:noFill/>
        </p:spPr>
        <p:txBody>
          <a:bodyPr wrap="none" rtlCol="0">
            <a:spAutoFit/>
          </a:bodyPr>
          <a:lstStyle/>
          <a:p>
            <a:pPr algn="ctr"/>
            <a:r>
              <a:rPr lang="tr-TR" sz="1400" b="1" dirty="0" smtClean="0">
                <a:solidFill>
                  <a:srgbClr val="FF0000"/>
                </a:solidFill>
                <a:latin typeface="Eurostile"/>
                <a:ea typeface="PMingLiU"/>
                <a:cs typeface="PMingLiU"/>
              </a:rPr>
              <a:t>Yeni, ileri teknolojili yatırımlar?</a:t>
            </a:r>
            <a:endParaRPr lang="en-US" sz="1400" b="1" dirty="0" smtClean="0">
              <a:solidFill>
                <a:srgbClr val="FF0000"/>
              </a:solidFill>
              <a:latin typeface="Eurostile"/>
              <a:ea typeface="PMingLiU"/>
              <a:cs typeface="PMingLiU"/>
            </a:endParaRPr>
          </a:p>
          <a:p>
            <a:pPr algn="ctr"/>
            <a:r>
              <a:rPr lang="tr-TR" sz="1000" dirty="0" smtClean="0">
                <a:latin typeface="Eurostile"/>
                <a:ea typeface="PMingLiU"/>
                <a:cs typeface="PMingLiU"/>
              </a:rPr>
              <a:t>Her yöne doğru gitmek için alan var</a:t>
            </a:r>
            <a:endParaRPr lang="en-US" sz="1000" dirty="0">
              <a:latin typeface="Eurostile"/>
              <a:ea typeface="PMingLiU"/>
              <a:cs typeface="PMingLiU"/>
            </a:endParaRPr>
          </a:p>
        </p:txBody>
      </p:sp>
      <p:sp>
        <p:nvSpPr>
          <p:cNvPr id="7" name="6 Metin kutusu"/>
          <p:cNvSpPr txBox="1"/>
          <p:nvPr/>
        </p:nvSpPr>
        <p:spPr>
          <a:xfrm>
            <a:off x="1482294" y="4876800"/>
            <a:ext cx="3161714" cy="677108"/>
          </a:xfrm>
          <a:prstGeom prst="rect">
            <a:avLst/>
          </a:prstGeom>
          <a:noFill/>
        </p:spPr>
        <p:txBody>
          <a:bodyPr wrap="square" rtlCol="0">
            <a:spAutoFit/>
          </a:bodyPr>
          <a:lstStyle/>
          <a:p>
            <a:pPr algn="ctr"/>
            <a:r>
              <a:rPr lang="tr-TR" sz="1400" b="1" dirty="0" smtClean="0">
                <a:solidFill>
                  <a:srgbClr val="FF0000"/>
                </a:solidFill>
                <a:latin typeface="Eurostile"/>
                <a:ea typeface="PMingLiU"/>
                <a:cs typeface="PMingLiU"/>
              </a:rPr>
              <a:t>Ekonomik canlılığı arttırmaya odaklanma?</a:t>
            </a:r>
            <a:endParaRPr lang="en-US" sz="1400" b="1" dirty="0" smtClean="0">
              <a:solidFill>
                <a:srgbClr val="FF0000"/>
              </a:solidFill>
              <a:latin typeface="Eurostile"/>
              <a:ea typeface="PMingLiU"/>
              <a:cs typeface="PMingLiU"/>
            </a:endParaRPr>
          </a:p>
          <a:p>
            <a:pPr algn="ctr"/>
            <a:r>
              <a:rPr lang="tr-TR" sz="1000" dirty="0" smtClean="0">
                <a:latin typeface="Eurostile"/>
                <a:ea typeface="PMingLiU"/>
                <a:cs typeface="PMingLiU"/>
              </a:rPr>
              <a:t>Fazla hareket alanı yok…</a:t>
            </a:r>
            <a:endParaRPr lang="en-US" sz="1000" dirty="0">
              <a:latin typeface="Eurostile"/>
              <a:ea typeface="PMingLiU"/>
              <a:cs typeface="PMingLiU"/>
            </a:endParaRPr>
          </a:p>
        </p:txBody>
      </p:sp>
      <p:sp>
        <p:nvSpPr>
          <p:cNvPr id="8" name="7 Metin kutusu"/>
          <p:cNvSpPr txBox="1"/>
          <p:nvPr/>
        </p:nvSpPr>
        <p:spPr>
          <a:xfrm>
            <a:off x="5486400" y="4800600"/>
            <a:ext cx="3333398" cy="830997"/>
          </a:xfrm>
          <a:prstGeom prst="rect">
            <a:avLst/>
          </a:prstGeom>
          <a:noFill/>
        </p:spPr>
        <p:txBody>
          <a:bodyPr wrap="square" rtlCol="0">
            <a:spAutoFit/>
          </a:bodyPr>
          <a:lstStyle/>
          <a:p>
            <a:pPr algn="ctr"/>
            <a:r>
              <a:rPr lang="tr-TR" sz="1400" b="1" dirty="0" smtClean="0">
                <a:solidFill>
                  <a:srgbClr val="FF0000"/>
                </a:solidFill>
                <a:latin typeface="Eurostile"/>
                <a:ea typeface="PMingLiU"/>
                <a:cs typeface="PMingLiU"/>
              </a:rPr>
              <a:t>Mevcut sektörlerin rekabet gücünü arttırmaya odaklanma?</a:t>
            </a:r>
            <a:endParaRPr lang="en-US" sz="1400" b="1" dirty="0" smtClean="0">
              <a:solidFill>
                <a:srgbClr val="FF0000"/>
              </a:solidFill>
              <a:latin typeface="Eurostile"/>
              <a:ea typeface="PMingLiU"/>
              <a:cs typeface="PMingLiU"/>
            </a:endParaRPr>
          </a:p>
          <a:p>
            <a:pPr algn="ctr"/>
            <a:r>
              <a:rPr lang="tr-TR" sz="1000" dirty="0" smtClean="0">
                <a:latin typeface="Eurostile"/>
                <a:ea typeface="PMingLiU"/>
                <a:cs typeface="PMingLiU"/>
              </a:rPr>
              <a:t>Mevcut sektörlerin rekabet gücünü arttırmaya odaklanmak önemli </a:t>
            </a:r>
            <a:endParaRPr lang="en-US" sz="1000" dirty="0">
              <a:latin typeface="Eurostile"/>
              <a:ea typeface="PMingLiU"/>
              <a:cs typeface="PMingLiU"/>
            </a:endParaRPr>
          </a:p>
        </p:txBody>
      </p:sp>
    </p:spTree>
    <p:extLst>
      <p:ext uri="{BB962C8B-B14F-4D97-AF65-F5344CB8AC3E}">
        <p14:creationId xmlns:p14="http://schemas.microsoft.com/office/powerpoint/2010/main" xmlns="" val="148572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25</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
        <p:nvSpPr>
          <p:cNvPr id="7" name="Rectangle 2"/>
          <p:cNvSpPr>
            <a:spLocks noGrp="1" noChangeArrowheads="1"/>
          </p:cNvSpPr>
          <p:nvPr/>
        </p:nvSpPr>
        <p:spPr bwMode="auto">
          <a:xfrm>
            <a:off x="323528" y="764704"/>
            <a:ext cx="8534400" cy="504056"/>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3.Dış Ekonomik Çevre Analizi</a:t>
            </a:r>
            <a:endParaRPr lang="en-US" sz="3200" b="1" dirty="0" smtClean="0"/>
          </a:p>
        </p:txBody>
      </p:sp>
      <p:sp>
        <p:nvSpPr>
          <p:cNvPr id="8" name="Rectangle 9"/>
          <p:cNvSpPr>
            <a:spLocks noChangeArrowheads="1"/>
          </p:cNvSpPr>
          <p:nvPr/>
        </p:nvSpPr>
        <p:spPr bwMode="auto">
          <a:xfrm>
            <a:off x="395536" y="1484784"/>
            <a:ext cx="1684305" cy="1152128"/>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9" name="Rectangle 10"/>
          <p:cNvSpPr>
            <a:spLocks noChangeArrowheads="1"/>
          </p:cNvSpPr>
          <p:nvPr/>
        </p:nvSpPr>
        <p:spPr bwMode="auto">
          <a:xfrm>
            <a:off x="2267744" y="1484784"/>
            <a:ext cx="6575180" cy="1152128"/>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r>
              <a:rPr lang="tr-TR" sz="1600" dirty="0" smtClean="0"/>
              <a:t>1. İllerin ülke içinde ve dışında ekonomik ilişkide olduğu ülke ve</a:t>
            </a:r>
          </a:p>
          <a:p>
            <a:pPr marL="514350" indent="-514350" fontAlgn="b">
              <a:buSzPct val="80000"/>
            </a:pPr>
            <a:r>
              <a:rPr lang="tr-TR" sz="1600" dirty="0" smtClean="0"/>
              <a:t> bölgelerdeki durumunu incelemek</a:t>
            </a:r>
          </a:p>
          <a:p>
            <a:pPr marL="514350" indent="-514350" fontAlgn="b">
              <a:buSzPct val="80000"/>
            </a:pPr>
            <a:r>
              <a:rPr lang="tr-TR" sz="1600" dirty="0" smtClean="0"/>
              <a:t>2. Mevcut durumu ve fırsatları tespit etmek (özellikle KOBİ’lerin </a:t>
            </a:r>
          </a:p>
          <a:p>
            <a:pPr marL="514350" indent="-514350" fontAlgn="b">
              <a:buSzPct val="80000"/>
            </a:pPr>
            <a:r>
              <a:rPr lang="tr-TR" sz="1600" dirty="0" err="1" smtClean="0"/>
              <a:t>uluslararasılaşması</a:t>
            </a:r>
            <a:r>
              <a:rPr lang="tr-TR" sz="1600" dirty="0" smtClean="0"/>
              <a:t> açısından)</a:t>
            </a:r>
          </a:p>
        </p:txBody>
      </p:sp>
      <p:sp>
        <p:nvSpPr>
          <p:cNvPr id="10" name="Rectangle 11"/>
          <p:cNvSpPr>
            <a:spLocks noChangeArrowheads="1"/>
          </p:cNvSpPr>
          <p:nvPr/>
        </p:nvSpPr>
        <p:spPr bwMode="auto">
          <a:xfrm>
            <a:off x="395536" y="2708920"/>
            <a:ext cx="1688123" cy="432048"/>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1" name="Rectangle 12"/>
          <p:cNvSpPr>
            <a:spLocks noChangeArrowheads="1"/>
          </p:cNvSpPr>
          <p:nvPr/>
        </p:nvSpPr>
        <p:spPr bwMode="auto">
          <a:xfrm>
            <a:off x="2267744" y="2708920"/>
            <a:ext cx="6552729" cy="432048"/>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Ekonomi ve özellikle uluslararası ekonomi konusunda uzmanlar</a:t>
            </a:r>
          </a:p>
        </p:txBody>
      </p:sp>
      <p:sp>
        <p:nvSpPr>
          <p:cNvPr id="12" name="Rectangle 13"/>
          <p:cNvSpPr>
            <a:spLocks noChangeArrowheads="1"/>
          </p:cNvSpPr>
          <p:nvPr/>
        </p:nvSpPr>
        <p:spPr bwMode="auto">
          <a:xfrm>
            <a:off x="367415" y="4869160"/>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3" name="Rectangle 14"/>
          <p:cNvSpPr>
            <a:spLocks noChangeArrowheads="1"/>
          </p:cNvSpPr>
          <p:nvPr/>
        </p:nvSpPr>
        <p:spPr bwMode="auto">
          <a:xfrm>
            <a:off x="2267744" y="4869160"/>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Kalkınma Ajansları, Sanayi ve Ticaret Odaları, Ekonomi Bakanlığı,</a:t>
            </a:r>
          </a:p>
          <a:p>
            <a:r>
              <a:rPr lang="tr-TR" sz="1600" dirty="0" smtClean="0"/>
              <a:t>Gümrük ve Ticaret Bakanlığı, firmalar</a:t>
            </a:r>
            <a:endParaRPr lang="tr-TR" sz="1600" dirty="0"/>
          </a:p>
        </p:txBody>
      </p:sp>
      <p:sp>
        <p:nvSpPr>
          <p:cNvPr id="14" name="Rectangle 12"/>
          <p:cNvSpPr>
            <a:spLocks noChangeArrowheads="1"/>
          </p:cNvSpPr>
          <p:nvPr/>
        </p:nvSpPr>
        <p:spPr bwMode="auto">
          <a:xfrm>
            <a:off x="2267744" y="3212976"/>
            <a:ext cx="6552729" cy="77839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Bölgedeki sektörlerin dış ticaret potansiyeli analizi; ilgili sektörlerde en </a:t>
            </a:r>
          </a:p>
          <a:p>
            <a:r>
              <a:rPr lang="tr-TR" sz="1600" dirty="0" smtClean="0"/>
              <a:t>çok alım yapan ülkeler, bu ülkelerdeki büyük oyuncular, rakiplerle</a:t>
            </a:r>
          </a:p>
          <a:p>
            <a:r>
              <a:rPr lang="tr-TR" sz="1600" dirty="0" smtClean="0"/>
              <a:t>bölgenin ve Türkiye’nin rekabet gücünün karşılaştırılması</a:t>
            </a:r>
          </a:p>
        </p:txBody>
      </p:sp>
      <p:sp>
        <p:nvSpPr>
          <p:cNvPr id="15" name="Rectangle 11"/>
          <p:cNvSpPr>
            <a:spLocks noChangeArrowheads="1"/>
          </p:cNvSpPr>
          <p:nvPr/>
        </p:nvSpPr>
        <p:spPr bwMode="auto">
          <a:xfrm>
            <a:off x="395536" y="3212976"/>
            <a:ext cx="1688400" cy="792088"/>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4077072"/>
            <a:ext cx="1688123" cy="720081"/>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7" name="Rectangle 12"/>
          <p:cNvSpPr>
            <a:spLocks noChangeArrowheads="1"/>
          </p:cNvSpPr>
          <p:nvPr/>
        </p:nvSpPr>
        <p:spPr bwMode="auto">
          <a:xfrm>
            <a:off x="2267744" y="407707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a:buAutoNum type="arabicPeriod"/>
            </a:pPr>
            <a:endParaRPr lang="tr-TR" sz="1600" dirty="0" smtClean="0"/>
          </a:p>
          <a:p>
            <a:pPr marL="342900" indent="-342900">
              <a:buAutoNum type="arabicPeriod"/>
            </a:pPr>
            <a:r>
              <a:rPr lang="tr-TR" sz="1600" dirty="0" smtClean="0"/>
              <a:t>İhracat pazarlarında rekabet halinde olunan ülkelere dair bulgular</a:t>
            </a:r>
          </a:p>
          <a:p>
            <a:pPr marL="342900" indent="-342900">
              <a:buAutoNum type="arabicPeriod"/>
            </a:pPr>
            <a:r>
              <a:rPr lang="tr-TR" sz="1600" dirty="0" smtClean="0"/>
              <a:t>Bölgenin dış ekonomik çevreye entegrasyon biçimlerinin tahlili</a:t>
            </a:r>
          </a:p>
          <a:p>
            <a:pPr marL="342900" indent="-342900">
              <a:buAutoNum type="arabicPeriod"/>
            </a:pPr>
            <a:endParaRPr lang="tr-TR" sz="1600" dirty="0"/>
          </a:p>
        </p:txBody>
      </p:sp>
      <p:sp>
        <p:nvSpPr>
          <p:cNvPr id="18" name="Rectangle 13"/>
          <p:cNvSpPr>
            <a:spLocks noChangeArrowheads="1"/>
          </p:cNvSpPr>
          <p:nvPr/>
        </p:nvSpPr>
        <p:spPr bwMode="auto">
          <a:xfrm>
            <a:off x="395536" y="5517232"/>
            <a:ext cx="1656184" cy="11967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sp>
        <p:nvSpPr>
          <p:cNvPr id="19" name="Rectangle 14"/>
          <p:cNvSpPr>
            <a:spLocks noChangeArrowheads="1"/>
          </p:cNvSpPr>
          <p:nvPr/>
        </p:nvSpPr>
        <p:spPr bwMode="auto">
          <a:xfrm>
            <a:off x="2265882" y="5517232"/>
            <a:ext cx="6554589" cy="12687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smtClean="0"/>
          </a:p>
          <a:p>
            <a:endParaRPr lang="tr-TR" sz="1600" dirty="0"/>
          </a:p>
          <a:p>
            <a:r>
              <a:rPr lang="tr-TR" sz="1600" dirty="0" smtClean="0"/>
              <a:t>Bu aracın ortaya çıkardığı sonuçlar, dış çevreye yönelik hem rekabet </a:t>
            </a:r>
          </a:p>
          <a:p>
            <a:r>
              <a:rPr lang="tr-TR" sz="1600" dirty="0" smtClean="0"/>
              <a:t>hem de  uluslararası işbirliği stratejisi geliştirmek için kullanılmalıdır. </a:t>
            </a:r>
          </a:p>
          <a:p>
            <a:r>
              <a:rPr lang="tr-TR" sz="1600" dirty="0" smtClean="0"/>
              <a:t>Doğru bir stratejinin oluşturulabilmesi için ihracat performansı, yatırım ortamı </a:t>
            </a:r>
          </a:p>
          <a:p>
            <a:r>
              <a:rPr lang="tr-TR" sz="1600" dirty="0" smtClean="0"/>
              <a:t>değerlendirmesi gibi diğer araçların da kullanılması faydalı olacaktır.</a:t>
            </a:r>
          </a:p>
          <a:p>
            <a:r>
              <a:rPr lang="tr-TR" sz="1600" dirty="0" smtClean="0"/>
              <a:t/>
            </a:r>
            <a:br>
              <a:rPr lang="tr-TR" sz="1600" dirty="0" smtClean="0"/>
            </a:br>
            <a:endParaRPr lang="tr-TR" sz="1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Dış Ekonomik Çevre Analizinin Adımları</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26</a:t>
            </a:fld>
            <a:endParaRPr lang="en-US"/>
          </a:p>
        </p:txBody>
      </p:sp>
      <p:sp>
        <p:nvSpPr>
          <p:cNvPr id="8" name="4 Slayt Numarası Yer Tutucusu"/>
          <p:cNvSpPr txBox="1">
            <a:spLocks/>
          </p:cNvSpPr>
          <p:nvPr/>
        </p:nvSpPr>
        <p:spPr bwMode="auto">
          <a:xfrm>
            <a:off x="8305800" y="0"/>
            <a:ext cx="838200" cy="536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CBDDEB"/>
                </a:solidFill>
                <a:effectLst/>
                <a:uLnTx/>
                <a:uFillTx/>
                <a:latin typeface="+mn-lt"/>
                <a:ea typeface="+mn-ea"/>
                <a:cs typeface="Arial" charset="0"/>
              </a:rPr>
              <a:t>Slide </a:t>
            </a:r>
            <a:fld id="{F2227807-6670-4078-A943-25C99284E16E}" type="slidenum">
              <a:rPr kumimoji="0" lang="en-US" sz="1400" b="0" i="0" u="none" strike="noStrike" kern="1200" cap="none" spc="0" normalizeH="0" baseline="0" noProof="0" smtClean="0">
                <a:ln>
                  <a:noFill/>
                </a:ln>
                <a:solidFill>
                  <a:srgbClr val="CBDDEB"/>
                </a:solidFill>
                <a:effectLst/>
                <a:uLnTx/>
                <a:uFillTx/>
                <a:latin typeface="+mn-lt"/>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CBDDEB"/>
              </a:solidFill>
              <a:effectLst/>
              <a:uLnTx/>
              <a:uFillTx/>
              <a:latin typeface="+mn-lt"/>
              <a:ea typeface="+mn-ea"/>
              <a:cs typeface="Arial" charset="0"/>
            </a:endParaRPr>
          </a:p>
        </p:txBody>
      </p:sp>
      <p:sp>
        <p:nvSpPr>
          <p:cNvPr id="9" name="8 Yuvarlatılmış Dikdörtgen"/>
          <p:cNvSpPr/>
          <p:nvPr/>
        </p:nvSpPr>
        <p:spPr bwMode="auto">
          <a:xfrm>
            <a:off x="467544"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0" name="9 Yuvarlatılmış Dikdörtgen"/>
          <p:cNvSpPr/>
          <p:nvPr/>
        </p:nvSpPr>
        <p:spPr bwMode="auto">
          <a:xfrm>
            <a:off x="3275856"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dirty="0" smtClean="0">
              <a:ln>
                <a:noFill/>
              </a:ln>
              <a:solidFill>
                <a:schemeClr val="tx1"/>
              </a:solidFill>
              <a:effectLst/>
              <a:latin typeface="Arial" charset="0"/>
              <a:cs typeface="Arial" charset="0"/>
            </a:endParaRPr>
          </a:p>
        </p:txBody>
      </p:sp>
      <p:sp>
        <p:nvSpPr>
          <p:cNvPr id="11" name="10 Yuvarlatılmış Dikdörtgen"/>
          <p:cNvSpPr/>
          <p:nvPr/>
        </p:nvSpPr>
        <p:spPr bwMode="auto">
          <a:xfrm>
            <a:off x="5940152" y="1772816"/>
            <a:ext cx="2520280" cy="446449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2" name="11 Yuvarlatılmış Dikdörtgen"/>
          <p:cNvSpPr/>
          <p:nvPr/>
        </p:nvSpPr>
        <p:spPr bwMode="auto">
          <a:xfrm>
            <a:off x="683568"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3" name="12 Yuvarlatılmış Dikdörtgen"/>
          <p:cNvSpPr/>
          <p:nvPr/>
        </p:nvSpPr>
        <p:spPr bwMode="auto">
          <a:xfrm>
            <a:off x="3491880"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4" name="13 Yuvarlatılmış Dikdörtgen"/>
          <p:cNvSpPr/>
          <p:nvPr/>
        </p:nvSpPr>
        <p:spPr bwMode="auto">
          <a:xfrm>
            <a:off x="6156176"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5" name="14 Yuvarlatılmış Dikdörtgen"/>
          <p:cNvSpPr/>
          <p:nvPr/>
        </p:nvSpPr>
        <p:spPr bwMode="auto">
          <a:xfrm>
            <a:off x="611560" y="2348880"/>
            <a:ext cx="2232248"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Ana pazarlardaki ticaret performansının analizi</a:t>
            </a:r>
            <a:endParaRPr lang="tr-TR" sz="1600" dirty="0">
              <a:solidFill>
                <a:schemeClr val="bg1"/>
              </a:solidFill>
            </a:endParaRPr>
          </a:p>
        </p:txBody>
      </p:sp>
      <p:sp>
        <p:nvSpPr>
          <p:cNvPr id="16" name="15 Yuvarlatılmış Dikdörtgen"/>
          <p:cNvSpPr/>
          <p:nvPr/>
        </p:nvSpPr>
        <p:spPr bwMode="auto">
          <a:xfrm>
            <a:off x="6084168" y="2348880"/>
            <a:ext cx="2232248"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Mevcut ve potansiyel pazarlardaki yatırım stratejisinin belirlenmesi</a:t>
            </a:r>
            <a:endParaRPr lang="tr-TR" sz="1600" dirty="0">
              <a:solidFill>
                <a:schemeClr val="bg1"/>
              </a:solidFill>
            </a:endParaRPr>
          </a:p>
        </p:txBody>
      </p:sp>
      <p:sp>
        <p:nvSpPr>
          <p:cNvPr id="17" name="16 Yuvarlatılmış Dikdörtgen"/>
          <p:cNvSpPr/>
          <p:nvPr/>
        </p:nvSpPr>
        <p:spPr bwMode="auto">
          <a:xfrm>
            <a:off x="3419872" y="2348880"/>
            <a:ext cx="2232248"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Ekonomik gelişmede en çok pay sahibi olabilecek ülkelerin incelenmesi</a:t>
            </a:r>
            <a:endParaRPr lang="tr-TR" sz="1600" dirty="0">
              <a:solidFill>
                <a:schemeClr val="bg1"/>
              </a:solidFill>
            </a:endParaRPr>
          </a:p>
        </p:txBody>
      </p:sp>
      <p:sp>
        <p:nvSpPr>
          <p:cNvPr id="18" name="17 Yuvarlatılmış Dikdörtgen"/>
          <p:cNvSpPr/>
          <p:nvPr/>
        </p:nvSpPr>
        <p:spPr bwMode="auto">
          <a:xfrm>
            <a:off x="611560" y="3501008"/>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1. İlin veya bölgenin ana ticaret partnerlerinin belirlenmesi</a:t>
            </a:r>
            <a:endParaRPr lang="tr-TR" sz="1400" dirty="0">
              <a:solidFill>
                <a:schemeClr val="bg1"/>
              </a:solidFill>
              <a:latin typeface="Arial" pitchFamily="34" charset="0"/>
              <a:cs typeface="Arial" pitchFamily="34" charset="0"/>
            </a:endParaRPr>
          </a:p>
        </p:txBody>
      </p:sp>
      <p:sp>
        <p:nvSpPr>
          <p:cNvPr id="19" name="18 Yuvarlatılmış Dikdörtgen"/>
          <p:cNvSpPr/>
          <p:nvPr/>
        </p:nvSpPr>
        <p:spPr bwMode="auto">
          <a:xfrm>
            <a:off x="3419872" y="3501008"/>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rPr>
              <a:t>1. Dış ekonomik çevreye ekonomik entegrasyon biçimlerinin ve düzeyinin analiz </a:t>
            </a:r>
            <a:r>
              <a:rPr lang="tr-TR" sz="1400" dirty="0" err="1" smtClean="0">
                <a:solidFill>
                  <a:schemeClr val="bg1"/>
                </a:solidFill>
              </a:rPr>
              <a:t>edlmesi</a:t>
            </a:r>
            <a:endParaRPr lang="tr-TR" sz="1400" dirty="0">
              <a:solidFill>
                <a:schemeClr val="bg1"/>
              </a:solidFill>
            </a:endParaRPr>
          </a:p>
        </p:txBody>
      </p:sp>
      <p:sp>
        <p:nvSpPr>
          <p:cNvPr id="20" name="19 Yuvarlatılmış Dikdörtgen"/>
          <p:cNvSpPr/>
          <p:nvPr/>
        </p:nvSpPr>
        <p:spPr bwMode="auto">
          <a:xfrm>
            <a:off x="611560" y="4509120"/>
            <a:ext cx="2232248" cy="165618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2. Ana ticaret partnerlerinin diğer ülkelerle ticaret ilişkisinin incelenerek rekabet halinde olunan ülkelerin belirlenmesi </a:t>
            </a:r>
            <a:endParaRPr lang="tr-TR" sz="1400" dirty="0">
              <a:solidFill>
                <a:schemeClr val="bg1"/>
              </a:solidFill>
              <a:latin typeface="Arial" pitchFamily="34" charset="0"/>
              <a:cs typeface="Arial" pitchFamily="34" charset="0"/>
            </a:endParaRPr>
          </a:p>
        </p:txBody>
      </p:sp>
      <p:sp>
        <p:nvSpPr>
          <p:cNvPr id="22" name="21 Yuvarlatılmış Dikdörtgen"/>
          <p:cNvSpPr/>
          <p:nvPr/>
        </p:nvSpPr>
        <p:spPr bwMode="auto">
          <a:xfrm>
            <a:off x="6084168" y="3501008"/>
            <a:ext cx="2232248" cy="165618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1. Analiz ve değerlendirme sonuçlarından yola çıkarak belirlenen pazarlar için ticaret ve yatırım gündemlerinin tasarlanması </a:t>
            </a:r>
            <a:endParaRPr lang="tr-TR" sz="1400" dirty="0">
              <a:solidFill>
                <a:schemeClr val="bg1"/>
              </a:solidFill>
              <a:latin typeface="Arial" pitchFamily="34" charset="0"/>
              <a:cs typeface="Arial" pitchFamily="34" charset="0"/>
            </a:endParaRPr>
          </a:p>
        </p:txBody>
      </p:sp>
      <p:sp>
        <p:nvSpPr>
          <p:cNvPr id="24" name="23 Yuvarlatılmış Dikdörtgen"/>
          <p:cNvSpPr/>
          <p:nvPr/>
        </p:nvSpPr>
        <p:spPr bwMode="auto">
          <a:xfrm>
            <a:off x="3419872" y="4437112"/>
            <a:ext cx="2232248" cy="86409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rPr>
              <a:t>2. Partner ülkelerin ana piyasalarında rekabet koşullarının analizi</a:t>
            </a:r>
          </a:p>
        </p:txBody>
      </p:sp>
      <p:sp>
        <p:nvSpPr>
          <p:cNvPr id="26" name="25 Yuvarlatılmış Dikdörtgen"/>
          <p:cNvSpPr/>
          <p:nvPr/>
        </p:nvSpPr>
        <p:spPr bwMode="auto">
          <a:xfrm>
            <a:off x="3419872" y="5301208"/>
            <a:ext cx="2232248" cy="93610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rPr>
              <a:t>3. Partner ülkelerdeki ekonomik ve siyasi istikrarın değerlendirilmesi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6381328"/>
            <a:ext cx="7164288" cy="476672"/>
          </a:xfrm>
        </p:spPr>
        <p:txBody>
          <a:bodyPr/>
          <a:lstStyle/>
          <a:p>
            <a:pPr>
              <a:buNone/>
            </a:pPr>
            <a:endParaRPr lang="tr-TR" sz="1000" dirty="0" smtClean="0"/>
          </a:p>
          <a:p>
            <a:pPr>
              <a:buNone/>
            </a:pPr>
            <a:r>
              <a:rPr lang="tr-TR" sz="1000" dirty="0" smtClean="0"/>
              <a:t>Kaynak: Birleşmiş Milletler COMTRADE veritabanı</a:t>
            </a:r>
          </a:p>
        </p:txBody>
      </p:sp>
      <p:sp>
        <p:nvSpPr>
          <p:cNvPr id="5" name="4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27</a:t>
            </a:fld>
            <a:endParaRPr lang="en-US"/>
          </a:p>
        </p:txBody>
      </p:sp>
      <p:sp>
        <p:nvSpPr>
          <p:cNvPr id="7" name="2 İçerik Yer Tutucusu"/>
          <p:cNvSpPr>
            <a:spLocks noGrp="1"/>
          </p:cNvSpPr>
          <p:nvPr>
            <p:ph sz="half" idx="1"/>
          </p:nvPr>
        </p:nvSpPr>
        <p:spPr>
          <a:xfrm>
            <a:off x="0" y="2204864"/>
            <a:ext cx="2195736" cy="3891880"/>
          </a:xfrm>
        </p:spPr>
        <p:txBody>
          <a:bodyPr/>
          <a:lstStyle/>
          <a:p>
            <a:pPr>
              <a:buNone/>
            </a:pPr>
            <a:endParaRPr lang="tr-TR" sz="1600" dirty="0" smtClean="0"/>
          </a:p>
          <a:p>
            <a:endParaRPr lang="tr-TR" sz="1600" dirty="0" smtClean="0"/>
          </a:p>
          <a:p>
            <a:pPr>
              <a:buNone/>
            </a:pPr>
            <a:endParaRPr lang="tr-TR" sz="1600" dirty="0" smtClean="0"/>
          </a:p>
          <a:p>
            <a:r>
              <a:rPr lang="tr-TR" sz="1600" dirty="0" smtClean="0"/>
              <a:t>Türkiye’nin Irak’a en fazla ihracatını yaptığı 20 mal grubundan 12’sinde İran da oldukça etkindir.</a:t>
            </a:r>
            <a:endParaRPr lang="tr-TR" sz="1600" dirty="0"/>
          </a:p>
        </p:txBody>
      </p:sp>
      <p:sp>
        <p:nvSpPr>
          <p:cNvPr id="12" name="11 Metin kutusu"/>
          <p:cNvSpPr txBox="1"/>
          <p:nvPr/>
        </p:nvSpPr>
        <p:spPr>
          <a:xfrm>
            <a:off x="323528" y="1556792"/>
            <a:ext cx="8591872"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İran ve Türkiye’nin Irak’a ihracatının yüksek olduğu sektörler</a:t>
            </a:r>
            <a:endParaRPr lang="tr-TR" sz="1600" b="1" dirty="0">
              <a:solidFill>
                <a:schemeClr val="bg1"/>
              </a:solidFill>
            </a:endParaRPr>
          </a:p>
        </p:txBody>
      </p:sp>
      <p:sp>
        <p:nvSpPr>
          <p:cNvPr id="13" name="1 Başlık"/>
          <p:cNvSpPr txBox="1">
            <a:spLocks/>
          </p:cNvSpPr>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kumimoji="0" lang="tr-TR" sz="3200" b="1" i="0" u="none" strike="noStrike" kern="0" cap="none" spc="0" normalizeH="0" baseline="0" noProof="0" dirty="0" smtClean="0">
                <a:ln>
                  <a:noFill/>
                </a:ln>
                <a:solidFill>
                  <a:srgbClr val="1F318D"/>
                </a:solidFill>
                <a:effectLst/>
                <a:uLnTx/>
                <a:uFillTx/>
                <a:latin typeface="+mj-lt"/>
                <a:ea typeface="+mj-ea"/>
                <a:cs typeface="+mj-cs"/>
              </a:rPr>
              <a:t>Dış Ekonomik</a:t>
            </a:r>
            <a:r>
              <a:rPr kumimoji="0" lang="tr-TR" sz="3200" b="1" i="0" u="none" strike="noStrike" kern="0" cap="none" spc="0" normalizeH="0" noProof="0" dirty="0" smtClean="0">
                <a:ln>
                  <a:noFill/>
                </a:ln>
                <a:solidFill>
                  <a:srgbClr val="1F318D"/>
                </a:solidFill>
                <a:effectLst/>
                <a:uLnTx/>
                <a:uFillTx/>
                <a:latin typeface="+mj-lt"/>
                <a:ea typeface="+mj-ea"/>
                <a:cs typeface="+mj-cs"/>
              </a:rPr>
              <a:t> </a:t>
            </a:r>
            <a:r>
              <a:rPr lang="tr-TR" sz="3200" b="1" kern="0" dirty="0" smtClean="0">
                <a:solidFill>
                  <a:srgbClr val="1F318D"/>
                </a:solidFill>
                <a:latin typeface="+mj-lt"/>
                <a:ea typeface="+mj-ea"/>
                <a:cs typeface="+mj-cs"/>
              </a:rPr>
              <a:t>Ç</a:t>
            </a:r>
            <a:r>
              <a:rPr kumimoji="0" lang="tr-TR" sz="3200" b="1" i="0" u="none" strike="noStrike" kern="0" cap="none" spc="0" normalizeH="0" noProof="0" dirty="0" smtClean="0">
                <a:ln>
                  <a:noFill/>
                </a:ln>
                <a:solidFill>
                  <a:srgbClr val="1F318D"/>
                </a:solidFill>
                <a:effectLst/>
                <a:uLnTx/>
                <a:uFillTx/>
                <a:latin typeface="+mj-lt"/>
                <a:ea typeface="+mj-ea"/>
                <a:cs typeface="+mj-cs"/>
              </a:rPr>
              <a:t>evre </a:t>
            </a:r>
            <a:r>
              <a:rPr lang="tr-TR" sz="3200" b="1" kern="0" dirty="0" smtClean="0">
                <a:solidFill>
                  <a:srgbClr val="1F318D"/>
                </a:solidFill>
                <a:latin typeface="+mj-lt"/>
                <a:ea typeface="+mj-ea"/>
                <a:cs typeface="+mj-cs"/>
              </a:rPr>
              <a:t>A</a:t>
            </a:r>
            <a:r>
              <a:rPr kumimoji="0" lang="tr-TR" sz="3200" b="1" i="0" u="none" strike="noStrike" kern="0" cap="none" spc="0" normalizeH="0" noProof="0" dirty="0" err="1" smtClean="0">
                <a:ln>
                  <a:noFill/>
                </a:ln>
                <a:solidFill>
                  <a:srgbClr val="1F318D"/>
                </a:solidFill>
                <a:effectLst/>
                <a:uLnTx/>
                <a:uFillTx/>
                <a:latin typeface="+mj-lt"/>
                <a:ea typeface="+mj-ea"/>
                <a:cs typeface="+mj-cs"/>
              </a:rPr>
              <a:t>nalizi</a:t>
            </a:r>
            <a:r>
              <a:rPr kumimoji="0" lang="tr-TR" sz="3200" b="1" i="0" u="none" strike="noStrike" kern="0" cap="none" spc="0" normalizeH="0" noProof="0" dirty="0" smtClean="0">
                <a:ln>
                  <a:noFill/>
                </a:ln>
                <a:solidFill>
                  <a:srgbClr val="1F318D"/>
                </a:solidFill>
                <a:effectLst/>
                <a:uLnTx/>
                <a:uFillTx/>
                <a:latin typeface="+mj-lt"/>
                <a:ea typeface="+mj-ea"/>
                <a:cs typeface="+mj-cs"/>
              </a:rPr>
              <a:t> Örnek </a:t>
            </a:r>
            <a:r>
              <a:rPr lang="tr-TR" sz="3200" b="1" kern="0" dirty="0" smtClean="0">
                <a:solidFill>
                  <a:srgbClr val="1F318D"/>
                </a:solidFill>
                <a:latin typeface="+mj-lt"/>
                <a:ea typeface="+mj-ea"/>
                <a:cs typeface="+mj-cs"/>
              </a:rPr>
              <a:t>Ç</a:t>
            </a:r>
            <a:r>
              <a:rPr kumimoji="0" lang="tr-TR" sz="3200" b="1" i="0" u="none" strike="noStrike" kern="0" cap="none" spc="0" normalizeH="0" noProof="0" dirty="0" err="1" smtClean="0">
                <a:ln>
                  <a:noFill/>
                </a:ln>
                <a:solidFill>
                  <a:srgbClr val="1F318D"/>
                </a:solidFill>
                <a:effectLst/>
                <a:uLnTx/>
                <a:uFillTx/>
                <a:latin typeface="+mj-lt"/>
                <a:ea typeface="+mj-ea"/>
                <a:cs typeface="+mj-cs"/>
              </a:rPr>
              <a:t>ıktı</a:t>
            </a:r>
            <a:endParaRPr kumimoji="0" lang="tr-TR" sz="3200" b="1" i="0" u="none" strike="noStrike" kern="0" cap="none" spc="0" normalizeH="0" baseline="0" noProof="0" dirty="0">
              <a:ln>
                <a:noFill/>
              </a:ln>
              <a:solidFill>
                <a:schemeClr val="accent2">
                  <a:lumMod val="75000"/>
                </a:schemeClr>
              </a:solidFill>
              <a:effectLst/>
              <a:uLnTx/>
              <a:uFillTx/>
              <a:latin typeface="+mj-lt"/>
              <a:ea typeface="+mj-ea"/>
              <a:cs typeface="+mj-cs"/>
            </a:endParaRPr>
          </a:p>
        </p:txBody>
      </p:sp>
      <p:pic>
        <p:nvPicPr>
          <p:cNvPr id="93186" name="Picture 2"/>
          <p:cNvPicPr>
            <a:picLocks noChangeAspect="1" noChangeArrowheads="1"/>
          </p:cNvPicPr>
          <p:nvPr/>
        </p:nvPicPr>
        <p:blipFill>
          <a:blip r:embed="rId3" cstate="print"/>
          <a:srcRect/>
          <a:stretch>
            <a:fillRect/>
          </a:stretch>
        </p:blipFill>
        <p:spPr bwMode="auto">
          <a:xfrm>
            <a:off x="2267744" y="1988840"/>
            <a:ext cx="6408712"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0">
              <a:defRPr/>
            </a:pPr>
            <a:r>
              <a:rPr lang="tr-TR" sz="3200" b="1" dirty="0" smtClean="0"/>
              <a:t>Yabancı yatırım davranış eğilimleri </a:t>
            </a:r>
            <a:endParaRPr lang="tr-TR" sz="3200" b="1" dirty="0">
              <a:solidFill>
                <a:schemeClr val="accent2">
                  <a:lumMod val="75000"/>
                </a:schemeClr>
              </a:solidFill>
            </a:endParaRPr>
          </a:p>
        </p:txBody>
      </p:sp>
      <p:sp>
        <p:nvSpPr>
          <p:cNvPr id="5" name="4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28</a:t>
            </a:fld>
            <a:endParaRPr lang="en-US"/>
          </a:p>
        </p:txBody>
      </p:sp>
      <p:sp>
        <p:nvSpPr>
          <p:cNvPr id="8" name="7 Metin kutusu"/>
          <p:cNvSpPr txBox="1"/>
          <p:nvPr/>
        </p:nvSpPr>
        <p:spPr>
          <a:xfrm>
            <a:off x="323528" y="1556792"/>
            <a:ext cx="8591872"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Uluslararası Sermayeli Şirketlerin İllere Göre Dağılımı, 2011</a:t>
            </a:r>
            <a:endParaRPr lang="tr-TR" sz="1600" b="1" dirty="0">
              <a:solidFill>
                <a:schemeClr val="bg1"/>
              </a:solidFill>
            </a:endParaRPr>
          </a:p>
        </p:txBody>
      </p:sp>
      <p:sp>
        <p:nvSpPr>
          <p:cNvPr id="10" name="2 İçerik Yer Tutucusu"/>
          <p:cNvSpPr>
            <a:spLocks noGrp="1"/>
          </p:cNvSpPr>
          <p:nvPr>
            <p:ph sz="half" idx="1"/>
          </p:nvPr>
        </p:nvSpPr>
        <p:spPr>
          <a:xfrm>
            <a:off x="0" y="6381328"/>
            <a:ext cx="7164288" cy="476672"/>
          </a:xfrm>
        </p:spPr>
        <p:txBody>
          <a:bodyPr/>
          <a:lstStyle/>
          <a:p>
            <a:pPr>
              <a:buNone/>
            </a:pPr>
            <a:endParaRPr lang="tr-TR" sz="1000" dirty="0" smtClean="0"/>
          </a:p>
          <a:p>
            <a:pPr algn="just">
              <a:buNone/>
            </a:pPr>
            <a:r>
              <a:rPr lang="tr-TR" sz="1000" dirty="0" smtClean="0"/>
              <a:t>Kaynak: BGUS</a:t>
            </a:r>
          </a:p>
        </p:txBody>
      </p:sp>
      <p:pic>
        <p:nvPicPr>
          <p:cNvPr id="168962" name="Picture 2"/>
          <p:cNvPicPr>
            <a:picLocks noChangeAspect="1" noChangeArrowheads="1"/>
          </p:cNvPicPr>
          <p:nvPr/>
        </p:nvPicPr>
        <p:blipFill>
          <a:blip r:embed="rId2" cstate="print"/>
          <a:srcRect/>
          <a:stretch>
            <a:fillRect/>
          </a:stretch>
        </p:blipFill>
        <p:spPr bwMode="auto">
          <a:xfrm>
            <a:off x="683568" y="1988840"/>
            <a:ext cx="82581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95936" y="1866310"/>
            <a:ext cx="5076056" cy="338554"/>
          </a:xfrm>
          <a:solidFill>
            <a:schemeClr val="accent2">
              <a:lumMod val="75000"/>
            </a:schemeClr>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1" hangingPunct="1"/>
            <a:r>
              <a:rPr lang="tr-TR" sz="1600" b="1" kern="1200" dirty="0" smtClean="0">
                <a:solidFill>
                  <a:schemeClr val="bg1"/>
                </a:solidFill>
                <a:latin typeface="+mn-lt"/>
                <a:ea typeface="+mn-ea"/>
                <a:cs typeface="+mn-cs"/>
              </a:rPr>
              <a:t>1.5 Firmanızda yabancı sermaye mevcut mu?</a:t>
            </a:r>
            <a:endParaRPr lang="tr-TR" sz="1600" b="1" kern="1200" dirty="0">
              <a:solidFill>
                <a:schemeClr val="bg1"/>
              </a:solidFill>
              <a:latin typeface="+mn-lt"/>
              <a:ea typeface="+mn-ea"/>
              <a:cs typeface="+mn-cs"/>
            </a:endParaRPr>
          </a:p>
        </p:txBody>
      </p:sp>
      <p:sp>
        <p:nvSpPr>
          <p:cNvPr id="3" name="2 İçerik Yer Tutucusu"/>
          <p:cNvSpPr>
            <a:spLocks noGrp="1"/>
          </p:cNvSpPr>
          <p:nvPr>
            <p:ph idx="1"/>
          </p:nvPr>
        </p:nvSpPr>
        <p:spPr>
          <a:xfrm>
            <a:off x="304800" y="1868760"/>
            <a:ext cx="3581400" cy="4800600"/>
          </a:xfrm>
        </p:spPr>
        <p:txBody>
          <a:bodyPr anchor="ctr"/>
          <a:lstStyle/>
          <a:p>
            <a:r>
              <a:rPr lang="tr-TR" sz="1800" dirty="0" smtClean="0"/>
              <a:t>Yabancı sermaye bulunduran firma sayısı her üç grupta da az.</a:t>
            </a:r>
          </a:p>
          <a:p>
            <a:r>
              <a:rPr lang="tr-TR" sz="1800" dirty="0" smtClean="0"/>
              <a:t>Ekonomi Bakanlığı verilerine göre 2012 yılında İzmir, Türkiye’deki uluslararası sermayeli şirketlerin yüzde 4’ünü barındırmaktadır. (158 firma) Ankete katılan diğer iller ise ilk 10’a girememiştir.</a:t>
            </a:r>
          </a:p>
        </p:txBody>
      </p:sp>
      <p:graphicFrame>
        <p:nvGraphicFramePr>
          <p:cNvPr id="6" name="7 İçerik Yer Tutucusu"/>
          <p:cNvGraphicFramePr>
            <a:graphicFrameLocks/>
          </p:cNvGraphicFramePr>
          <p:nvPr>
            <p:extLst>
              <p:ext uri="{D42A27DB-BD31-4B8C-83A1-F6EECF244321}">
                <p14:modId xmlns:p14="http://schemas.microsoft.com/office/powerpoint/2010/main" xmlns="" val="3990746550"/>
              </p:ext>
            </p:extLst>
          </p:nvPr>
        </p:nvGraphicFramePr>
        <p:xfrm>
          <a:off x="4139952" y="2492896"/>
          <a:ext cx="4419600" cy="3413760"/>
        </p:xfrm>
        <a:graphic>
          <a:graphicData uri="http://schemas.openxmlformats.org/drawingml/2006/table">
            <a:tbl>
              <a:tblPr>
                <a:tableStyleId>{BC89EF96-8CEA-46FF-86C4-4CE0E7609802}</a:tableStyleId>
              </a:tblPr>
              <a:tblGrid>
                <a:gridCol w="1342663"/>
                <a:gridCol w="1650357"/>
                <a:gridCol w="1426580"/>
              </a:tblGrid>
              <a:tr h="609600">
                <a:tc>
                  <a:txBody>
                    <a:bodyPr/>
                    <a:lstStyle/>
                    <a:p>
                      <a:pPr algn="ctr" fontAlgn="b"/>
                      <a:r>
                        <a:rPr lang="tr-TR" sz="1600" b="1" u="none" strike="noStrike" dirty="0">
                          <a:solidFill>
                            <a:schemeClr val="bg1"/>
                          </a:solidFill>
                        </a:rPr>
                        <a:t> </a:t>
                      </a:r>
                      <a:endParaRPr lang="tr-TR" sz="1600" b="1" i="0" u="none" strike="noStrike" dirty="0">
                        <a:solidFill>
                          <a:schemeClr val="bg1"/>
                        </a:solidFill>
                        <a:latin typeface="Calibri"/>
                      </a:endParaRPr>
                    </a:p>
                  </a:txBody>
                  <a:tcPr marL="0" marR="0" marT="0" marB="0" anchor="ctr">
                    <a:solidFill>
                      <a:schemeClr val="accent2">
                        <a:lumMod val="75000"/>
                      </a:schemeClr>
                    </a:solidFill>
                  </a:tcPr>
                </a:tc>
                <a:tc>
                  <a:txBody>
                    <a:bodyPr/>
                    <a:lstStyle/>
                    <a:p>
                      <a:pPr algn="ctr" fontAlgn="b"/>
                      <a:r>
                        <a:rPr lang="tr-TR" sz="1600" b="1" u="none" strike="noStrike" dirty="0">
                          <a:solidFill>
                            <a:schemeClr val="bg1"/>
                          </a:solidFill>
                        </a:rPr>
                        <a:t>Firma Sayısı</a:t>
                      </a:r>
                      <a:endParaRPr lang="tr-TR" sz="1600" b="1" i="0" u="none" strike="noStrike" dirty="0">
                        <a:solidFill>
                          <a:schemeClr val="bg1"/>
                        </a:solidFill>
                        <a:latin typeface="Calibri"/>
                      </a:endParaRPr>
                    </a:p>
                  </a:txBody>
                  <a:tcPr marL="0" marR="0" marT="0" marB="0" anchor="ctr">
                    <a:solidFill>
                      <a:schemeClr val="accent2">
                        <a:lumMod val="75000"/>
                      </a:schemeClr>
                    </a:solidFill>
                  </a:tcPr>
                </a:tc>
                <a:tc>
                  <a:txBody>
                    <a:bodyPr/>
                    <a:lstStyle/>
                    <a:p>
                      <a:pPr algn="ctr" fontAlgn="ctr"/>
                      <a:r>
                        <a:rPr lang="tr-TR" sz="1600" b="1" u="none" strike="noStrike" dirty="0" smtClean="0">
                          <a:solidFill>
                            <a:schemeClr val="bg1"/>
                          </a:solidFill>
                        </a:rPr>
                        <a:t>Yüzde</a:t>
                      </a:r>
                      <a:endParaRPr lang="tr-TR" sz="1600" b="1" i="0" u="none" strike="noStrike" dirty="0">
                        <a:solidFill>
                          <a:schemeClr val="bg1"/>
                        </a:solidFill>
                        <a:latin typeface="Calibri"/>
                      </a:endParaRPr>
                    </a:p>
                  </a:txBody>
                  <a:tcPr marL="0" marR="0" marT="0" marB="0" anchor="ctr">
                    <a:solidFill>
                      <a:schemeClr val="accent2">
                        <a:lumMod val="75000"/>
                      </a:schemeClr>
                    </a:solidFill>
                  </a:tcPr>
                </a:tc>
              </a:tr>
              <a:tr h="609600">
                <a:tc>
                  <a:txBody>
                    <a:bodyPr/>
                    <a:lstStyle/>
                    <a:p>
                      <a:pPr algn="ctr" fontAlgn="b"/>
                      <a:r>
                        <a:rPr lang="tr-TR" sz="1600" b="1" u="none" strike="noStrike" dirty="0"/>
                        <a:t>İmalat</a:t>
                      </a:r>
                      <a:endParaRPr lang="tr-TR" sz="1600" b="1" i="0" u="none" strike="noStrike" dirty="0">
                        <a:solidFill>
                          <a:srgbClr val="000000"/>
                        </a:solidFill>
                        <a:latin typeface="Calibri"/>
                      </a:endParaRPr>
                    </a:p>
                  </a:txBody>
                  <a:tcPr marL="0" marR="0" marT="0" marB="0" anchor="ctr"/>
                </a:tc>
                <a:tc>
                  <a:txBody>
                    <a:bodyPr/>
                    <a:lstStyle/>
                    <a:p>
                      <a:pPr algn="ctr" fontAlgn="b"/>
                      <a:r>
                        <a:rPr lang="tr-TR" sz="1600" b="1" u="none" strike="noStrike" dirty="0" smtClean="0"/>
                        <a:t>6</a:t>
                      </a:r>
                    </a:p>
                    <a:p>
                      <a:pPr algn="ctr" fontAlgn="b"/>
                      <a:r>
                        <a:rPr lang="tr-TR" sz="1600" b="0" i="0" u="none" strike="noStrike" dirty="0" smtClean="0">
                          <a:solidFill>
                            <a:srgbClr val="000000"/>
                          </a:solidFill>
                          <a:latin typeface="Calibri"/>
                        </a:rPr>
                        <a:t>(İzmir:3, Gaziantep:2,</a:t>
                      </a:r>
                      <a:r>
                        <a:rPr lang="tr-TR" sz="1600" b="0" i="0" u="none" strike="noStrike" baseline="0" dirty="0" smtClean="0">
                          <a:solidFill>
                            <a:srgbClr val="000000"/>
                          </a:solidFill>
                          <a:latin typeface="Calibri"/>
                        </a:rPr>
                        <a:t> Batman: 1</a:t>
                      </a:r>
                      <a:r>
                        <a:rPr lang="tr-TR" sz="1600" b="0" i="0" u="none" strike="noStrike" dirty="0" smtClean="0">
                          <a:solidFill>
                            <a:srgbClr val="000000"/>
                          </a:solidFill>
                          <a:latin typeface="Calibri"/>
                        </a:rPr>
                        <a:t>)</a:t>
                      </a:r>
                      <a:endParaRPr lang="tr-TR" sz="1600" b="0" i="0" u="none" strike="noStrike" dirty="0">
                        <a:solidFill>
                          <a:srgbClr val="000000"/>
                        </a:solidFill>
                        <a:latin typeface="Calibri"/>
                      </a:endParaRPr>
                    </a:p>
                  </a:txBody>
                  <a:tcPr marL="0" marR="0" marT="0" marB="0" anchor="ctr"/>
                </a:tc>
                <a:tc>
                  <a:txBody>
                    <a:bodyPr/>
                    <a:lstStyle/>
                    <a:p>
                      <a:pPr algn="ctr" fontAlgn="ctr"/>
                      <a:r>
                        <a:rPr lang="tr-TR" sz="1600" b="1" u="none" strike="noStrike" dirty="0" smtClean="0"/>
                        <a:t>0,4</a:t>
                      </a:r>
                      <a:endParaRPr lang="tr-TR" sz="1600" b="1" i="0" u="none" strike="noStrike" dirty="0">
                        <a:solidFill>
                          <a:srgbClr val="000000"/>
                        </a:solidFill>
                        <a:latin typeface="Calibri"/>
                      </a:endParaRPr>
                    </a:p>
                  </a:txBody>
                  <a:tcPr marL="0" marR="0" marT="0" marB="0" anchor="ctr"/>
                </a:tc>
              </a:tr>
              <a:tr h="609600">
                <a:tc>
                  <a:txBody>
                    <a:bodyPr/>
                    <a:lstStyle/>
                    <a:p>
                      <a:pPr algn="ctr" fontAlgn="b"/>
                      <a:r>
                        <a:rPr lang="tr-TR" sz="1600" b="1" u="none" strike="noStrike" dirty="0"/>
                        <a:t>Hizmetler</a:t>
                      </a:r>
                      <a:endParaRPr lang="tr-TR" sz="1600" b="1" i="0" u="none" strike="noStrike" dirty="0">
                        <a:solidFill>
                          <a:srgbClr val="000000"/>
                        </a:solidFill>
                        <a:latin typeface="Calibri"/>
                      </a:endParaRPr>
                    </a:p>
                  </a:txBody>
                  <a:tcPr marL="0" marR="0" marT="0" marB="0" anchor="ctr"/>
                </a:tc>
                <a:tc>
                  <a:txBody>
                    <a:bodyPr/>
                    <a:lstStyle/>
                    <a:p>
                      <a:pPr algn="ctr" fontAlgn="b"/>
                      <a:r>
                        <a:rPr lang="tr-TR" sz="1600" b="1" u="none" strike="noStrike" dirty="0" smtClean="0"/>
                        <a:t>10</a:t>
                      </a:r>
                    </a:p>
                    <a:p>
                      <a:pPr algn="ctr" fontAlgn="b"/>
                      <a:r>
                        <a:rPr lang="tr-TR" sz="1600" b="0" i="0" u="none" strike="noStrike" dirty="0" smtClean="0">
                          <a:solidFill>
                            <a:srgbClr val="000000"/>
                          </a:solidFill>
                          <a:latin typeface="Calibri"/>
                        </a:rPr>
                        <a:t>(Gaziantep:3,</a:t>
                      </a:r>
                      <a:r>
                        <a:rPr lang="tr-TR" sz="1600" b="0" i="0" u="none" strike="noStrike" baseline="0" dirty="0" smtClean="0">
                          <a:solidFill>
                            <a:srgbClr val="000000"/>
                          </a:solidFill>
                          <a:latin typeface="Calibri"/>
                        </a:rPr>
                        <a:t> Adıyaman:3, Diyarbakır:1,  Kilis:1,  Şırnak: 1</a:t>
                      </a:r>
                      <a:r>
                        <a:rPr lang="tr-TR" sz="1600" b="0" i="0" u="none" strike="noStrike" dirty="0" smtClean="0">
                          <a:solidFill>
                            <a:srgbClr val="000000"/>
                          </a:solidFill>
                          <a:latin typeface="Calibri"/>
                        </a:rPr>
                        <a:t>)</a:t>
                      </a:r>
                      <a:endParaRPr lang="tr-TR" sz="1600" b="0" i="0" u="none" strike="noStrike" dirty="0">
                        <a:solidFill>
                          <a:srgbClr val="000000"/>
                        </a:solidFill>
                        <a:latin typeface="Calibri"/>
                      </a:endParaRPr>
                    </a:p>
                  </a:txBody>
                  <a:tcPr marL="0" marR="0" marT="0" marB="0" anchor="ctr"/>
                </a:tc>
                <a:tc>
                  <a:txBody>
                    <a:bodyPr/>
                    <a:lstStyle/>
                    <a:p>
                      <a:pPr algn="ctr" fontAlgn="ctr"/>
                      <a:r>
                        <a:rPr lang="tr-TR" sz="1600" b="1" u="none" strike="noStrike" dirty="0" smtClean="0"/>
                        <a:t>0,9</a:t>
                      </a:r>
                      <a:endParaRPr lang="tr-TR" sz="1600" b="1" i="0" u="none" strike="noStrike" dirty="0">
                        <a:solidFill>
                          <a:srgbClr val="000000"/>
                        </a:solidFill>
                        <a:latin typeface="Calibri"/>
                      </a:endParaRPr>
                    </a:p>
                  </a:txBody>
                  <a:tcPr marL="0" marR="0" marT="0" marB="0" anchor="ctr"/>
                </a:tc>
              </a:tr>
              <a:tr h="609600">
                <a:tc>
                  <a:txBody>
                    <a:bodyPr/>
                    <a:lstStyle/>
                    <a:p>
                      <a:pPr algn="ctr" fontAlgn="b"/>
                      <a:r>
                        <a:rPr lang="tr-TR" sz="1600" b="1" u="none" strike="noStrike" dirty="0"/>
                        <a:t>Ticaret</a:t>
                      </a:r>
                      <a:endParaRPr lang="tr-TR" sz="1600" b="1" i="0" u="none" strike="noStrike" dirty="0">
                        <a:solidFill>
                          <a:srgbClr val="000000"/>
                        </a:solidFill>
                        <a:latin typeface="Calibri"/>
                      </a:endParaRPr>
                    </a:p>
                  </a:txBody>
                  <a:tcPr marL="0" marR="0" marT="0" marB="0" anchor="ctr"/>
                </a:tc>
                <a:tc>
                  <a:txBody>
                    <a:bodyPr/>
                    <a:lstStyle/>
                    <a:p>
                      <a:pPr algn="ctr" fontAlgn="b"/>
                      <a:r>
                        <a:rPr lang="tr-TR" sz="1600" b="1" u="none" strike="noStrike" dirty="0" smtClean="0"/>
                        <a:t>1</a:t>
                      </a:r>
                    </a:p>
                    <a:p>
                      <a:pPr algn="ctr" fontAlgn="b"/>
                      <a:r>
                        <a:rPr lang="tr-TR" sz="1600" b="0" i="0" u="none" strike="noStrike" dirty="0" smtClean="0">
                          <a:solidFill>
                            <a:srgbClr val="000000"/>
                          </a:solidFill>
                          <a:latin typeface="Calibri"/>
                        </a:rPr>
                        <a:t>(İzmir: 1)</a:t>
                      </a:r>
                      <a:endParaRPr lang="tr-TR" sz="1600" b="0" i="0" u="none" strike="noStrike" dirty="0">
                        <a:solidFill>
                          <a:srgbClr val="000000"/>
                        </a:solidFill>
                        <a:latin typeface="Calibri"/>
                      </a:endParaRPr>
                    </a:p>
                  </a:txBody>
                  <a:tcPr marL="0" marR="0" marT="0" marB="0" anchor="ctr"/>
                </a:tc>
                <a:tc>
                  <a:txBody>
                    <a:bodyPr/>
                    <a:lstStyle/>
                    <a:p>
                      <a:pPr algn="ctr" fontAlgn="ctr"/>
                      <a:r>
                        <a:rPr lang="tr-TR" sz="1600" b="1" u="none" strike="noStrike" dirty="0" smtClean="0"/>
                        <a:t>0,2</a:t>
                      </a:r>
                      <a:endParaRPr lang="tr-TR" sz="1600" b="1" i="0" u="none" strike="noStrike" dirty="0">
                        <a:solidFill>
                          <a:srgbClr val="000000"/>
                        </a:solidFill>
                        <a:latin typeface="Calibri"/>
                      </a:endParaRPr>
                    </a:p>
                  </a:txBody>
                  <a:tcPr marL="0" marR="0" marT="0" marB="0" anchor="ctr"/>
                </a:tc>
              </a:tr>
            </a:tbl>
          </a:graphicData>
        </a:graphic>
      </p:graphicFrame>
      <p:sp>
        <p:nvSpPr>
          <p:cNvPr id="7" name="4 Altbilgi Yer Tutucusu"/>
          <p:cNvSpPr>
            <a:spLocks noGrp="1"/>
          </p:cNvSpPr>
          <p:nvPr>
            <p:ph type="ftr" sz="quarter" idx="10"/>
          </p:nvPr>
        </p:nvSpPr>
        <p:spPr>
          <a:xfrm>
            <a:off x="1905000" y="0"/>
            <a:ext cx="6324600" cy="533400"/>
          </a:xfrm>
        </p:spPr>
        <p:txBody>
          <a:bodyPr/>
          <a:lstStyle/>
          <a:p>
            <a:pPr>
              <a:defRPr/>
            </a:pPr>
            <a:r>
              <a:rPr lang="tr-TR" smtClean="0"/>
              <a:t>Yatırım Ortamı Değerlendirme Anketi Sonuçları</a:t>
            </a:r>
            <a:endParaRPr lang="en-US" dirty="0"/>
          </a:p>
        </p:txBody>
      </p:sp>
      <p:sp>
        <p:nvSpPr>
          <p:cNvPr id="8" name="1 Başlık"/>
          <p:cNvSpPr txBox="1">
            <a:spLocks/>
          </p:cNvSpPr>
          <p:nvPr/>
        </p:nvSpPr>
        <p:spPr bwMode="auto">
          <a:xfrm>
            <a:off x="323528" y="76470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tr-TR" sz="2800" b="1" kern="0" dirty="0" smtClean="0">
                <a:solidFill>
                  <a:srgbClr val="1F318D"/>
                </a:solidFill>
                <a:latin typeface="+mj-lt"/>
                <a:ea typeface="+mj-ea"/>
                <a:cs typeface="+mj-cs"/>
              </a:rPr>
              <a:t>YOD örnek çıktı - yabancı sermayeli firmaların sektörlere dağılımı</a:t>
            </a:r>
            <a:endParaRPr kumimoji="0" lang="tr-TR" sz="2800" b="1" i="0" u="none" strike="noStrike" kern="0" cap="none" spc="0" normalizeH="0" baseline="0" noProof="0" dirty="0">
              <a:ln>
                <a:noFill/>
              </a:ln>
              <a:solidFill>
                <a:srgbClr val="1F318D"/>
              </a:solidFill>
              <a:effectLst/>
              <a:uLnTx/>
              <a:uFillTx/>
              <a:latin typeface="+mj-lt"/>
              <a:ea typeface="+mj-ea"/>
              <a:cs typeface="+mj-cs"/>
            </a:endParaRPr>
          </a:p>
        </p:txBody>
      </p:sp>
      <p:sp>
        <p:nvSpPr>
          <p:cNvPr id="9" name="8 Metin kutusu"/>
          <p:cNvSpPr txBox="1"/>
          <p:nvPr/>
        </p:nvSpPr>
        <p:spPr>
          <a:xfrm>
            <a:off x="5615608" y="6596390"/>
            <a:ext cx="3528392" cy="261610"/>
          </a:xfrm>
          <a:prstGeom prst="rect">
            <a:avLst/>
          </a:prstGeom>
          <a:noFill/>
        </p:spPr>
        <p:txBody>
          <a:bodyPr wrap="square" rtlCol="0">
            <a:spAutoFit/>
          </a:bodyPr>
          <a:lstStyle/>
          <a:p>
            <a:pPr algn="r"/>
            <a:r>
              <a:rPr lang="tr-TR" sz="1100" dirty="0" smtClean="0"/>
              <a:t>Kaynak: Ekonomi Bakanlığı</a:t>
            </a:r>
            <a:endParaRPr lang="tr-TR" sz="1100" dirty="0"/>
          </a:p>
        </p:txBody>
      </p:sp>
      <p:sp>
        <p:nvSpPr>
          <p:cNvPr id="4" name="Slayt Numarası Yer Tutucusu 3"/>
          <p:cNvSpPr>
            <a:spLocks noGrp="1"/>
          </p:cNvSpPr>
          <p:nvPr>
            <p:ph type="sldNum" sz="quarter" idx="11"/>
          </p:nvPr>
        </p:nvSpPr>
        <p:spPr/>
        <p:txBody>
          <a:bodyPr/>
          <a:lstStyle/>
          <a:p>
            <a:pPr>
              <a:defRPr/>
            </a:pPr>
            <a:r>
              <a:rPr lang="en-US" smtClean="0"/>
              <a:t>Slide </a:t>
            </a:r>
            <a:fld id="{F2227807-6670-4078-A943-25C99284E16E}" type="slidenum">
              <a:rPr lang="en-US" smtClean="0"/>
              <a:pPr>
                <a:defRPr/>
              </a:pPr>
              <a:t>29</a:t>
            </a:fld>
            <a:endParaRPr lang="en-US"/>
          </a:p>
        </p:txBody>
      </p:sp>
    </p:spTree>
    <p:extLst>
      <p:ext uri="{BB962C8B-B14F-4D97-AF65-F5344CB8AC3E}">
        <p14:creationId xmlns:p14="http://schemas.microsoft.com/office/powerpoint/2010/main" xmlns="" val="36957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Yerel düzeyde analiz ihtiyacı</a:t>
            </a:r>
            <a:endParaRPr lang="tr-TR" dirty="0"/>
          </a:p>
        </p:txBody>
      </p:sp>
      <p:sp>
        <p:nvSpPr>
          <p:cNvPr id="3" name="2 İçerik Yer Tutucusu"/>
          <p:cNvSpPr>
            <a:spLocks noGrp="1"/>
          </p:cNvSpPr>
          <p:nvPr>
            <p:ph idx="1"/>
          </p:nvPr>
        </p:nvSpPr>
        <p:spPr/>
        <p:txBody>
          <a:bodyPr>
            <a:normAutofit fontScale="92500"/>
          </a:bodyPr>
          <a:lstStyle/>
          <a:p>
            <a:r>
              <a:rPr lang="tr-TR" dirty="0" smtClean="0"/>
              <a:t>Bölgenin ve/veya sektörün rekabet gücünü artırabilecek stratejilerin tasarlanabilmesi için </a:t>
            </a:r>
          </a:p>
          <a:p>
            <a:pPr lvl="1"/>
            <a:r>
              <a:rPr lang="tr-TR" dirty="0" smtClean="0"/>
              <a:t>Bölgesel ve </a:t>
            </a:r>
            <a:r>
              <a:rPr lang="tr-TR" dirty="0" err="1" smtClean="0"/>
              <a:t>sektörel</a:t>
            </a:r>
            <a:r>
              <a:rPr lang="tr-TR" dirty="0" smtClean="0"/>
              <a:t> mevcut durumun analiz edilmesi </a:t>
            </a:r>
          </a:p>
          <a:p>
            <a:pPr lvl="1"/>
            <a:r>
              <a:rPr lang="tr-TR" dirty="0" smtClean="0"/>
              <a:t>Bölgelerarası ve uluslararası karşılaştırmaların yapılması</a:t>
            </a:r>
          </a:p>
          <a:p>
            <a:pPr lvl="1"/>
            <a:r>
              <a:rPr lang="tr-TR" dirty="0" smtClean="0"/>
              <a:t>Bölgelerarası işbirliği alanlarının tanımlanması</a:t>
            </a:r>
          </a:p>
          <a:p>
            <a:pPr lvl="1"/>
            <a:r>
              <a:rPr lang="tr-TR" dirty="0" smtClean="0"/>
              <a:t>Yapılan analizleri rekabet gücü gündemine dönüştürecek bir hikayenin oluşturulması gerekli. </a:t>
            </a:r>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30</a:t>
            </a:fld>
            <a:endParaRPr lang="en-US"/>
          </a:p>
        </p:txBody>
      </p:sp>
      <p:sp>
        <p:nvSpPr>
          <p:cNvPr id="8" name="Rectangle 9"/>
          <p:cNvSpPr>
            <a:spLocks noChangeArrowheads="1"/>
          </p:cNvSpPr>
          <p:nvPr/>
        </p:nvSpPr>
        <p:spPr bwMode="auto">
          <a:xfrm>
            <a:off x="395536" y="1484784"/>
            <a:ext cx="1684305" cy="100811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10" name="Rectangle 11"/>
          <p:cNvSpPr>
            <a:spLocks noChangeArrowheads="1"/>
          </p:cNvSpPr>
          <p:nvPr/>
        </p:nvSpPr>
        <p:spPr bwMode="auto">
          <a:xfrm>
            <a:off x="395536" y="2564904"/>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2" name="Rectangle 13"/>
          <p:cNvSpPr>
            <a:spLocks noChangeArrowheads="1"/>
          </p:cNvSpPr>
          <p:nvPr/>
        </p:nvSpPr>
        <p:spPr bwMode="auto">
          <a:xfrm>
            <a:off x="395536" y="4725144"/>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5" name="Rectangle 11"/>
          <p:cNvSpPr>
            <a:spLocks noChangeArrowheads="1"/>
          </p:cNvSpPr>
          <p:nvPr/>
        </p:nvSpPr>
        <p:spPr bwMode="auto">
          <a:xfrm>
            <a:off x="395536" y="3140968"/>
            <a:ext cx="1688400"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3717032"/>
            <a:ext cx="1688123" cy="93610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8" name="Rectangle 13"/>
          <p:cNvSpPr>
            <a:spLocks noChangeArrowheads="1"/>
          </p:cNvSpPr>
          <p:nvPr/>
        </p:nvSpPr>
        <p:spPr bwMode="auto">
          <a:xfrm>
            <a:off x="395536" y="5373216"/>
            <a:ext cx="1656184" cy="122413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grpSp>
        <p:nvGrpSpPr>
          <p:cNvPr id="2" name="35 Grup"/>
          <p:cNvGrpSpPr/>
          <p:nvPr/>
        </p:nvGrpSpPr>
        <p:grpSpPr>
          <a:xfrm>
            <a:off x="2267744" y="4725144"/>
            <a:ext cx="6552729" cy="576064"/>
            <a:chOff x="2267744" y="4581128"/>
            <a:chExt cx="6552729" cy="576064"/>
          </a:xfrm>
        </p:grpSpPr>
        <p:sp>
          <p:nvSpPr>
            <p:cNvPr id="13" name="Rectangle 14"/>
            <p:cNvSpPr>
              <a:spLocks noChangeArrowheads="1"/>
            </p:cNvSpPr>
            <p:nvPr/>
          </p:nvSpPr>
          <p:spPr bwMode="auto">
            <a:xfrm>
              <a:off x="2267744" y="4581128"/>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a:p>
          </p:txBody>
        </p:sp>
        <p:sp>
          <p:nvSpPr>
            <p:cNvPr id="29" name="28 Metin kutusu"/>
            <p:cNvSpPr txBox="1"/>
            <p:nvPr/>
          </p:nvSpPr>
          <p:spPr>
            <a:xfrm>
              <a:off x="2267744" y="4581128"/>
              <a:ext cx="6408712" cy="307777"/>
            </a:xfrm>
            <a:prstGeom prst="rect">
              <a:avLst/>
            </a:prstGeom>
            <a:noFill/>
          </p:spPr>
          <p:txBody>
            <a:bodyPr wrap="square" rtlCol="0">
              <a:spAutoFit/>
            </a:bodyPr>
            <a:lstStyle/>
            <a:p>
              <a:endParaRPr lang="tr-TR" sz="1400" dirty="0"/>
            </a:p>
          </p:txBody>
        </p:sp>
      </p:grpSp>
      <p:grpSp>
        <p:nvGrpSpPr>
          <p:cNvPr id="3" name="40 Grup"/>
          <p:cNvGrpSpPr/>
          <p:nvPr/>
        </p:nvGrpSpPr>
        <p:grpSpPr>
          <a:xfrm>
            <a:off x="2267744" y="2492896"/>
            <a:ext cx="6552728" cy="504056"/>
            <a:chOff x="2267744" y="2492896"/>
            <a:chExt cx="6552728" cy="504056"/>
          </a:xfrm>
        </p:grpSpPr>
        <p:sp>
          <p:nvSpPr>
            <p:cNvPr id="11" name="Rectangle 12"/>
            <p:cNvSpPr>
              <a:spLocks noChangeArrowheads="1"/>
            </p:cNvSpPr>
            <p:nvPr/>
          </p:nvSpPr>
          <p:spPr bwMode="auto">
            <a:xfrm>
              <a:off x="2267744" y="2492896"/>
              <a:ext cx="6552728"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smtClean="0"/>
            </a:p>
          </p:txBody>
        </p:sp>
        <p:sp>
          <p:nvSpPr>
            <p:cNvPr id="32" name="31 Metin kutusu"/>
            <p:cNvSpPr txBox="1"/>
            <p:nvPr/>
          </p:nvSpPr>
          <p:spPr>
            <a:xfrm>
              <a:off x="2267744" y="2564904"/>
              <a:ext cx="6408712" cy="369332"/>
            </a:xfrm>
            <a:prstGeom prst="rect">
              <a:avLst/>
            </a:prstGeom>
            <a:noFill/>
          </p:spPr>
          <p:txBody>
            <a:bodyPr wrap="square" rtlCol="0">
              <a:spAutoFit/>
            </a:bodyPr>
            <a:lstStyle/>
            <a:p>
              <a:endParaRPr lang="tr-TR" dirty="0"/>
            </a:p>
          </p:txBody>
        </p:sp>
      </p:grpSp>
      <p:grpSp>
        <p:nvGrpSpPr>
          <p:cNvPr id="4" name="41 Grup"/>
          <p:cNvGrpSpPr/>
          <p:nvPr/>
        </p:nvGrpSpPr>
        <p:grpSpPr>
          <a:xfrm>
            <a:off x="2267744" y="1484784"/>
            <a:ext cx="6552728" cy="936104"/>
            <a:chOff x="2267744" y="1484784"/>
            <a:chExt cx="6552728" cy="1008112"/>
          </a:xfrm>
        </p:grpSpPr>
        <p:sp>
          <p:nvSpPr>
            <p:cNvPr id="9" name="Rectangle 10"/>
            <p:cNvSpPr>
              <a:spLocks noChangeArrowheads="1"/>
            </p:cNvSpPr>
            <p:nvPr/>
          </p:nvSpPr>
          <p:spPr bwMode="auto">
            <a:xfrm>
              <a:off x="2267744" y="1484784"/>
              <a:ext cx="6552728" cy="1008112"/>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endParaRPr lang="tr-TR" sz="1600" dirty="0" smtClean="0"/>
            </a:p>
          </p:txBody>
        </p:sp>
        <p:sp>
          <p:nvSpPr>
            <p:cNvPr id="33" name="32 Metin kutusu"/>
            <p:cNvSpPr txBox="1"/>
            <p:nvPr/>
          </p:nvSpPr>
          <p:spPr>
            <a:xfrm>
              <a:off x="2267744" y="1484784"/>
              <a:ext cx="6480720" cy="369332"/>
            </a:xfrm>
            <a:prstGeom prst="rect">
              <a:avLst/>
            </a:prstGeom>
            <a:noFill/>
          </p:spPr>
          <p:txBody>
            <a:bodyPr wrap="square" rtlCol="0">
              <a:spAutoFit/>
            </a:bodyPr>
            <a:lstStyle/>
            <a:p>
              <a:endParaRPr lang="tr-TR" dirty="0"/>
            </a:p>
          </p:txBody>
        </p:sp>
      </p:grpSp>
      <p:grpSp>
        <p:nvGrpSpPr>
          <p:cNvPr id="6" name="39 Grup"/>
          <p:cNvGrpSpPr/>
          <p:nvPr/>
        </p:nvGrpSpPr>
        <p:grpSpPr>
          <a:xfrm>
            <a:off x="2267744" y="3068960"/>
            <a:ext cx="6552729" cy="576064"/>
            <a:chOff x="2267744" y="3140968"/>
            <a:chExt cx="6552729" cy="504056"/>
          </a:xfrm>
        </p:grpSpPr>
        <p:sp>
          <p:nvSpPr>
            <p:cNvPr id="14" name="Rectangle 12"/>
            <p:cNvSpPr>
              <a:spLocks noChangeArrowheads="1"/>
            </p:cNvSpPr>
            <p:nvPr/>
          </p:nvSpPr>
          <p:spPr bwMode="auto">
            <a:xfrm>
              <a:off x="2267744" y="3140968"/>
              <a:ext cx="6552729"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a:solidFill>
                  <a:schemeClr val="tx1"/>
                </a:solidFill>
              </a:endParaRPr>
            </a:p>
          </p:txBody>
        </p:sp>
        <p:sp>
          <p:nvSpPr>
            <p:cNvPr id="34" name="33 Metin kutusu"/>
            <p:cNvSpPr txBox="1"/>
            <p:nvPr/>
          </p:nvSpPr>
          <p:spPr>
            <a:xfrm>
              <a:off x="2267744" y="3140968"/>
              <a:ext cx="6408712" cy="369332"/>
            </a:xfrm>
            <a:prstGeom prst="rect">
              <a:avLst/>
            </a:prstGeom>
            <a:noFill/>
          </p:spPr>
          <p:txBody>
            <a:bodyPr wrap="square" rtlCol="0">
              <a:spAutoFit/>
            </a:bodyPr>
            <a:lstStyle/>
            <a:p>
              <a:endParaRPr lang="tr-TR" dirty="0"/>
            </a:p>
          </p:txBody>
        </p:sp>
      </p:grpSp>
      <p:grpSp>
        <p:nvGrpSpPr>
          <p:cNvPr id="7" name="38 Grup"/>
          <p:cNvGrpSpPr/>
          <p:nvPr/>
        </p:nvGrpSpPr>
        <p:grpSpPr>
          <a:xfrm>
            <a:off x="2267744" y="3717032"/>
            <a:ext cx="6696744" cy="936104"/>
            <a:chOff x="2267744" y="3717032"/>
            <a:chExt cx="6696744" cy="720080"/>
          </a:xfrm>
        </p:grpSpPr>
        <p:sp>
          <p:nvSpPr>
            <p:cNvPr id="17" name="Rectangle 12"/>
            <p:cNvSpPr>
              <a:spLocks noChangeArrowheads="1"/>
            </p:cNvSpPr>
            <p:nvPr/>
          </p:nvSpPr>
          <p:spPr bwMode="auto">
            <a:xfrm>
              <a:off x="2267744" y="371703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a:p>
          </p:txBody>
        </p:sp>
        <p:sp>
          <p:nvSpPr>
            <p:cNvPr id="35" name="34 Metin kutusu"/>
            <p:cNvSpPr txBox="1"/>
            <p:nvPr/>
          </p:nvSpPr>
          <p:spPr>
            <a:xfrm>
              <a:off x="2267744" y="3717032"/>
              <a:ext cx="6696744" cy="307777"/>
            </a:xfrm>
            <a:prstGeom prst="rect">
              <a:avLst/>
            </a:prstGeom>
            <a:noFill/>
          </p:spPr>
          <p:txBody>
            <a:bodyPr wrap="square" rtlCol="0">
              <a:spAutoFit/>
            </a:bodyPr>
            <a:lstStyle/>
            <a:p>
              <a:pPr lvl="0"/>
              <a:endParaRPr lang="tr-TR" sz="1400" dirty="0"/>
            </a:p>
          </p:txBody>
        </p:sp>
      </p:grpSp>
      <p:grpSp>
        <p:nvGrpSpPr>
          <p:cNvPr id="19" name="42 Grup"/>
          <p:cNvGrpSpPr/>
          <p:nvPr/>
        </p:nvGrpSpPr>
        <p:grpSpPr>
          <a:xfrm>
            <a:off x="2267744" y="5373216"/>
            <a:ext cx="6554589" cy="1224136"/>
            <a:chOff x="2267744" y="5157192"/>
            <a:chExt cx="6554589" cy="1440160"/>
          </a:xfrm>
        </p:grpSpPr>
        <p:sp>
          <p:nvSpPr>
            <p:cNvPr id="44" name="Rectangle 14"/>
            <p:cNvSpPr>
              <a:spLocks noChangeArrowheads="1"/>
            </p:cNvSpPr>
            <p:nvPr/>
          </p:nvSpPr>
          <p:spPr bwMode="auto">
            <a:xfrm>
              <a:off x="2267744" y="5157192"/>
              <a:ext cx="6554589" cy="14401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endParaRPr lang="tr-TR" sz="1600" dirty="0" smtClean="0"/>
            </a:p>
          </p:txBody>
        </p:sp>
        <p:sp>
          <p:nvSpPr>
            <p:cNvPr id="45" name="44 Metin kutusu"/>
            <p:cNvSpPr txBox="1"/>
            <p:nvPr/>
          </p:nvSpPr>
          <p:spPr>
            <a:xfrm>
              <a:off x="2267744" y="5196007"/>
              <a:ext cx="6552728" cy="584775"/>
            </a:xfrm>
            <a:prstGeom prst="rect">
              <a:avLst/>
            </a:prstGeom>
            <a:noFill/>
          </p:spPr>
          <p:txBody>
            <a:bodyPr wrap="square" rtlCol="0">
              <a:spAutoFit/>
            </a:bodyPr>
            <a:lstStyle/>
            <a:p>
              <a:pPr lvl="0"/>
              <a:endParaRPr lang="tr-TR" sz="1400" dirty="0" smtClean="0"/>
            </a:p>
            <a:p>
              <a:endParaRPr lang="tr-TR" dirty="0"/>
            </a:p>
          </p:txBody>
        </p:sp>
      </p:grpSp>
      <p:sp>
        <p:nvSpPr>
          <p:cNvPr id="31" name="30 Dikdörtgen"/>
          <p:cNvSpPr/>
          <p:nvPr/>
        </p:nvSpPr>
        <p:spPr>
          <a:xfrm>
            <a:off x="2267744" y="1484784"/>
            <a:ext cx="6552728" cy="738664"/>
          </a:xfrm>
          <a:prstGeom prst="rect">
            <a:avLst/>
          </a:prstGeom>
        </p:spPr>
        <p:txBody>
          <a:bodyPr wrap="square">
            <a:spAutoFit/>
          </a:bodyPr>
          <a:lstStyle/>
          <a:p>
            <a:r>
              <a:rPr lang="tr-TR" sz="1400" dirty="0" smtClean="0"/>
              <a:t>Seçilecek nihai ürünlerin değer yaratma aşamalarının haritalanması, süreç analizlerinin yapılması ve sorun alanlarının tespit edilmesi (İmalat, hizmetler ve tarım dahil.)</a:t>
            </a:r>
            <a:endParaRPr lang="tr-TR" sz="1400" dirty="0"/>
          </a:p>
        </p:txBody>
      </p:sp>
      <p:sp>
        <p:nvSpPr>
          <p:cNvPr id="37" name="1 Başlık"/>
          <p:cNvSpPr>
            <a:spLocks noGrp="1"/>
          </p:cNvSpPr>
          <p:nvPr>
            <p:ph type="title"/>
          </p:nvPr>
        </p:nvSpPr>
        <p:spPr>
          <a:xfrm>
            <a:off x="304800" y="692696"/>
            <a:ext cx="8534400" cy="838200"/>
          </a:xfrm>
        </p:spPr>
        <p:txBody>
          <a:bodyPr/>
          <a:lstStyle/>
          <a:p>
            <a:r>
              <a:rPr lang="tr-TR" sz="3200" b="1" dirty="0" smtClean="0"/>
              <a:t>4. Değer Zinciri Analizi</a:t>
            </a:r>
            <a:endParaRPr lang="en-US" sz="3200" b="1" dirty="0" smtClean="0"/>
          </a:p>
        </p:txBody>
      </p:sp>
      <p:sp>
        <p:nvSpPr>
          <p:cNvPr id="46" name="45 Dikdörtgen"/>
          <p:cNvSpPr/>
          <p:nvPr/>
        </p:nvSpPr>
        <p:spPr>
          <a:xfrm>
            <a:off x="2267744" y="3068960"/>
            <a:ext cx="6552728" cy="584775"/>
          </a:xfrm>
          <a:prstGeom prst="rect">
            <a:avLst/>
          </a:prstGeom>
        </p:spPr>
        <p:txBody>
          <a:bodyPr wrap="square">
            <a:spAutoFit/>
          </a:bodyPr>
          <a:lstStyle/>
          <a:p>
            <a:r>
              <a:rPr lang="tr-TR" sz="1600" dirty="0" smtClean="0"/>
              <a:t>Anket, benchmarking, süreç ve performans (maliyet yapısı, verimlilik vb.) analizleri, politikaların etkilerinin değerlendirilmesi</a:t>
            </a:r>
            <a:endParaRPr lang="tr-TR" sz="1600" dirty="0"/>
          </a:p>
        </p:txBody>
      </p:sp>
      <p:sp>
        <p:nvSpPr>
          <p:cNvPr id="47" name="46 Dikdörtgen"/>
          <p:cNvSpPr/>
          <p:nvPr/>
        </p:nvSpPr>
        <p:spPr>
          <a:xfrm>
            <a:off x="2267744" y="5445224"/>
            <a:ext cx="6480720" cy="954107"/>
          </a:xfrm>
          <a:prstGeom prst="rect">
            <a:avLst/>
          </a:prstGeom>
          <a:noFill/>
        </p:spPr>
        <p:txBody>
          <a:bodyPr wrap="square">
            <a:spAutoFit/>
          </a:bodyPr>
          <a:lstStyle/>
          <a:p>
            <a:r>
              <a:rPr lang="tr-TR" sz="1400" dirty="0" smtClean="0"/>
              <a:t>(i) Bölgenin gelişimi açısından kritik önemdeki nihai ürünlerin </a:t>
            </a:r>
            <a:r>
              <a:rPr lang="tr-TR" sz="1400" dirty="0"/>
              <a:t>seçilmesi ve Değer zinciri halkalarının doğru tanımlanması </a:t>
            </a:r>
            <a:r>
              <a:rPr lang="tr-TR" sz="1400" dirty="0" smtClean="0"/>
              <a:t>(ii) Karşılaştırılacak bölge dışından örneklerin bulunması (Mümkünse aynı sektörde Türkiye ve başka ülkelerin kıyaslanması) (iii) Veri toplanması aşamasında karşılaşılacak zorluklar</a:t>
            </a:r>
            <a:endParaRPr lang="tr-TR" sz="1400" dirty="0"/>
          </a:p>
        </p:txBody>
      </p:sp>
      <p:sp>
        <p:nvSpPr>
          <p:cNvPr id="48" name="47 Dikdörtgen"/>
          <p:cNvSpPr/>
          <p:nvPr/>
        </p:nvSpPr>
        <p:spPr>
          <a:xfrm>
            <a:off x="2339752" y="4787860"/>
            <a:ext cx="6336704" cy="523220"/>
          </a:xfrm>
          <a:prstGeom prst="rect">
            <a:avLst/>
          </a:prstGeom>
        </p:spPr>
        <p:txBody>
          <a:bodyPr wrap="square">
            <a:spAutoFit/>
          </a:bodyPr>
          <a:lstStyle/>
          <a:p>
            <a:r>
              <a:rPr lang="tr-TR" sz="1400" dirty="0" smtClean="0"/>
              <a:t>Sektör Dernekleri, Kümelenme Yöneticileri, Kalkınma Ajansları, Kamu Kurumları, Üreticiler, Üniversiteler, Son Kullanıcılar/Tüketiciler</a:t>
            </a:r>
            <a:endParaRPr lang="tr-TR" sz="1400" dirty="0"/>
          </a:p>
        </p:txBody>
      </p:sp>
      <p:sp>
        <p:nvSpPr>
          <p:cNvPr id="49" name="48 Dikdörtgen"/>
          <p:cNvSpPr/>
          <p:nvPr/>
        </p:nvSpPr>
        <p:spPr>
          <a:xfrm>
            <a:off x="2267744" y="2492896"/>
            <a:ext cx="6552728" cy="307777"/>
          </a:xfrm>
          <a:prstGeom prst="rect">
            <a:avLst/>
          </a:prstGeom>
        </p:spPr>
        <p:txBody>
          <a:bodyPr wrap="square">
            <a:spAutoFit/>
          </a:bodyPr>
          <a:lstStyle/>
          <a:p>
            <a:r>
              <a:rPr lang="tr-TR" sz="1400" dirty="0" smtClean="0"/>
              <a:t>Ekonomi-İşletme/Mühendislik alanlarından (</a:t>
            </a:r>
            <a:r>
              <a:rPr lang="tr-TR" sz="1400" dirty="0" err="1" smtClean="0"/>
              <a:t>sektörel</a:t>
            </a:r>
            <a:r>
              <a:rPr lang="tr-TR" sz="1400" dirty="0" smtClean="0"/>
              <a:t> analiz yapabilecek) uzmanlar</a:t>
            </a:r>
            <a:endParaRPr lang="tr-TR" sz="1400" dirty="0"/>
          </a:p>
        </p:txBody>
      </p:sp>
      <p:sp>
        <p:nvSpPr>
          <p:cNvPr id="50" name="49 Dikdörtgen"/>
          <p:cNvSpPr/>
          <p:nvPr/>
        </p:nvSpPr>
        <p:spPr>
          <a:xfrm>
            <a:off x="2267744" y="3789040"/>
            <a:ext cx="6480720" cy="830997"/>
          </a:xfrm>
          <a:prstGeom prst="rect">
            <a:avLst/>
          </a:prstGeom>
        </p:spPr>
        <p:txBody>
          <a:bodyPr wrap="square">
            <a:spAutoFit/>
          </a:bodyPr>
          <a:lstStyle/>
          <a:p>
            <a:pPr marL="400050" indent="-400050">
              <a:buAutoNum type="romanLcParenBoth"/>
            </a:pPr>
            <a:r>
              <a:rPr lang="tr-TR" sz="1600" dirty="0" smtClean="0"/>
              <a:t>Girdilerden son çıktıya kadar değer zincirinin haritalanması</a:t>
            </a:r>
          </a:p>
          <a:p>
            <a:pPr marL="400050" indent="-400050">
              <a:buAutoNum type="romanLcParenBoth"/>
            </a:pPr>
            <a:r>
              <a:rPr lang="tr-TR" sz="1600" dirty="0" smtClean="0"/>
              <a:t>Zincirin güçlü ve güçsüz taraflarının tespit edilmesi</a:t>
            </a:r>
          </a:p>
          <a:p>
            <a:pPr marL="400050" indent="-400050">
              <a:buAutoNum type="romanLcParenBoth"/>
            </a:pPr>
            <a:r>
              <a:rPr lang="tr-TR" sz="1600" dirty="0" smtClean="0"/>
              <a:t>Bunları etkileyen faktörlerin ortaya çıkarılması </a:t>
            </a:r>
          </a:p>
        </p:txBody>
      </p:sp>
      <p:sp>
        <p:nvSpPr>
          <p:cNvPr id="36" name="3 Altbilgi Yer Tutucusu"/>
          <p:cNvSpPr>
            <a:spLocks noGrp="1"/>
          </p:cNvSpPr>
          <p:nvPr>
            <p:ph type="ftr" sz="quarter" idx="10"/>
          </p:nvPr>
        </p:nvSpPr>
        <p:spPr>
          <a:xfrm>
            <a:off x="1905000" y="0"/>
            <a:ext cx="6324600" cy="533400"/>
          </a:xfrm>
        </p:spPr>
        <p:txBody>
          <a:bodyPr/>
          <a:lstStyle/>
          <a:p>
            <a:pPr>
              <a:defRPr/>
            </a:pPr>
            <a:r>
              <a:rPr lang="tr-TR" smtClean="0"/>
              <a:t>Rekabet Gücü Gündemleri için bir Araç-Seti Önerisi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92696"/>
            <a:ext cx="8534400" cy="838200"/>
          </a:xfrm>
        </p:spPr>
        <p:txBody>
          <a:bodyPr/>
          <a:lstStyle/>
          <a:p>
            <a:r>
              <a:rPr lang="tr-TR" sz="3200" b="1" dirty="0" smtClean="0"/>
              <a:t>Değer Zinciri Analizi Adımları</a:t>
            </a:r>
            <a:endParaRPr lang="en-US" sz="3200" b="1" dirty="0" smtClean="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31</a:t>
            </a:fld>
            <a:endParaRPr lang="en-US"/>
          </a:p>
        </p:txBody>
      </p:sp>
      <p:sp>
        <p:nvSpPr>
          <p:cNvPr id="6" name="5 Yuvarlatılmış Dikdörtgen"/>
          <p:cNvSpPr/>
          <p:nvPr/>
        </p:nvSpPr>
        <p:spPr bwMode="auto">
          <a:xfrm>
            <a:off x="0" y="1556792"/>
            <a:ext cx="2209800" cy="511256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8 Yuvarlatılmış Dikdörtgen"/>
          <p:cNvSpPr/>
          <p:nvPr/>
        </p:nvSpPr>
        <p:spPr bwMode="auto">
          <a:xfrm>
            <a:off x="152400" y="1556792"/>
            <a:ext cx="1899320"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4" name="13 Yuvarlatılmış Dikdörtgen"/>
          <p:cNvSpPr/>
          <p:nvPr/>
        </p:nvSpPr>
        <p:spPr bwMode="auto">
          <a:xfrm>
            <a:off x="66328" y="1988840"/>
            <a:ext cx="2057400" cy="1152128"/>
          </a:xfrm>
          <a:prstGeom prst="roundRect">
            <a:avLst>
              <a:gd name="adj" fmla="val 22851"/>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Değer zinciri aşamalarının belirlenmesi</a:t>
            </a:r>
          </a:p>
        </p:txBody>
      </p:sp>
      <p:sp>
        <p:nvSpPr>
          <p:cNvPr id="17" name="16 Yuvarlatılmış Dikdörtgen"/>
          <p:cNvSpPr/>
          <p:nvPr/>
        </p:nvSpPr>
        <p:spPr bwMode="auto">
          <a:xfrm>
            <a:off x="66328" y="3201144"/>
            <a:ext cx="2057400" cy="166801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20" dirty="0" smtClean="0">
                <a:solidFill>
                  <a:schemeClr val="bg1"/>
                </a:solidFill>
                <a:latin typeface="Arial" pitchFamily="34" charset="0"/>
                <a:cs typeface="Arial" pitchFamily="34" charset="0"/>
              </a:rPr>
              <a:t>1. </a:t>
            </a:r>
            <a:r>
              <a:rPr lang="tr-TR" sz="1400" dirty="0" smtClean="0">
                <a:solidFill>
                  <a:schemeClr val="bg1"/>
                </a:solidFill>
              </a:rPr>
              <a:t>Malumat toplanması – benzer değer zinciri analizlerinin araştırılması önemli firmalarla telefon görüşmesi</a:t>
            </a:r>
            <a:endParaRPr lang="tr-TR" sz="1320" dirty="0" smtClean="0">
              <a:solidFill>
                <a:schemeClr val="bg1"/>
              </a:solidFill>
              <a:latin typeface="Arial" pitchFamily="34" charset="0"/>
              <a:cs typeface="Arial" pitchFamily="34" charset="0"/>
            </a:endParaRPr>
          </a:p>
        </p:txBody>
      </p:sp>
      <p:grpSp>
        <p:nvGrpSpPr>
          <p:cNvPr id="3" name="Group 28"/>
          <p:cNvGrpSpPr/>
          <p:nvPr/>
        </p:nvGrpSpPr>
        <p:grpSpPr>
          <a:xfrm>
            <a:off x="4572000" y="1528399"/>
            <a:ext cx="2209800" cy="5101001"/>
            <a:chOff x="5181601" y="1772816"/>
            <a:chExt cx="2209800" cy="4856584"/>
          </a:xfrm>
        </p:grpSpPr>
        <p:sp>
          <p:nvSpPr>
            <p:cNvPr id="8" name="7 Yuvarlatılmış Dikdörtgen"/>
            <p:cNvSpPr/>
            <p:nvPr/>
          </p:nvSpPr>
          <p:spPr bwMode="auto">
            <a:xfrm>
              <a:off x="5181601" y="1772816"/>
              <a:ext cx="2209800" cy="485658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3" name="12 Yuvarlatılmış Dikdörtgen"/>
            <p:cNvSpPr/>
            <p:nvPr/>
          </p:nvSpPr>
          <p:spPr bwMode="auto">
            <a:xfrm>
              <a:off x="5296931" y="1799849"/>
              <a:ext cx="1865869" cy="504057"/>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5" name="14 Yuvarlatılmış Dikdörtgen"/>
            <p:cNvSpPr/>
            <p:nvPr/>
          </p:nvSpPr>
          <p:spPr bwMode="auto">
            <a:xfrm>
              <a:off x="5280249" y="2192944"/>
              <a:ext cx="1989584" cy="1046616"/>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Performans göstergelerinin tespiti ve uluslar arası karşılaştırma</a:t>
              </a:r>
              <a:endParaRPr lang="tr-TR" sz="1600" dirty="0">
                <a:solidFill>
                  <a:schemeClr val="bg1"/>
                </a:solidFill>
              </a:endParaRPr>
            </a:p>
          </p:txBody>
        </p:sp>
        <p:sp>
          <p:nvSpPr>
            <p:cNvPr id="22" name="21 Yuvarlatılmış Dikdörtgen"/>
            <p:cNvSpPr/>
            <p:nvPr/>
          </p:nvSpPr>
          <p:spPr bwMode="auto">
            <a:xfrm>
              <a:off x="5276057" y="3308119"/>
              <a:ext cx="2065784" cy="1302595"/>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42900" algn="ctr"/>
              <a:r>
                <a:rPr lang="tr-TR" sz="1200" dirty="0" smtClean="0">
                  <a:solidFill>
                    <a:schemeClr val="bg1"/>
                  </a:solidFill>
                </a:rPr>
                <a:t>1.</a:t>
              </a:r>
              <a:r>
                <a:rPr lang="tr-TR" sz="1200" dirty="0" smtClean="0"/>
                <a:t> </a:t>
              </a:r>
              <a:r>
                <a:rPr lang="tr-TR" sz="1200" dirty="0" smtClean="0">
                  <a:solidFill>
                    <a:schemeClr val="bg1"/>
                  </a:solidFill>
                </a:rPr>
                <a:t>Performans göstergelerinin tespiti verimlilik, istihdam yaratma kapasitesi, kamu politikalarının etkinliği, karlılık, fiyat/maliyet/</a:t>
              </a:r>
              <a:endParaRPr lang="tr-TR" sz="1200" dirty="0">
                <a:solidFill>
                  <a:schemeClr val="bg1"/>
                </a:solidFill>
              </a:endParaRPr>
            </a:p>
          </p:txBody>
        </p:sp>
        <p:sp>
          <p:nvSpPr>
            <p:cNvPr id="23" name="22 Yuvarlatılmış Dikdörtgen"/>
            <p:cNvSpPr/>
            <p:nvPr/>
          </p:nvSpPr>
          <p:spPr bwMode="auto">
            <a:xfrm>
              <a:off x="5253609" y="4610714"/>
              <a:ext cx="2065784" cy="1234039"/>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tr-TR" sz="1600" dirty="0" smtClean="0">
                <a:solidFill>
                  <a:schemeClr val="bg1"/>
                </a:solidFill>
                <a:latin typeface="Arial" pitchFamily="34" charset="0"/>
                <a:cs typeface="Arial" pitchFamily="34" charset="0"/>
              </a:endParaRPr>
            </a:p>
            <a:p>
              <a:pPr algn="ctr"/>
              <a:r>
                <a:rPr lang="tr-TR" sz="1200" dirty="0" smtClean="0">
                  <a:solidFill>
                    <a:schemeClr val="bg1"/>
                  </a:solidFill>
                </a:rPr>
                <a:t>2. Karşılaştırılacak ülkelerin belirlenmesi, dünyada o sektörde öncü olan ülkelerin tespiti, Türkiye ile benzer özelliklere sahip ülkeler</a:t>
              </a:r>
              <a:endParaRPr lang="tr-TR" sz="1200" dirty="0" smtClean="0">
                <a:solidFill>
                  <a:schemeClr val="bg1"/>
                </a:solidFill>
                <a:latin typeface="Arial" pitchFamily="34" charset="0"/>
                <a:cs typeface="Arial" pitchFamily="34" charset="0"/>
              </a:endParaRPr>
            </a:p>
          </p:txBody>
        </p:sp>
      </p:grpSp>
      <p:sp>
        <p:nvSpPr>
          <p:cNvPr id="7" name="6 Yuvarlatılmış Dikdörtgen"/>
          <p:cNvSpPr/>
          <p:nvPr/>
        </p:nvSpPr>
        <p:spPr bwMode="auto">
          <a:xfrm>
            <a:off x="2286000" y="1556792"/>
            <a:ext cx="2209800" cy="511256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2" name="11 Yuvarlatılmış Dikdörtgen"/>
          <p:cNvSpPr/>
          <p:nvPr/>
        </p:nvSpPr>
        <p:spPr bwMode="auto">
          <a:xfrm>
            <a:off x="2362200" y="1556792"/>
            <a:ext cx="1950720" cy="548087"/>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6" name="15 Yuvarlatılmış Dikdörtgen"/>
          <p:cNvSpPr/>
          <p:nvPr/>
        </p:nvSpPr>
        <p:spPr bwMode="auto">
          <a:xfrm>
            <a:off x="2425337" y="1988840"/>
            <a:ext cx="1918064" cy="115212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Aşamalardaki mevcut durum analizi</a:t>
            </a:r>
          </a:p>
        </p:txBody>
      </p:sp>
      <p:sp>
        <p:nvSpPr>
          <p:cNvPr id="21" name="20 Yuvarlatılmış Dikdörtgen"/>
          <p:cNvSpPr/>
          <p:nvPr/>
        </p:nvSpPr>
        <p:spPr bwMode="auto">
          <a:xfrm>
            <a:off x="2339752" y="5301208"/>
            <a:ext cx="2088232" cy="115212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100" dirty="0" smtClean="0">
                <a:solidFill>
                  <a:schemeClr val="bg1"/>
                </a:solidFill>
                <a:latin typeface="Arial" pitchFamily="34" charset="0"/>
                <a:cs typeface="Arial" pitchFamily="34" charset="0"/>
              </a:rPr>
              <a:t>2. </a:t>
            </a:r>
            <a:r>
              <a:rPr lang="tr-TR" sz="1200" dirty="0" smtClean="0">
                <a:solidFill>
                  <a:schemeClr val="bg1"/>
                </a:solidFill>
              </a:rPr>
              <a:t>Değer zinciri aşamalarını etkileyen kamu politikalarının tespit edilmesi</a:t>
            </a:r>
            <a:endParaRPr lang="tr-TR" sz="1200" dirty="0" smtClean="0">
              <a:solidFill>
                <a:schemeClr val="bg1"/>
              </a:solidFill>
              <a:latin typeface="Arial" pitchFamily="34" charset="0"/>
              <a:cs typeface="Arial" pitchFamily="34" charset="0"/>
            </a:endParaRPr>
          </a:p>
          <a:p>
            <a:pPr lvl="0" algn="ctr"/>
            <a:endParaRPr lang="tr-TR" sz="1320" dirty="0">
              <a:solidFill>
                <a:schemeClr val="bg1"/>
              </a:solidFill>
              <a:latin typeface="Arial" pitchFamily="34" charset="0"/>
              <a:cs typeface="Arial" pitchFamily="34" charset="0"/>
            </a:endParaRPr>
          </a:p>
        </p:txBody>
      </p:sp>
      <p:sp>
        <p:nvSpPr>
          <p:cNvPr id="31" name="7 Yuvarlatılmış Dikdörtgen"/>
          <p:cNvSpPr/>
          <p:nvPr/>
        </p:nvSpPr>
        <p:spPr bwMode="auto">
          <a:xfrm>
            <a:off x="6858000" y="1556792"/>
            <a:ext cx="2209800" cy="5052392"/>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32" name="12 Yuvarlatılmış Dikdörtgen"/>
          <p:cNvSpPr/>
          <p:nvPr/>
        </p:nvSpPr>
        <p:spPr bwMode="auto">
          <a:xfrm>
            <a:off x="6973330" y="1556792"/>
            <a:ext cx="1865869" cy="496147"/>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4. Adım</a:t>
            </a:r>
          </a:p>
        </p:txBody>
      </p:sp>
      <p:sp>
        <p:nvSpPr>
          <p:cNvPr id="33" name="14 Yuvarlatılmış Dikdörtgen"/>
          <p:cNvSpPr/>
          <p:nvPr/>
        </p:nvSpPr>
        <p:spPr bwMode="auto">
          <a:xfrm>
            <a:off x="6934199" y="1988840"/>
            <a:ext cx="1989584"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smtClean="0">
                <a:solidFill>
                  <a:schemeClr val="bg1"/>
                </a:solidFill>
              </a:rPr>
              <a:t>Darboğazların önceliklendirilmesi ve politika önerilerinin geliştirilmesi </a:t>
            </a:r>
            <a:endParaRPr lang="tr-TR" sz="1400" dirty="0">
              <a:solidFill>
                <a:schemeClr val="bg1"/>
              </a:solidFill>
            </a:endParaRPr>
          </a:p>
        </p:txBody>
      </p:sp>
      <p:sp>
        <p:nvSpPr>
          <p:cNvPr id="34" name="21 Yuvarlatılmış Dikdörtgen"/>
          <p:cNvSpPr/>
          <p:nvPr/>
        </p:nvSpPr>
        <p:spPr bwMode="auto">
          <a:xfrm>
            <a:off x="6925815" y="3212976"/>
            <a:ext cx="2065784" cy="129614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 </a:t>
            </a:r>
            <a:r>
              <a:rPr lang="tr-TR" sz="1400" dirty="0" smtClean="0">
                <a:solidFill>
                  <a:schemeClr val="bg1"/>
                </a:solidFill>
              </a:rPr>
              <a:t>Her bir aşamada belirlenen darboğazların </a:t>
            </a:r>
            <a:r>
              <a:rPr lang="tr-TR" sz="1400" dirty="0" err="1" smtClean="0">
                <a:solidFill>
                  <a:schemeClr val="bg1"/>
                </a:solidFill>
              </a:rPr>
              <a:t>önceliklendirilmesi</a:t>
            </a:r>
            <a:endParaRPr lang="tr-TR" sz="1320" dirty="0">
              <a:solidFill>
                <a:schemeClr val="bg1"/>
              </a:solidFill>
              <a:latin typeface="Arial" pitchFamily="34" charset="0"/>
              <a:cs typeface="Arial" pitchFamily="34" charset="0"/>
            </a:endParaRPr>
          </a:p>
        </p:txBody>
      </p:sp>
      <p:sp>
        <p:nvSpPr>
          <p:cNvPr id="35" name="22 Yuvarlatılmış Dikdörtgen"/>
          <p:cNvSpPr/>
          <p:nvPr/>
        </p:nvSpPr>
        <p:spPr bwMode="auto">
          <a:xfrm>
            <a:off x="6948264" y="4581128"/>
            <a:ext cx="2065784" cy="180020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20" dirty="0" smtClean="0">
                <a:solidFill>
                  <a:schemeClr val="bg1"/>
                </a:solidFill>
                <a:latin typeface="Arial" pitchFamily="34" charset="0"/>
                <a:cs typeface="Arial" pitchFamily="34" charset="0"/>
              </a:rPr>
              <a:t>2. </a:t>
            </a:r>
            <a:r>
              <a:rPr lang="tr-TR" sz="1400" dirty="0" smtClean="0">
                <a:solidFill>
                  <a:schemeClr val="bg1"/>
                </a:solidFill>
              </a:rPr>
              <a:t>Politika önerilerinin geliştirilmesi (odak grup toplantıları, paydaş görüşmeleri, yapılan önerilerin etkilerinin analiz edilmesi)</a:t>
            </a:r>
          </a:p>
          <a:p>
            <a:pPr lvl="0" algn="ctr"/>
            <a:endParaRPr lang="tr-TR" sz="1400" dirty="0">
              <a:solidFill>
                <a:schemeClr val="bg1"/>
              </a:solidFill>
              <a:latin typeface="Arial" pitchFamily="34" charset="0"/>
              <a:cs typeface="Arial" pitchFamily="34" charset="0"/>
            </a:endParaRPr>
          </a:p>
        </p:txBody>
      </p:sp>
      <p:sp>
        <p:nvSpPr>
          <p:cNvPr id="27" name="26 Yuvarlatılmış Dikdörtgen"/>
          <p:cNvSpPr/>
          <p:nvPr/>
        </p:nvSpPr>
        <p:spPr bwMode="auto">
          <a:xfrm>
            <a:off x="107504" y="4941168"/>
            <a:ext cx="2016224" cy="158417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 </a:t>
            </a:r>
          </a:p>
          <a:p>
            <a:pPr lvl="0" algn="ctr"/>
            <a:r>
              <a:rPr lang="tr-TR" sz="1400" dirty="0" smtClean="0">
                <a:solidFill>
                  <a:schemeClr val="bg1"/>
                </a:solidFill>
                <a:latin typeface="Arial" pitchFamily="34" charset="0"/>
                <a:cs typeface="Arial" pitchFamily="34" charset="0"/>
              </a:rPr>
              <a:t>2. </a:t>
            </a:r>
            <a:r>
              <a:rPr lang="tr-TR" sz="1400" dirty="0" smtClean="0">
                <a:solidFill>
                  <a:schemeClr val="bg1"/>
                </a:solidFill>
              </a:rPr>
              <a:t>Değer zincirindeki paydaşların belirlenmesi</a:t>
            </a:r>
            <a:endParaRPr lang="tr-TR" sz="1400" dirty="0">
              <a:solidFill>
                <a:schemeClr val="bg1"/>
              </a:solidFill>
              <a:latin typeface="Arial" pitchFamily="34" charset="0"/>
              <a:cs typeface="Arial" pitchFamily="34" charset="0"/>
            </a:endParaRPr>
          </a:p>
        </p:txBody>
      </p:sp>
      <p:sp>
        <p:nvSpPr>
          <p:cNvPr id="29" name="28 Yuvarlatılmış Dikdörtgen"/>
          <p:cNvSpPr/>
          <p:nvPr/>
        </p:nvSpPr>
        <p:spPr bwMode="auto">
          <a:xfrm>
            <a:off x="2339752" y="3212976"/>
            <a:ext cx="2088232" cy="201622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0" indent="-228600" algn="ctr"/>
            <a:r>
              <a:rPr lang="tr-TR" sz="1200" dirty="0" smtClean="0">
                <a:solidFill>
                  <a:schemeClr val="bg1"/>
                </a:solidFill>
              </a:rPr>
              <a:t>1. Temel büyüklüklerin derlenmesi:  istihdam, üretim, katma değer, verimlilik, ihracat, ücretler, aşamaların maliyet yapıları, Ar-</a:t>
            </a:r>
            <a:r>
              <a:rPr lang="tr-TR" sz="1200" dirty="0" err="1" smtClean="0">
                <a:solidFill>
                  <a:schemeClr val="bg1"/>
                </a:solidFill>
              </a:rPr>
              <a:t>Ge</a:t>
            </a:r>
            <a:r>
              <a:rPr lang="tr-TR" sz="1200" dirty="0" smtClean="0">
                <a:solidFill>
                  <a:schemeClr val="bg1"/>
                </a:solidFill>
              </a:rPr>
              <a:t>, sektördeki örgütlülük düzeyi gibi</a:t>
            </a:r>
          </a:p>
          <a:p>
            <a:pPr marL="228600" indent="-228600" algn="ctr">
              <a:buAutoNum type="alphaLcParenR"/>
            </a:pPr>
            <a:endParaRPr lang="tr-TR" sz="1200" dirty="0" smtClean="0">
              <a:solidFill>
                <a:schemeClr val="bg1"/>
              </a:solidFill>
            </a:endParaRPr>
          </a:p>
          <a:p>
            <a:pPr algn="ctr"/>
            <a:endParaRPr lang="tr-TR" sz="1200" dirty="0" smtClean="0">
              <a:solidFill>
                <a:schemeClr val="bg1"/>
              </a:solidFill>
            </a:endParaRPr>
          </a:p>
          <a:p>
            <a:pPr algn="ctr"/>
            <a:endParaRPr lang="tr-TR" sz="1200" dirty="0" smtClean="0">
              <a:solidFill>
                <a:schemeClr val="bg1"/>
              </a:solidFill>
            </a:endParaRPr>
          </a:p>
        </p:txBody>
      </p:sp>
      <p:sp>
        <p:nvSpPr>
          <p:cNvPr id="26" name="25 Metin kutusu"/>
          <p:cNvSpPr txBox="1"/>
          <p:nvPr/>
        </p:nvSpPr>
        <p:spPr>
          <a:xfrm>
            <a:off x="0" y="6669360"/>
            <a:ext cx="5220072" cy="246221"/>
          </a:xfrm>
          <a:prstGeom prst="rect">
            <a:avLst/>
          </a:prstGeom>
          <a:noFill/>
        </p:spPr>
        <p:txBody>
          <a:bodyPr wrap="square" rtlCol="0">
            <a:spAutoFit/>
          </a:bodyPr>
          <a:lstStyle/>
          <a:p>
            <a:r>
              <a:rPr lang="tr-TR" sz="1000" dirty="0" smtClean="0"/>
              <a:t>Kaynak: FIAS Dünya Bankası Raporu</a:t>
            </a:r>
            <a:endParaRPr lang="tr-TR" sz="1000" dirty="0"/>
          </a:p>
        </p:txBody>
      </p:sp>
      <p:sp>
        <p:nvSpPr>
          <p:cNvPr id="28" name="27 Yuvarlatılmış Dikdörtgen"/>
          <p:cNvSpPr/>
          <p:nvPr/>
        </p:nvSpPr>
        <p:spPr bwMode="auto">
          <a:xfrm>
            <a:off x="4644008" y="5805264"/>
            <a:ext cx="2016224" cy="64807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tr-TR" sz="1600" dirty="0" smtClean="0">
              <a:solidFill>
                <a:schemeClr val="bg1"/>
              </a:solidFill>
              <a:latin typeface="Arial" pitchFamily="34" charset="0"/>
              <a:cs typeface="Arial" pitchFamily="34" charset="0"/>
            </a:endParaRPr>
          </a:p>
          <a:p>
            <a:pPr algn="ctr"/>
            <a:r>
              <a:rPr lang="tr-TR" sz="1200" dirty="0" smtClean="0">
                <a:solidFill>
                  <a:schemeClr val="bg1"/>
                </a:solidFill>
              </a:rPr>
              <a:t>3. Performans analizleri (</a:t>
            </a:r>
            <a:r>
              <a:rPr lang="tr-TR" sz="1200" dirty="0" err="1" smtClean="0">
                <a:solidFill>
                  <a:schemeClr val="bg1"/>
                </a:solidFill>
              </a:rPr>
              <a:t>gap</a:t>
            </a:r>
            <a:r>
              <a:rPr lang="tr-TR" sz="1200" dirty="0" smtClean="0">
                <a:solidFill>
                  <a:schemeClr val="bg1"/>
                </a:solidFill>
              </a:rPr>
              <a:t> analizi) ve darboğazların belirlenmesi </a:t>
            </a:r>
            <a:endParaRPr lang="tr-TR" sz="1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Nesne" hidden="1"/>
          <p:cNvGraphicFramePr>
            <a:graphicFrameLocks noChangeAspect="1"/>
          </p:cNvGraphicFramePr>
          <p:nvPr/>
        </p:nvGraphicFramePr>
        <p:xfrm>
          <a:off x="1587" y="1588"/>
          <a:ext cx="1587" cy="1587"/>
        </p:xfrm>
        <a:graphic>
          <a:graphicData uri="http://schemas.openxmlformats.org/presentationml/2006/ole">
            <p:oleObj spid="_x0000_s444444" name="think-cell Slide" r:id="rId4" imgW="360" imgH="360" progId="">
              <p:embed/>
            </p:oleObj>
          </a:graphicData>
        </a:graphic>
      </p:graphicFrame>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32</a:t>
            </a:fld>
            <a:endParaRPr lang="en-US"/>
          </a:p>
        </p:txBody>
      </p:sp>
      <p:sp>
        <p:nvSpPr>
          <p:cNvPr id="12" name="11 Metin kutusu"/>
          <p:cNvSpPr txBox="1"/>
          <p:nvPr/>
        </p:nvSpPr>
        <p:spPr>
          <a:xfrm>
            <a:off x="323528" y="1556792"/>
            <a:ext cx="8591872"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Süt ve süt ürünleri değer zinciri</a:t>
            </a:r>
            <a:endParaRPr lang="tr-TR" sz="1600" b="1" dirty="0">
              <a:solidFill>
                <a:schemeClr val="bg1"/>
              </a:solidFill>
            </a:endParaRPr>
          </a:p>
        </p:txBody>
      </p:sp>
      <p:sp>
        <p:nvSpPr>
          <p:cNvPr id="13" name="1 Başlık"/>
          <p:cNvSpPr txBox="1">
            <a:spLocks/>
          </p:cNvSpPr>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tr-TR" sz="3200" b="1" kern="0" dirty="0" smtClean="0">
                <a:solidFill>
                  <a:srgbClr val="1F318D"/>
                </a:solidFill>
                <a:latin typeface="+mj-lt"/>
                <a:ea typeface="+mj-ea"/>
                <a:cs typeface="+mj-cs"/>
              </a:rPr>
              <a:t>Değer Zinciri Analizi Örneği</a:t>
            </a:r>
            <a:endParaRPr kumimoji="0" lang="tr-TR" sz="3200" b="1" i="0" u="none" strike="noStrike" kern="0" cap="none" spc="0" normalizeH="0" baseline="0" noProof="0" dirty="0">
              <a:ln>
                <a:noFill/>
              </a:ln>
              <a:solidFill>
                <a:srgbClr val="00B050"/>
              </a:solidFill>
              <a:effectLst/>
              <a:uLnTx/>
              <a:uFillTx/>
              <a:latin typeface="+mj-lt"/>
              <a:ea typeface="+mj-ea"/>
              <a:cs typeface="+mj-cs"/>
            </a:endParaRPr>
          </a:p>
        </p:txBody>
      </p:sp>
      <p:sp>
        <p:nvSpPr>
          <p:cNvPr id="11" name="2 İçerik Yer Tutucusu"/>
          <p:cNvSpPr>
            <a:spLocks noGrp="1"/>
          </p:cNvSpPr>
          <p:nvPr>
            <p:ph sz="half" idx="1"/>
          </p:nvPr>
        </p:nvSpPr>
        <p:spPr>
          <a:xfrm>
            <a:off x="0" y="6381328"/>
            <a:ext cx="7164288" cy="476672"/>
          </a:xfrm>
        </p:spPr>
        <p:txBody>
          <a:bodyPr/>
          <a:lstStyle/>
          <a:p>
            <a:pPr>
              <a:buNone/>
            </a:pPr>
            <a:endParaRPr lang="tr-TR" sz="1000" dirty="0" smtClean="0"/>
          </a:p>
          <a:p>
            <a:pPr>
              <a:buNone/>
            </a:pPr>
            <a:r>
              <a:rPr lang="tr-TR" sz="1000" dirty="0" smtClean="0"/>
              <a:t>Kaynak: TEPAV</a:t>
            </a:r>
          </a:p>
        </p:txBody>
      </p:sp>
      <p:pic>
        <p:nvPicPr>
          <p:cNvPr id="109569" name="Picture 1"/>
          <p:cNvPicPr>
            <a:picLocks noChangeAspect="1" noChangeArrowheads="1"/>
          </p:cNvPicPr>
          <p:nvPr/>
        </p:nvPicPr>
        <p:blipFill>
          <a:blip r:embed="rId5" cstate="print"/>
          <a:srcRect/>
          <a:stretch>
            <a:fillRect/>
          </a:stretch>
        </p:blipFill>
        <p:spPr bwMode="auto">
          <a:xfrm>
            <a:off x="611560" y="2007173"/>
            <a:ext cx="7344816" cy="4607420"/>
          </a:xfrm>
          <a:prstGeom prst="rect">
            <a:avLst/>
          </a:prstGeom>
          <a:noFill/>
          <a:ln w="9525">
            <a:noFill/>
            <a:miter lim="800000"/>
            <a:headEnd/>
            <a:tailEnd/>
          </a:ln>
          <a:effectLst/>
        </p:spPr>
      </p:pic>
      <p:sp>
        <p:nvSpPr>
          <p:cNvPr id="10" name="9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38 Nesne" hidden="1"/>
          <p:cNvGraphicFramePr>
            <a:graphicFrameLocks noChangeAspect="1"/>
          </p:cNvGraphicFramePr>
          <p:nvPr>
            <p:extLst>
              <p:ext uri="{D42A27DB-BD31-4B8C-83A1-F6EECF244321}">
                <p14:modId xmlns:p14="http://schemas.microsoft.com/office/powerpoint/2010/main" xmlns="" val="1146253221"/>
              </p:ext>
            </p:extLst>
          </p:nvPr>
        </p:nvGraphicFramePr>
        <p:xfrm>
          <a:off x="1597" y="1597"/>
          <a:ext cx="1587" cy="1587"/>
        </p:xfrm>
        <a:graphic>
          <a:graphicData uri="http://schemas.openxmlformats.org/presentationml/2006/ole">
            <p:oleObj spid="_x0000_s445520" name="think-cell Slide" r:id="rId47" imgW="360" imgH="360" progId="">
              <p:embed/>
            </p:oleObj>
          </a:graphicData>
        </a:graphic>
      </p:graphicFrame>
      <p:sp>
        <p:nvSpPr>
          <p:cNvPr id="38" name="37 Dikdörtgen" hidden="1"/>
          <p:cNvSpPr/>
          <p:nvPr>
            <p:custDataLst>
              <p:tags r:id="rId2"/>
            </p:custDataLst>
          </p:nvPr>
        </p:nvSpPr>
        <p:spPr bwMode="auto">
          <a:xfrm>
            <a:off x="3"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832776" fontAlgn="base">
              <a:spcBef>
                <a:spcPct val="0"/>
              </a:spcBef>
              <a:spcAft>
                <a:spcPct val="0"/>
              </a:spcAft>
            </a:pPr>
            <a:endParaRPr lang="tr-TR" sz="1200">
              <a:solidFill>
                <a:srgbClr val="FFFFFF"/>
              </a:solidFill>
              <a:latin typeface="Tahoma"/>
              <a:cs typeface="Arial"/>
              <a:sym typeface="Tahoma"/>
            </a:endParaRPr>
          </a:p>
        </p:txBody>
      </p:sp>
      <p:pic>
        <p:nvPicPr>
          <p:cNvPr id="5" name="4 Resim"/>
          <p:cNvPicPr/>
          <p:nvPr/>
        </p:nvPicPr>
        <p:blipFill>
          <a:blip r:embed="rId48" cstate="print"/>
          <a:srcRect/>
          <a:stretch>
            <a:fillRect/>
          </a:stretch>
        </p:blipFill>
        <p:spPr bwMode="auto">
          <a:xfrm>
            <a:off x="971600" y="1556792"/>
            <a:ext cx="6948264" cy="2736304"/>
          </a:xfrm>
          <a:prstGeom prst="rect">
            <a:avLst/>
          </a:prstGeom>
          <a:noFill/>
          <a:ln w="9525">
            <a:noFill/>
            <a:miter lim="800000"/>
            <a:headEnd/>
            <a:tailEnd/>
          </a:ln>
        </p:spPr>
      </p:pic>
      <p:sp>
        <p:nvSpPr>
          <p:cNvPr id="6" name="5 Dikdörtgen"/>
          <p:cNvSpPr/>
          <p:nvPr/>
        </p:nvSpPr>
        <p:spPr>
          <a:xfrm>
            <a:off x="8172400" y="2060848"/>
            <a:ext cx="971600" cy="591917"/>
          </a:xfrm>
          <a:prstGeom prst="rect">
            <a:avLst/>
          </a:prstGeom>
        </p:spPr>
        <p:txBody>
          <a:bodyPr wrap="square" lIns="83268" tIns="41636" rIns="83268" bIns="41636">
            <a:spAutoFit/>
          </a:bodyPr>
          <a:lstStyle/>
          <a:p>
            <a:pPr defTabSz="832776" fontAlgn="base">
              <a:spcBef>
                <a:spcPct val="0"/>
              </a:spcBef>
              <a:spcAft>
                <a:spcPct val="0"/>
              </a:spcAft>
            </a:pPr>
            <a:r>
              <a:rPr lang="tr-TR" sz="1100" dirty="0">
                <a:solidFill>
                  <a:srgbClr val="000000"/>
                </a:solidFill>
                <a:cs typeface="Arial" charset="0"/>
              </a:rPr>
              <a:t>Kaynak: TOBB Sanayi Veritabanı</a:t>
            </a:r>
          </a:p>
        </p:txBody>
      </p:sp>
      <p:sp>
        <p:nvSpPr>
          <p:cNvPr id="11" name="1 Başlık"/>
          <p:cNvSpPr txBox="1">
            <a:spLocks/>
          </p:cNvSpPr>
          <p:nvPr/>
        </p:nvSpPr>
        <p:spPr bwMode="auto">
          <a:xfrm>
            <a:off x="0" y="692696"/>
            <a:ext cx="91440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tr-TR" sz="2600" b="1" kern="0" dirty="0" smtClean="0">
                <a:solidFill>
                  <a:srgbClr val="1F318D"/>
                </a:solidFill>
                <a:latin typeface="+mj-lt"/>
                <a:ea typeface="+mj-ea"/>
                <a:cs typeface="+mj-cs"/>
              </a:rPr>
              <a:t>Değer Zinciri Analizi- Süt üretim ve tüketiminin coğrafi dağılımı</a:t>
            </a:r>
            <a:endParaRPr kumimoji="0" lang="tr-TR" sz="2600" b="1" i="0" u="none" strike="noStrike" kern="0" cap="none" spc="0" normalizeH="0" baseline="0" noProof="0" dirty="0">
              <a:ln>
                <a:noFill/>
              </a:ln>
              <a:solidFill>
                <a:srgbClr val="FF0000"/>
              </a:solidFill>
              <a:effectLst/>
              <a:uLnTx/>
              <a:uFillTx/>
              <a:latin typeface="+mj-lt"/>
              <a:ea typeface="+mj-ea"/>
              <a:cs typeface="+mj-cs"/>
            </a:endParaRPr>
          </a:p>
        </p:txBody>
      </p:sp>
      <p:sp>
        <p:nvSpPr>
          <p:cNvPr id="12" name="11 Metin kutusu"/>
          <p:cNvSpPr txBox="1"/>
          <p:nvPr/>
        </p:nvSpPr>
        <p:spPr>
          <a:xfrm>
            <a:off x="179512" y="1412776"/>
            <a:ext cx="8964488" cy="338554"/>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600" b="1" dirty="0" smtClean="0">
                <a:solidFill>
                  <a:schemeClr val="bg1"/>
                </a:solidFill>
              </a:rPr>
              <a:t>Kayıtlı süt ve süt ürünleri üreticilerinin ölçeklerine göre coğrafi dağılımı</a:t>
            </a:r>
            <a:endParaRPr lang="tr-TR" sz="1600" b="1" dirty="0">
              <a:solidFill>
                <a:schemeClr val="bg1"/>
              </a:solidFill>
            </a:endParaRPr>
          </a:p>
        </p:txBody>
      </p:sp>
      <p:graphicFrame>
        <p:nvGraphicFramePr>
          <p:cNvPr id="10" name="9 Nesne"/>
          <p:cNvGraphicFramePr>
            <a:graphicFrameLocks noChangeAspect="1"/>
          </p:cNvGraphicFramePr>
          <p:nvPr>
            <p:extLst>
              <p:ext uri="{D42A27DB-BD31-4B8C-83A1-F6EECF244321}">
                <p14:modId xmlns:p14="http://schemas.microsoft.com/office/powerpoint/2010/main" xmlns="" val="4000065506"/>
              </p:ext>
            </p:extLst>
          </p:nvPr>
        </p:nvGraphicFramePr>
        <p:xfrm>
          <a:off x="77788" y="4191000"/>
          <a:ext cx="4552849" cy="2267085"/>
        </p:xfrm>
        <a:graphic>
          <a:graphicData uri="http://schemas.openxmlformats.org/presentationml/2006/ole">
            <p:oleObj spid="_x0000_s445521" name="Çizelge" r:id="rId49" imgW="4553085" imgH="2266860" progId="MSGraph.Chart.8">
              <p:embed followColorScheme="full"/>
            </p:oleObj>
          </a:graphicData>
        </a:graphic>
      </p:graphicFrame>
      <p:sp>
        <p:nvSpPr>
          <p:cNvPr id="13" name="12 Dikdörtgen"/>
          <p:cNvSpPr/>
          <p:nvPr>
            <p:custDataLst>
              <p:tags r:id="rId3"/>
            </p:custDataLst>
          </p:nvPr>
        </p:nvSpPr>
        <p:spPr bwMode="auto">
          <a:xfrm>
            <a:off x="3819525" y="6445250"/>
            <a:ext cx="6699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E71D5A4C-1BDF-4EEE-94E5-26E3960E3CB9}" type="datetime'''K''''''''''''''a''''r''''''a''d''''e''''''''''''n''''''iz'">
              <a:rPr lang="en-US" sz="1200" smtClean="0">
                <a:solidFill>
                  <a:srgbClr val="000000"/>
                </a:solidFill>
              </a:rPr>
              <a:pPr algn="ctr" defTabSz="832776" fontAlgn="base">
                <a:spcBef>
                  <a:spcPct val="0"/>
                </a:spcBef>
                <a:spcAft>
                  <a:spcPct val="0"/>
                </a:spcAft>
              </a:pPr>
              <a:t>Karadeniz</a:t>
            </a:fld>
            <a:endParaRPr lang="tr-TR" sz="1200">
              <a:solidFill>
                <a:srgbClr val="000000"/>
              </a:solidFill>
              <a:latin typeface="Arial"/>
              <a:sym typeface="Arial"/>
            </a:endParaRPr>
          </a:p>
        </p:txBody>
      </p:sp>
      <p:sp>
        <p:nvSpPr>
          <p:cNvPr id="71" name="70 Dikdörtgen"/>
          <p:cNvSpPr/>
          <p:nvPr>
            <p:custDataLst>
              <p:tags r:id="rId4"/>
            </p:custDataLst>
          </p:nvPr>
        </p:nvSpPr>
        <p:spPr bwMode="auto">
          <a:xfrm>
            <a:off x="4283075" y="491648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7</a:t>
            </a:r>
            <a:endParaRPr kumimoji="0" lang="tr-TR" sz="1200" strike="noStrike" cap="none" normalizeH="0" dirty="0" smtClean="0">
              <a:ln>
                <a:noFill/>
              </a:ln>
              <a:effectLst/>
              <a:latin typeface="Tahoma"/>
              <a:cs typeface="Arial"/>
              <a:sym typeface="Tahoma"/>
            </a:endParaRPr>
          </a:p>
        </p:txBody>
      </p:sp>
      <p:sp>
        <p:nvSpPr>
          <p:cNvPr id="70" name="69 Dikdörtgen"/>
          <p:cNvSpPr/>
          <p:nvPr>
            <p:custDataLst>
              <p:tags r:id="rId5"/>
            </p:custDataLst>
          </p:nvPr>
        </p:nvSpPr>
        <p:spPr bwMode="auto">
          <a:xfrm>
            <a:off x="4086225" y="5087937"/>
            <a:ext cx="136525" cy="182562"/>
          </a:xfrm>
          <a:prstGeom prst="rect">
            <a:avLst/>
          </a:prstGeom>
          <a:noFill/>
          <a:ln w="9525" cap="flat" cmpd="sng" algn="ctr">
            <a:noFill/>
            <a:prstDash val="solid"/>
            <a:round/>
            <a:headEnd type="none" w="med" len="med"/>
            <a:tailEnd type="none" w="med" len="med"/>
          </a:ln>
          <a:effectLst/>
        </p:spPr>
        <p:txBody>
          <a:bodyPr vert="horz" wrap="none" lIns="26987" tIns="0" rIns="26987" bIns="0" numCol="1" rtlCol="0" anchor="b" anchorCtr="0" compatLnSpc="1">
            <a:prstTxWarp prst="textNoShape">
              <a:avLst/>
            </a:prstTxWarp>
            <a:noAutofit/>
          </a:bodyPr>
          <a:lstStyle/>
          <a:p>
            <a:pPr algn="ctr" fontAlgn="base">
              <a:spcBef>
                <a:spcPct val="0"/>
              </a:spcBef>
              <a:spcAft>
                <a:spcPct val="0"/>
              </a:spcAft>
            </a:pPr>
            <a:r>
              <a:rPr lang="tr-TR" sz="1200" dirty="0" smtClean="0"/>
              <a:t>6</a:t>
            </a:r>
            <a:endParaRPr kumimoji="0" lang="tr-TR" sz="1200" strike="noStrike" cap="none" normalizeH="0" dirty="0" smtClean="0">
              <a:ln>
                <a:noFill/>
              </a:ln>
              <a:effectLst/>
              <a:latin typeface="Tahoma"/>
              <a:cs typeface="Arial"/>
              <a:sym typeface="Tahoma"/>
            </a:endParaRPr>
          </a:p>
        </p:txBody>
      </p:sp>
      <p:sp>
        <p:nvSpPr>
          <p:cNvPr id="69" name="68 Dikdörtgen"/>
          <p:cNvSpPr/>
          <p:nvPr>
            <p:custDataLst>
              <p:tags r:id="rId6"/>
            </p:custDataLst>
          </p:nvPr>
        </p:nvSpPr>
        <p:spPr bwMode="auto">
          <a:xfrm>
            <a:off x="3902075" y="536416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4</a:t>
            </a:r>
            <a:endParaRPr kumimoji="0" lang="tr-TR" sz="1200" strike="noStrike" cap="none" normalizeH="0" dirty="0" smtClean="0">
              <a:ln>
                <a:noFill/>
              </a:ln>
              <a:effectLst/>
              <a:latin typeface="Tahoma"/>
              <a:cs typeface="Arial"/>
              <a:sym typeface="Tahoma"/>
            </a:endParaRPr>
          </a:p>
        </p:txBody>
      </p:sp>
      <p:sp>
        <p:nvSpPr>
          <p:cNvPr id="17" name="16 Dikdörtgen"/>
          <p:cNvSpPr/>
          <p:nvPr>
            <p:custDataLst>
              <p:tags r:id="rId7"/>
            </p:custDataLst>
          </p:nvPr>
        </p:nvSpPr>
        <p:spPr bwMode="auto">
          <a:xfrm>
            <a:off x="3152775" y="6445250"/>
            <a:ext cx="557212"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C04A1D46-B261-4B04-81A9-E8EB2D4C0BDF}" type="datetime'İ''ç A''''''''''n''''''''''a''dol''u'''''''''''''''''''">
              <a:rPr lang="en-US" sz="1200" smtClean="0">
                <a:solidFill>
                  <a:srgbClr val="000000"/>
                </a:solidFill>
              </a:rPr>
              <a:pPr algn="ctr" defTabSz="832776" fontAlgn="base">
                <a:spcBef>
                  <a:spcPct val="0"/>
                </a:spcBef>
                <a:spcAft>
                  <a:spcPct val="0"/>
                </a:spcAft>
              </a:pPr>
              <a:t>İç Anadolu</a:t>
            </a:fld>
            <a:endParaRPr lang="tr-TR" sz="1200" dirty="0">
              <a:solidFill>
                <a:srgbClr val="000000"/>
              </a:solidFill>
              <a:latin typeface="Arial"/>
              <a:sym typeface="Arial"/>
            </a:endParaRPr>
          </a:p>
        </p:txBody>
      </p:sp>
      <p:sp>
        <p:nvSpPr>
          <p:cNvPr id="68" name="67 Dikdörtgen"/>
          <p:cNvSpPr/>
          <p:nvPr>
            <p:custDataLst>
              <p:tags r:id="rId8"/>
            </p:custDataLst>
          </p:nvPr>
        </p:nvSpPr>
        <p:spPr bwMode="auto">
          <a:xfrm>
            <a:off x="3559175" y="557371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3</a:t>
            </a:r>
            <a:endParaRPr kumimoji="0" lang="tr-TR" sz="1200" strike="noStrike" cap="none" normalizeH="0" dirty="0" smtClean="0">
              <a:ln>
                <a:noFill/>
              </a:ln>
              <a:effectLst/>
              <a:latin typeface="Tahoma"/>
              <a:cs typeface="Arial"/>
              <a:sym typeface="Tahoma"/>
            </a:endParaRPr>
          </a:p>
        </p:txBody>
      </p:sp>
      <p:sp>
        <p:nvSpPr>
          <p:cNvPr id="67" name="66 Dikdörtgen"/>
          <p:cNvSpPr/>
          <p:nvPr>
            <p:custDataLst>
              <p:tags r:id="rId9"/>
            </p:custDataLst>
          </p:nvPr>
        </p:nvSpPr>
        <p:spPr bwMode="auto">
          <a:xfrm>
            <a:off x="3368675" y="468788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8</a:t>
            </a:r>
            <a:endParaRPr kumimoji="0" lang="tr-TR" sz="1200" strike="noStrike" cap="none" normalizeH="0" dirty="0" smtClean="0">
              <a:ln>
                <a:noFill/>
              </a:ln>
              <a:effectLst/>
              <a:latin typeface="Tahoma"/>
              <a:cs typeface="Arial"/>
              <a:sym typeface="Tahoma"/>
            </a:endParaRPr>
          </a:p>
        </p:txBody>
      </p:sp>
      <p:sp>
        <p:nvSpPr>
          <p:cNvPr id="66" name="65 Dikdörtgen"/>
          <p:cNvSpPr/>
          <p:nvPr>
            <p:custDataLst>
              <p:tags r:id="rId10"/>
            </p:custDataLst>
          </p:nvPr>
        </p:nvSpPr>
        <p:spPr bwMode="auto">
          <a:xfrm>
            <a:off x="3178175" y="512603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6</a:t>
            </a:r>
            <a:endParaRPr kumimoji="0" lang="tr-TR" sz="1200" strike="noStrike" cap="none" normalizeH="0" dirty="0" smtClean="0">
              <a:ln>
                <a:noFill/>
              </a:ln>
              <a:effectLst/>
              <a:latin typeface="Tahoma"/>
              <a:cs typeface="Arial"/>
              <a:sym typeface="Tahoma"/>
            </a:endParaRPr>
          </a:p>
        </p:txBody>
      </p:sp>
      <p:sp>
        <p:nvSpPr>
          <p:cNvPr id="21" name="20 Dikdörtgen"/>
          <p:cNvSpPr/>
          <p:nvPr>
            <p:custDataLst>
              <p:tags r:id="rId11"/>
            </p:custDataLst>
          </p:nvPr>
        </p:nvSpPr>
        <p:spPr bwMode="auto">
          <a:xfrm>
            <a:off x="2439987" y="6445250"/>
            <a:ext cx="5349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A60EA073-C197-41EB-B4E3-F3C25E588493}" type="datetime'''''A''k''''d''e''''''''n''''''''iz'''''''''''''">
              <a:rPr lang="en-US" sz="1200" smtClean="0">
                <a:solidFill>
                  <a:srgbClr val="000000"/>
                </a:solidFill>
              </a:rPr>
              <a:pPr algn="ctr" defTabSz="832776" fontAlgn="base">
                <a:spcBef>
                  <a:spcPct val="0"/>
                </a:spcBef>
                <a:spcAft>
                  <a:spcPct val="0"/>
                </a:spcAft>
              </a:pPr>
              <a:t>Akdeniz</a:t>
            </a:fld>
            <a:endParaRPr lang="tr-TR" sz="1200">
              <a:solidFill>
                <a:srgbClr val="000000"/>
              </a:solidFill>
              <a:latin typeface="Arial"/>
              <a:sym typeface="Arial"/>
            </a:endParaRPr>
          </a:p>
        </p:txBody>
      </p:sp>
      <p:sp>
        <p:nvSpPr>
          <p:cNvPr id="65" name="64 Dikdörtgen"/>
          <p:cNvSpPr/>
          <p:nvPr>
            <p:custDataLst>
              <p:tags r:id="rId12"/>
            </p:custDataLst>
          </p:nvPr>
        </p:nvSpPr>
        <p:spPr bwMode="auto">
          <a:xfrm>
            <a:off x="2835275" y="549751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4</a:t>
            </a:r>
            <a:endParaRPr kumimoji="0" lang="tr-TR" sz="1200" strike="noStrike" cap="none" normalizeH="0" dirty="0" smtClean="0">
              <a:ln>
                <a:noFill/>
              </a:ln>
              <a:effectLst/>
              <a:latin typeface="Tahoma"/>
              <a:cs typeface="Arial"/>
              <a:sym typeface="Tahoma"/>
            </a:endParaRPr>
          </a:p>
        </p:txBody>
      </p:sp>
      <p:sp>
        <p:nvSpPr>
          <p:cNvPr id="64" name="63 Dikdörtgen"/>
          <p:cNvSpPr/>
          <p:nvPr>
            <p:custDataLst>
              <p:tags r:id="rId13"/>
            </p:custDataLst>
          </p:nvPr>
        </p:nvSpPr>
        <p:spPr bwMode="auto">
          <a:xfrm>
            <a:off x="2644775" y="463073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9</a:t>
            </a:r>
            <a:endParaRPr kumimoji="0" lang="tr-TR" sz="1200" strike="noStrike" cap="none" normalizeH="0" dirty="0" smtClean="0">
              <a:ln>
                <a:noFill/>
              </a:ln>
              <a:effectLst/>
              <a:latin typeface="Tahoma"/>
              <a:cs typeface="Arial"/>
              <a:sym typeface="Tahoma"/>
            </a:endParaRPr>
          </a:p>
        </p:txBody>
      </p:sp>
      <p:sp>
        <p:nvSpPr>
          <p:cNvPr id="63" name="62 Dikdörtgen"/>
          <p:cNvSpPr/>
          <p:nvPr>
            <p:custDataLst>
              <p:tags r:id="rId14"/>
            </p:custDataLst>
          </p:nvPr>
        </p:nvSpPr>
        <p:spPr bwMode="auto">
          <a:xfrm>
            <a:off x="2454275" y="486886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7</a:t>
            </a:r>
            <a:endParaRPr kumimoji="0" lang="tr-TR" sz="1200" strike="noStrike" cap="none" normalizeH="0" dirty="0" smtClean="0">
              <a:ln>
                <a:noFill/>
              </a:ln>
              <a:effectLst/>
              <a:latin typeface="Tahoma"/>
              <a:cs typeface="Arial"/>
              <a:sym typeface="Tahoma"/>
            </a:endParaRPr>
          </a:p>
        </p:txBody>
      </p:sp>
      <p:sp>
        <p:nvSpPr>
          <p:cNvPr id="25" name="24 Dikdörtgen"/>
          <p:cNvSpPr/>
          <p:nvPr>
            <p:custDataLst>
              <p:tags r:id="rId15"/>
            </p:custDataLst>
          </p:nvPr>
        </p:nvSpPr>
        <p:spPr bwMode="auto">
          <a:xfrm>
            <a:off x="1851025" y="6445250"/>
            <a:ext cx="2635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E4EA337B-2EE2-487B-8E1C-039042EAECF7}" type="datetime'Eg''''''''''e'''''''''''''''''''''''''">
              <a:rPr lang="en-US" sz="1200" smtClean="0">
                <a:solidFill>
                  <a:srgbClr val="000000"/>
                </a:solidFill>
              </a:rPr>
              <a:pPr algn="ctr" defTabSz="832776" fontAlgn="base">
                <a:spcBef>
                  <a:spcPct val="0"/>
                </a:spcBef>
                <a:spcAft>
                  <a:spcPct val="0"/>
                </a:spcAft>
              </a:pPr>
              <a:t>Ege</a:t>
            </a:fld>
            <a:endParaRPr lang="tr-TR" sz="1200">
              <a:solidFill>
                <a:srgbClr val="000000"/>
              </a:solidFill>
              <a:latin typeface="Arial"/>
              <a:sym typeface="Arial"/>
            </a:endParaRPr>
          </a:p>
        </p:txBody>
      </p:sp>
      <p:sp>
        <p:nvSpPr>
          <p:cNvPr id="62" name="61 Dikdörtgen"/>
          <p:cNvSpPr/>
          <p:nvPr>
            <p:custDataLst>
              <p:tags r:id="rId16"/>
            </p:custDataLst>
          </p:nvPr>
        </p:nvSpPr>
        <p:spPr bwMode="auto">
          <a:xfrm>
            <a:off x="2111375" y="538321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4</a:t>
            </a:r>
            <a:endParaRPr kumimoji="0" lang="tr-TR" sz="1200" strike="noStrike" cap="none" normalizeH="0" dirty="0" smtClean="0">
              <a:ln>
                <a:noFill/>
              </a:ln>
              <a:effectLst/>
              <a:latin typeface="Tahoma"/>
              <a:cs typeface="Arial"/>
              <a:sym typeface="Tahoma"/>
            </a:endParaRPr>
          </a:p>
        </p:txBody>
      </p:sp>
      <p:sp>
        <p:nvSpPr>
          <p:cNvPr id="60" name="59 Dikdörtgen"/>
          <p:cNvSpPr/>
          <p:nvPr>
            <p:custDataLst>
              <p:tags r:id="rId17"/>
            </p:custDataLst>
          </p:nvPr>
        </p:nvSpPr>
        <p:spPr bwMode="auto">
          <a:xfrm>
            <a:off x="1920875" y="454501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9</a:t>
            </a:r>
            <a:endParaRPr kumimoji="0" lang="tr-TR" sz="1200" strike="noStrike" cap="none" normalizeH="0" dirty="0" smtClean="0">
              <a:ln>
                <a:noFill/>
              </a:ln>
              <a:effectLst/>
              <a:latin typeface="Tahoma"/>
              <a:cs typeface="Arial"/>
              <a:sym typeface="Tahoma"/>
            </a:endParaRPr>
          </a:p>
        </p:txBody>
      </p:sp>
      <p:sp>
        <p:nvSpPr>
          <p:cNvPr id="61" name="60 Dikdörtgen"/>
          <p:cNvSpPr/>
          <p:nvPr>
            <p:custDataLst>
              <p:tags r:id="rId18"/>
            </p:custDataLst>
          </p:nvPr>
        </p:nvSpPr>
        <p:spPr bwMode="auto">
          <a:xfrm>
            <a:off x="1730375" y="527843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5</a:t>
            </a:r>
            <a:endParaRPr kumimoji="0" lang="tr-TR" sz="1200" strike="noStrike" cap="none" normalizeH="0" dirty="0" smtClean="0">
              <a:ln>
                <a:noFill/>
              </a:ln>
              <a:effectLst/>
              <a:latin typeface="Tahoma"/>
              <a:cs typeface="Arial"/>
              <a:sym typeface="Tahoma"/>
            </a:endParaRPr>
          </a:p>
        </p:txBody>
      </p:sp>
      <p:sp>
        <p:nvSpPr>
          <p:cNvPr id="29" name="28 Dikdörtgen"/>
          <p:cNvSpPr/>
          <p:nvPr>
            <p:custDataLst>
              <p:tags r:id="rId19"/>
            </p:custDataLst>
          </p:nvPr>
        </p:nvSpPr>
        <p:spPr bwMode="auto">
          <a:xfrm>
            <a:off x="955675" y="6445250"/>
            <a:ext cx="60801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2A13BED7-9965-4842-B6E6-03DFDB8A217B}" type="datetime'''''''''Ma''r''''''''''''''''''''m''''''''a''''''ra'''''''''''">
              <a:rPr lang="en-US" sz="1200" smtClean="0">
                <a:solidFill>
                  <a:srgbClr val="000000"/>
                </a:solidFill>
              </a:rPr>
              <a:pPr algn="ctr" defTabSz="832776" fontAlgn="base">
                <a:spcBef>
                  <a:spcPct val="0"/>
                </a:spcBef>
                <a:spcAft>
                  <a:spcPct val="0"/>
                </a:spcAft>
              </a:pPr>
              <a:t>Marmara</a:t>
            </a:fld>
            <a:endParaRPr lang="tr-TR" sz="1200">
              <a:solidFill>
                <a:srgbClr val="000000"/>
              </a:solidFill>
              <a:latin typeface="Arial"/>
              <a:sym typeface="Arial"/>
            </a:endParaRPr>
          </a:p>
        </p:txBody>
      </p:sp>
      <p:sp>
        <p:nvSpPr>
          <p:cNvPr id="59" name="58 Dikdörtgen"/>
          <p:cNvSpPr/>
          <p:nvPr>
            <p:custDataLst>
              <p:tags r:id="rId20"/>
            </p:custDataLst>
          </p:nvPr>
        </p:nvSpPr>
        <p:spPr bwMode="auto">
          <a:xfrm>
            <a:off x="1387475" y="545941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4</a:t>
            </a:r>
            <a:endParaRPr kumimoji="0" lang="tr-TR" sz="1200" strike="noStrike" cap="none" normalizeH="0" dirty="0" smtClean="0">
              <a:ln>
                <a:noFill/>
              </a:ln>
              <a:effectLst/>
              <a:latin typeface="Tahoma"/>
              <a:cs typeface="Arial"/>
              <a:sym typeface="Tahoma"/>
            </a:endParaRPr>
          </a:p>
        </p:txBody>
      </p:sp>
      <p:sp>
        <p:nvSpPr>
          <p:cNvPr id="56" name="55 Dikdörtgen"/>
          <p:cNvSpPr/>
          <p:nvPr>
            <p:custDataLst>
              <p:tags r:id="rId21"/>
            </p:custDataLst>
          </p:nvPr>
        </p:nvSpPr>
        <p:spPr bwMode="auto">
          <a:xfrm>
            <a:off x="1155700" y="4459287"/>
            <a:ext cx="20637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10</a:t>
            </a:r>
            <a:endParaRPr kumimoji="0" lang="tr-TR" sz="1200" strike="noStrike" cap="none" normalizeH="0" dirty="0" smtClean="0">
              <a:ln>
                <a:noFill/>
              </a:ln>
              <a:effectLst/>
              <a:latin typeface="Tahoma"/>
              <a:cs typeface="Arial"/>
              <a:sym typeface="Tahoma"/>
            </a:endParaRPr>
          </a:p>
        </p:txBody>
      </p:sp>
      <p:sp>
        <p:nvSpPr>
          <p:cNvPr id="58" name="57 Dikdörtgen"/>
          <p:cNvSpPr/>
          <p:nvPr>
            <p:custDataLst>
              <p:tags r:id="rId22"/>
            </p:custDataLst>
          </p:nvPr>
        </p:nvSpPr>
        <p:spPr bwMode="auto">
          <a:xfrm>
            <a:off x="1006475" y="5230812"/>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5</a:t>
            </a:r>
            <a:endParaRPr kumimoji="0" lang="tr-TR" sz="1200" strike="noStrike" cap="none" normalizeH="0" dirty="0" smtClean="0">
              <a:ln>
                <a:noFill/>
              </a:ln>
              <a:effectLst/>
              <a:latin typeface="Tahoma"/>
              <a:cs typeface="Arial"/>
              <a:sym typeface="Tahoma"/>
            </a:endParaRPr>
          </a:p>
        </p:txBody>
      </p:sp>
      <p:sp>
        <p:nvSpPr>
          <p:cNvPr id="33" name="32 Dikdörtgen"/>
          <p:cNvSpPr/>
          <p:nvPr>
            <p:custDataLst>
              <p:tags r:id="rId23"/>
            </p:custDataLst>
          </p:nvPr>
        </p:nvSpPr>
        <p:spPr bwMode="auto">
          <a:xfrm>
            <a:off x="146050" y="6445250"/>
            <a:ext cx="779462"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622667AF-BD21-407C-9622-9908AA0ED98B}" type="datetime'''''Doğu'''''''' v''''e ''''''''G''''''''üneyd''''o''ğu'">
              <a:rPr lang="en-US" sz="1200" smtClean="0">
                <a:solidFill>
                  <a:srgbClr val="000000"/>
                </a:solidFill>
              </a:rPr>
              <a:pPr algn="ctr" defTabSz="832776" fontAlgn="base">
                <a:spcBef>
                  <a:spcPct val="0"/>
                </a:spcBef>
                <a:spcAft>
                  <a:spcPct val="0"/>
                </a:spcAft>
              </a:pPr>
              <a:t>Doğu ve Güneydoğu</a:t>
            </a:fld>
            <a:endParaRPr lang="tr-TR" sz="1200" dirty="0">
              <a:solidFill>
                <a:srgbClr val="000000"/>
              </a:solidFill>
              <a:latin typeface="Arial"/>
              <a:sym typeface="Arial"/>
            </a:endParaRPr>
          </a:p>
        </p:txBody>
      </p:sp>
      <p:sp>
        <p:nvSpPr>
          <p:cNvPr id="57" name="56 Dikdörtgen"/>
          <p:cNvSpPr/>
          <p:nvPr>
            <p:custDataLst>
              <p:tags r:id="rId24"/>
            </p:custDataLst>
          </p:nvPr>
        </p:nvSpPr>
        <p:spPr bwMode="auto">
          <a:xfrm>
            <a:off x="663575" y="550703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4</a:t>
            </a:r>
            <a:endParaRPr kumimoji="0" lang="tr-TR" sz="1200" strike="noStrike" cap="none" normalizeH="0" dirty="0" smtClean="0">
              <a:ln>
                <a:noFill/>
              </a:ln>
              <a:effectLst/>
              <a:latin typeface="Tahoma"/>
              <a:cs typeface="Arial"/>
              <a:sym typeface="Tahoma"/>
            </a:endParaRPr>
          </a:p>
        </p:txBody>
      </p:sp>
      <p:sp>
        <p:nvSpPr>
          <p:cNvPr id="55" name="54 Dikdörtgen"/>
          <p:cNvSpPr/>
          <p:nvPr>
            <p:custDataLst>
              <p:tags r:id="rId25"/>
            </p:custDataLst>
          </p:nvPr>
        </p:nvSpPr>
        <p:spPr bwMode="auto">
          <a:xfrm>
            <a:off x="431800" y="4430712"/>
            <a:ext cx="20637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10</a:t>
            </a:r>
            <a:endParaRPr kumimoji="0" lang="tr-TR" sz="1200" strike="noStrike" cap="none" normalizeH="0" dirty="0" smtClean="0">
              <a:ln>
                <a:noFill/>
              </a:ln>
              <a:effectLst/>
              <a:latin typeface="Tahoma"/>
              <a:cs typeface="Arial"/>
              <a:sym typeface="Tahoma"/>
            </a:endParaRPr>
          </a:p>
        </p:txBody>
      </p:sp>
      <p:sp>
        <p:nvSpPr>
          <p:cNvPr id="53" name="52 Dikdörtgen"/>
          <p:cNvSpPr/>
          <p:nvPr>
            <p:custDataLst>
              <p:tags r:id="rId26"/>
            </p:custDataLst>
          </p:nvPr>
        </p:nvSpPr>
        <p:spPr bwMode="auto">
          <a:xfrm>
            <a:off x="282575" y="5392737"/>
            <a:ext cx="123825"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b" anchorCtr="0" compatLnSpc="1">
            <a:prstTxWarp prst="textNoShape">
              <a:avLst/>
            </a:prstTxWarp>
            <a:noAutofit/>
          </a:bodyPr>
          <a:lstStyle/>
          <a:p>
            <a:pPr algn="ctr" fontAlgn="base">
              <a:spcBef>
                <a:spcPct val="0"/>
              </a:spcBef>
              <a:spcAft>
                <a:spcPct val="0"/>
              </a:spcAft>
            </a:pPr>
            <a:r>
              <a:rPr lang="tr-TR" sz="1200" dirty="0" smtClean="0"/>
              <a:t>4</a:t>
            </a:r>
            <a:endParaRPr kumimoji="0" lang="tr-TR" sz="1200" strike="noStrike" cap="none" normalizeH="0" dirty="0" smtClean="0">
              <a:ln>
                <a:noFill/>
              </a:ln>
              <a:effectLst/>
              <a:latin typeface="Tahoma"/>
              <a:cs typeface="Arial"/>
              <a:sym typeface="Tahoma"/>
            </a:endParaRPr>
          </a:p>
        </p:txBody>
      </p:sp>
      <p:sp>
        <p:nvSpPr>
          <p:cNvPr id="41" name="40 Dikdörtgen"/>
          <p:cNvSpPr/>
          <p:nvPr>
            <p:custDataLst>
              <p:tags r:id="rId27"/>
            </p:custDataLst>
          </p:nvPr>
        </p:nvSpPr>
        <p:spPr bwMode="auto">
          <a:xfrm>
            <a:off x="2390775" y="4276725"/>
            <a:ext cx="214312" cy="160337"/>
          </a:xfrm>
          <a:prstGeom prst="rect">
            <a:avLst/>
          </a:prstGeom>
          <a:solidFill>
            <a:schemeClr val="accent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ctr">
            <a:noAutofit/>
          </a:bodyPr>
          <a:lstStyle/>
          <a:p>
            <a:pPr algn="ctr" defTabSz="832776" fontAlgn="base">
              <a:spcBef>
                <a:spcPct val="0"/>
              </a:spcBef>
              <a:spcAft>
                <a:spcPct val="0"/>
              </a:spcAft>
            </a:pPr>
            <a:endParaRPr lang="tr-TR" sz="1300">
              <a:solidFill>
                <a:srgbClr val="FFFFFF"/>
              </a:solidFill>
            </a:endParaRPr>
          </a:p>
        </p:txBody>
      </p:sp>
      <p:sp>
        <p:nvSpPr>
          <p:cNvPr id="37" name="36 Dikdörtgen"/>
          <p:cNvSpPr/>
          <p:nvPr>
            <p:custDataLst>
              <p:tags r:id="rId28"/>
            </p:custDataLst>
          </p:nvPr>
        </p:nvSpPr>
        <p:spPr bwMode="auto">
          <a:xfrm>
            <a:off x="3762375" y="4276725"/>
            <a:ext cx="214312" cy="160337"/>
          </a:xfrm>
          <a:prstGeom prst="rect">
            <a:avLst/>
          </a:prstGeom>
          <a:solidFill>
            <a:schemeClr val="hlink"/>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ctr">
            <a:noAutofit/>
          </a:bodyPr>
          <a:lstStyle/>
          <a:p>
            <a:pPr algn="ctr" defTabSz="832776" fontAlgn="base">
              <a:spcBef>
                <a:spcPct val="0"/>
              </a:spcBef>
              <a:spcAft>
                <a:spcPct val="0"/>
              </a:spcAft>
            </a:pPr>
            <a:endParaRPr lang="tr-TR" sz="1300">
              <a:solidFill>
                <a:srgbClr val="FFFFFF"/>
              </a:solidFill>
            </a:endParaRPr>
          </a:p>
        </p:txBody>
      </p:sp>
      <p:sp>
        <p:nvSpPr>
          <p:cNvPr id="40" name="39 Dikdörtgen"/>
          <p:cNvSpPr/>
          <p:nvPr>
            <p:custDataLst>
              <p:tags r:id="rId29"/>
            </p:custDataLst>
          </p:nvPr>
        </p:nvSpPr>
        <p:spPr bwMode="auto">
          <a:xfrm>
            <a:off x="2978150" y="4276725"/>
            <a:ext cx="214312" cy="160337"/>
          </a:xfrm>
          <a:prstGeom prst="rect">
            <a:avLst/>
          </a:prstGeom>
          <a:solidFill>
            <a:schemeClr val="accent2"/>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ctr">
            <a:noAutofit/>
          </a:bodyPr>
          <a:lstStyle/>
          <a:p>
            <a:pPr algn="ctr" defTabSz="832776" fontAlgn="base">
              <a:spcBef>
                <a:spcPct val="0"/>
              </a:spcBef>
              <a:spcAft>
                <a:spcPct val="0"/>
              </a:spcAft>
            </a:pPr>
            <a:endParaRPr lang="tr-TR" sz="1300">
              <a:solidFill>
                <a:srgbClr val="FFFFFF"/>
              </a:solidFill>
            </a:endParaRPr>
          </a:p>
        </p:txBody>
      </p:sp>
      <p:sp>
        <p:nvSpPr>
          <p:cNvPr id="44" name="43 Dikdörtgen"/>
          <p:cNvSpPr/>
          <p:nvPr>
            <p:custDataLst>
              <p:tags r:id="rId30"/>
            </p:custDataLst>
          </p:nvPr>
        </p:nvSpPr>
        <p:spPr bwMode="auto">
          <a:xfrm>
            <a:off x="2655887" y="4271962"/>
            <a:ext cx="22066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5CB549B1-1DA1-40E4-BDAB-BEA44A5DE084}" type="datetime'''''''''''''''Sü''''''''''''''''''''''''''''''''''t'">
              <a:rPr lang="en-US" sz="1200" smtClean="0">
                <a:solidFill>
                  <a:srgbClr val="000000"/>
                </a:solidFill>
              </a:rPr>
              <a:pPr defTabSz="832776" fontAlgn="base">
                <a:spcBef>
                  <a:spcPct val="0"/>
                </a:spcBef>
                <a:spcAft>
                  <a:spcPct val="0"/>
                </a:spcAft>
              </a:pPr>
              <a:t>Süt</a:t>
            </a:fld>
            <a:endParaRPr lang="tr-TR" sz="1200" dirty="0">
              <a:solidFill>
                <a:srgbClr val="000000"/>
              </a:solidFill>
              <a:latin typeface="Arial"/>
              <a:sym typeface="Arial"/>
            </a:endParaRPr>
          </a:p>
        </p:txBody>
      </p:sp>
      <p:sp>
        <p:nvSpPr>
          <p:cNvPr id="42" name="41 Dikdörtgen"/>
          <p:cNvSpPr/>
          <p:nvPr>
            <p:custDataLst>
              <p:tags r:id="rId31"/>
            </p:custDataLst>
          </p:nvPr>
        </p:nvSpPr>
        <p:spPr bwMode="auto">
          <a:xfrm>
            <a:off x="4027487" y="4271962"/>
            <a:ext cx="4460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2DEB0642-3633-45F7-B8E3-AE4202353A50}" type="datetime'''''Y''''''''''''''o''ğ''''''''''u''''r''''''''''t'''">
              <a:rPr lang="en-US" sz="1200" smtClean="0">
                <a:solidFill>
                  <a:srgbClr val="000000"/>
                </a:solidFill>
              </a:rPr>
              <a:pPr defTabSz="832776" fontAlgn="base">
                <a:spcBef>
                  <a:spcPct val="0"/>
                </a:spcBef>
                <a:spcAft>
                  <a:spcPct val="0"/>
                </a:spcAft>
              </a:pPr>
              <a:t>Yoğurt</a:t>
            </a:fld>
            <a:endParaRPr lang="tr-TR" sz="1200" dirty="0">
              <a:solidFill>
                <a:srgbClr val="000000"/>
              </a:solidFill>
              <a:latin typeface="Arial"/>
              <a:sym typeface="Arial"/>
            </a:endParaRPr>
          </a:p>
        </p:txBody>
      </p:sp>
      <p:sp>
        <p:nvSpPr>
          <p:cNvPr id="43" name="42 Dikdörtgen"/>
          <p:cNvSpPr/>
          <p:nvPr>
            <p:custDataLst>
              <p:tags r:id="rId32"/>
            </p:custDataLst>
          </p:nvPr>
        </p:nvSpPr>
        <p:spPr bwMode="auto">
          <a:xfrm>
            <a:off x="3243262" y="4271962"/>
            <a:ext cx="41751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B55D6738-F365-4848-AE13-1E9C731F6859}" type="datetime'''''P''ey''''n''''''''''''''''''''''i''''''''''''r'''''''''">
              <a:rPr lang="en-US" sz="1200" smtClean="0">
                <a:solidFill>
                  <a:srgbClr val="000000"/>
                </a:solidFill>
              </a:rPr>
              <a:pPr defTabSz="832776" fontAlgn="base">
                <a:spcBef>
                  <a:spcPct val="0"/>
                </a:spcBef>
                <a:spcAft>
                  <a:spcPct val="0"/>
                </a:spcAft>
              </a:pPr>
              <a:t>Peynir</a:t>
            </a:fld>
            <a:endParaRPr lang="tr-TR" sz="1200" dirty="0">
              <a:solidFill>
                <a:srgbClr val="000000"/>
              </a:solidFill>
              <a:latin typeface="Arial"/>
              <a:sym typeface="Arial"/>
            </a:endParaRPr>
          </a:p>
        </p:txBody>
      </p:sp>
      <p:sp>
        <p:nvSpPr>
          <p:cNvPr id="45" name="Dikdörtgen 53"/>
          <p:cNvSpPr/>
          <p:nvPr/>
        </p:nvSpPr>
        <p:spPr>
          <a:xfrm>
            <a:off x="-12700" y="2205037"/>
            <a:ext cx="4690066" cy="508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t" anchorCtr="0"/>
          <a:lstStyle/>
          <a:p>
            <a:pPr defTabSz="832776" fontAlgn="base">
              <a:spcBef>
                <a:spcPct val="0"/>
              </a:spcBef>
              <a:spcAft>
                <a:spcPct val="0"/>
              </a:spcAft>
            </a:pPr>
            <a:endParaRPr lang="tr-TR" sz="1400" b="1" dirty="0">
              <a:solidFill>
                <a:srgbClr val="000000"/>
              </a:solidFill>
            </a:endParaRPr>
          </a:p>
        </p:txBody>
      </p:sp>
      <p:graphicFrame>
        <p:nvGraphicFramePr>
          <p:cNvPr id="46" name="45 Nesne"/>
          <p:cNvGraphicFramePr>
            <a:graphicFrameLocks/>
          </p:cNvGraphicFramePr>
          <p:nvPr>
            <p:extLst>
              <p:ext uri="{D42A27DB-BD31-4B8C-83A1-F6EECF244321}">
                <p14:modId xmlns:p14="http://schemas.microsoft.com/office/powerpoint/2010/main" xmlns="" val="3556525088"/>
              </p:ext>
            </p:extLst>
          </p:nvPr>
        </p:nvGraphicFramePr>
        <p:xfrm>
          <a:off x="6272213" y="4911725"/>
          <a:ext cx="1809649" cy="1809885"/>
        </p:xfrm>
        <a:graphic>
          <a:graphicData uri="http://schemas.openxmlformats.org/presentationml/2006/ole">
            <p:oleObj spid="_x0000_s445522" name="Çizelge" r:id="rId50" imgW="1809885" imgH="1809660" progId="MSGraph.Chart.8">
              <p:embed followColorScheme="full"/>
            </p:oleObj>
          </a:graphicData>
        </a:graphic>
      </p:graphicFrame>
      <p:sp>
        <p:nvSpPr>
          <p:cNvPr id="78" name="77 Dikdörtgen"/>
          <p:cNvSpPr/>
          <p:nvPr>
            <p:custDataLst>
              <p:tags r:id="rId33"/>
            </p:custDataLst>
          </p:nvPr>
        </p:nvSpPr>
        <p:spPr bwMode="auto">
          <a:xfrm>
            <a:off x="5559425" y="5499100"/>
            <a:ext cx="763587"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r" fontAlgn="base">
              <a:spcBef>
                <a:spcPct val="0"/>
              </a:spcBef>
              <a:spcAft>
                <a:spcPct val="0"/>
              </a:spcAft>
            </a:pPr>
            <a:fld id="{33279DAF-1489-46FA-8617-9BDD81DE70AC}" type="datetime'''''''''İ''''ç'' ''An''''''a''do''''''''''''''''''''''''lu'''">
              <a:rPr lang="en-US" sz="1400" smtClean="0">
                <a:latin typeface="Calibri"/>
                <a:sym typeface="Calibri"/>
              </a:rPr>
              <a:pPr algn="r" fontAlgn="base">
                <a:spcBef>
                  <a:spcPct val="0"/>
                </a:spcBef>
                <a:spcAft>
                  <a:spcPct val="0"/>
                </a:spcAft>
              </a:pPr>
              <a:t>İç Anadolu</a:t>
            </a:fld>
            <a:endParaRPr kumimoji="0" lang="tr-TR" sz="1400" strike="noStrike" cap="none" normalizeH="0" smtClean="0">
              <a:ln>
                <a:noFill/>
              </a:ln>
              <a:effectLst/>
              <a:latin typeface="Calibri"/>
              <a:cs typeface="Arial"/>
              <a:sym typeface="Calibri"/>
            </a:endParaRPr>
          </a:p>
        </p:txBody>
      </p:sp>
      <p:sp>
        <p:nvSpPr>
          <p:cNvPr id="48" name="47 Dikdörtgen"/>
          <p:cNvSpPr/>
          <p:nvPr>
            <p:custDataLst>
              <p:tags r:id="rId34"/>
            </p:custDataLst>
          </p:nvPr>
        </p:nvSpPr>
        <p:spPr bwMode="gray">
          <a:xfrm>
            <a:off x="6391275" y="5584825"/>
            <a:ext cx="3556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defTabSz="832776" fontAlgn="base">
              <a:spcBef>
                <a:spcPct val="0"/>
              </a:spcBef>
              <a:spcAft>
                <a:spcPct val="0"/>
              </a:spcAft>
            </a:pPr>
            <a:r>
              <a:rPr lang="tr-TR" sz="1200" dirty="0" smtClean="0">
                <a:solidFill>
                  <a:schemeClr val="bg1"/>
                </a:solidFill>
              </a:rPr>
              <a:t>17%</a:t>
            </a:r>
            <a:endParaRPr lang="tr-TR" sz="1200" dirty="0">
              <a:solidFill>
                <a:schemeClr val="bg1"/>
              </a:solidFill>
              <a:latin typeface="Calibri"/>
              <a:sym typeface="Calibri"/>
            </a:endParaRPr>
          </a:p>
        </p:txBody>
      </p:sp>
      <p:sp>
        <p:nvSpPr>
          <p:cNvPr id="80" name="79 Dikdörtgen"/>
          <p:cNvSpPr/>
          <p:nvPr>
            <p:custDataLst>
              <p:tags r:id="rId35"/>
            </p:custDataLst>
          </p:nvPr>
        </p:nvSpPr>
        <p:spPr bwMode="auto">
          <a:xfrm>
            <a:off x="7254875" y="4773612"/>
            <a:ext cx="1465262"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fontAlgn="base">
              <a:spcBef>
                <a:spcPct val="0"/>
              </a:spcBef>
              <a:spcAft>
                <a:spcPct val="0"/>
              </a:spcAft>
            </a:pPr>
            <a:fld id="{CA420F52-B66E-478A-BAC1-A282BD32C913}" type="datetime'''''''Doğu ''''''ve ''''''''''Gün''''e''''y''''''''doğ''u'''">
              <a:rPr lang="en-US" sz="1400" smtClean="0">
                <a:latin typeface="Calibri"/>
                <a:sym typeface="Calibri"/>
              </a:rPr>
              <a:pPr fontAlgn="base">
                <a:spcBef>
                  <a:spcPct val="0"/>
                </a:spcBef>
                <a:spcAft>
                  <a:spcPct val="0"/>
                </a:spcAft>
              </a:pPr>
              <a:t>Doğu ve Güneydoğu</a:t>
            </a:fld>
            <a:endParaRPr kumimoji="0" lang="tr-TR" sz="1400" strike="noStrike" cap="none" normalizeH="0" smtClean="0">
              <a:ln>
                <a:noFill/>
              </a:ln>
              <a:effectLst/>
              <a:latin typeface="Calibri"/>
              <a:cs typeface="Arial"/>
              <a:sym typeface="Calibri"/>
            </a:endParaRPr>
          </a:p>
        </p:txBody>
      </p:sp>
      <p:sp>
        <p:nvSpPr>
          <p:cNvPr id="77" name="76 Dikdörtgen"/>
          <p:cNvSpPr/>
          <p:nvPr>
            <p:custDataLst>
              <p:tags r:id="rId36"/>
            </p:custDataLst>
          </p:nvPr>
        </p:nvSpPr>
        <p:spPr bwMode="auto">
          <a:xfrm>
            <a:off x="6029325" y="6410325"/>
            <a:ext cx="571500"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r" fontAlgn="base">
              <a:spcBef>
                <a:spcPct val="0"/>
              </a:spcBef>
              <a:spcAft>
                <a:spcPct val="0"/>
              </a:spcAft>
            </a:pPr>
            <a:fld id="{2898BA07-2C9C-416F-834D-AC193A16D75F}" type="datetime'''''''''''''''''''''''''Ak''''''''''''d''''''''''''''en''i''z'">
              <a:rPr lang="en-US" sz="1400" smtClean="0">
                <a:latin typeface="Calibri"/>
                <a:sym typeface="Calibri"/>
              </a:rPr>
              <a:pPr algn="r" fontAlgn="base">
                <a:spcBef>
                  <a:spcPct val="0"/>
                </a:spcBef>
                <a:spcAft>
                  <a:spcPct val="0"/>
                </a:spcAft>
              </a:pPr>
              <a:t>Akdeniz</a:t>
            </a:fld>
            <a:endParaRPr kumimoji="0" lang="tr-TR" sz="1400" strike="noStrike" cap="none" normalizeH="0" smtClean="0">
              <a:ln>
                <a:noFill/>
              </a:ln>
              <a:effectLst/>
              <a:latin typeface="Calibri"/>
              <a:cs typeface="Arial"/>
              <a:sym typeface="Calibri"/>
            </a:endParaRPr>
          </a:p>
        </p:txBody>
      </p:sp>
      <p:sp>
        <p:nvSpPr>
          <p:cNvPr id="49" name="48 Dikdörtgen"/>
          <p:cNvSpPr/>
          <p:nvPr>
            <p:custDataLst>
              <p:tags r:id="rId37"/>
            </p:custDataLst>
          </p:nvPr>
        </p:nvSpPr>
        <p:spPr bwMode="auto">
          <a:xfrm>
            <a:off x="6573837" y="6159500"/>
            <a:ext cx="3556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defTabSz="832776" fontAlgn="base">
              <a:spcBef>
                <a:spcPct val="0"/>
              </a:spcBef>
              <a:spcAft>
                <a:spcPct val="0"/>
              </a:spcAft>
            </a:pPr>
            <a:r>
              <a:rPr lang="tr-TR" sz="1200" dirty="0" smtClean="0">
                <a:solidFill>
                  <a:schemeClr val="tx1"/>
                </a:solidFill>
              </a:rPr>
              <a:t>16%</a:t>
            </a:r>
            <a:endParaRPr lang="tr-TR" sz="1200" dirty="0">
              <a:solidFill>
                <a:schemeClr val="tx1"/>
              </a:solidFill>
              <a:latin typeface="Calibri"/>
              <a:sym typeface="Calibri"/>
            </a:endParaRPr>
          </a:p>
        </p:txBody>
      </p:sp>
      <p:sp>
        <p:nvSpPr>
          <p:cNvPr id="76" name="75 Dikdörtgen"/>
          <p:cNvSpPr/>
          <p:nvPr>
            <p:custDataLst>
              <p:tags r:id="rId38"/>
            </p:custDataLst>
          </p:nvPr>
        </p:nvSpPr>
        <p:spPr bwMode="auto">
          <a:xfrm>
            <a:off x="7170737" y="6623050"/>
            <a:ext cx="260350"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fontAlgn="base">
              <a:spcBef>
                <a:spcPct val="0"/>
              </a:spcBef>
              <a:spcAft>
                <a:spcPct val="0"/>
              </a:spcAft>
            </a:pPr>
            <a:fld id="{AE023F2B-B733-4D9E-B90E-7D84D2F6E60E}" type="datetime'E''''''''''''''''''''''''''''''''''g''''''''''''''''''''e'">
              <a:rPr lang="en-US" sz="1400" smtClean="0">
                <a:latin typeface="Calibri"/>
                <a:sym typeface="Calibri"/>
              </a:rPr>
              <a:pPr fontAlgn="base">
                <a:spcBef>
                  <a:spcPct val="0"/>
                </a:spcBef>
                <a:spcAft>
                  <a:spcPct val="0"/>
                </a:spcAft>
              </a:pPr>
              <a:t>Ege</a:t>
            </a:fld>
            <a:endParaRPr kumimoji="0" lang="tr-TR" sz="1400" strike="noStrike" cap="none" normalizeH="0" smtClean="0">
              <a:ln>
                <a:noFill/>
              </a:ln>
              <a:effectLst/>
              <a:latin typeface="Calibri"/>
              <a:cs typeface="Arial"/>
              <a:sym typeface="Calibri"/>
            </a:endParaRPr>
          </a:p>
        </p:txBody>
      </p:sp>
      <p:sp>
        <p:nvSpPr>
          <p:cNvPr id="50" name="49 Dikdörtgen"/>
          <p:cNvSpPr/>
          <p:nvPr>
            <p:custDataLst>
              <p:tags r:id="rId39"/>
            </p:custDataLst>
          </p:nvPr>
        </p:nvSpPr>
        <p:spPr bwMode="auto">
          <a:xfrm>
            <a:off x="7065962" y="6367462"/>
            <a:ext cx="3556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defTabSz="832776" fontAlgn="base">
              <a:spcBef>
                <a:spcPct val="0"/>
              </a:spcBef>
              <a:spcAft>
                <a:spcPct val="0"/>
              </a:spcAft>
            </a:pPr>
            <a:r>
              <a:rPr lang="tr-TR" sz="1200" dirty="0" smtClean="0">
                <a:solidFill>
                  <a:srgbClr val="000000"/>
                </a:solidFill>
              </a:rPr>
              <a:t>12%</a:t>
            </a:r>
            <a:endParaRPr lang="tr-TR" sz="1200" dirty="0">
              <a:solidFill>
                <a:srgbClr val="000000"/>
              </a:solidFill>
              <a:latin typeface="Calibri"/>
              <a:sym typeface="Calibri"/>
            </a:endParaRPr>
          </a:p>
        </p:txBody>
      </p:sp>
      <p:sp>
        <p:nvSpPr>
          <p:cNvPr id="75" name="74 Dikdörtgen"/>
          <p:cNvSpPr/>
          <p:nvPr>
            <p:custDataLst>
              <p:tags r:id="rId40"/>
            </p:custDataLst>
          </p:nvPr>
        </p:nvSpPr>
        <p:spPr bwMode="auto">
          <a:xfrm>
            <a:off x="8008937" y="5659437"/>
            <a:ext cx="674687"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fontAlgn="base">
              <a:spcBef>
                <a:spcPct val="0"/>
              </a:spcBef>
              <a:spcAft>
                <a:spcPct val="0"/>
              </a:spcAft>
            </a:pPr>
            <a:fld id="{39246096-340E-4816-B057-71783C1523C4}" type="datetime'''Ma''''''''''r''''''''''''''m''''''a''r''''''''''''''''''''a'">
              <a:rPr lang="en-US" sz="1400" smtClean="0">
                <a:latin typeface="Calibri"/>
                <a:sym typeface="Calibri"/>
              </a:rPr>
              <a:pPr fontAlgn="base">
                <a:spcBef>
                  <a:spcPct val="0"/>
                </a:spcBef>
                <a:spcAft>
                  <a:spcPct val="0"/>
                </a:spcAft>
              </a:pPr>
              <a:t>Marmara</a:t>
            </a:fld>
            <a:endParaRPr kumimoji="0" lang="tr-TR" sz="1400" strike="noStrike" cap="none" normalizeH="0" smtClean="0">
              <a:ln>
                <a:noFill/>
              </a:ln>
              <a:effectLst/>
              <a:latin typeface="Calibri"/>
              <a:sym typeface="Calibri"/>
            </a:endParaRPr>
          </a:p>
        </p:txBody>
      </p:sp>
      <p:sp>
        <p:nvSpPr>
          <p:cNvPr id="51" name="50 Dikdörtgen"/>
          <p:cNvSpPr/>
          <p:nvPr>
            <p:custDataLst>
              <p:tags r:id="rId41"/>
            </p:custDataLst>
          </p:nvPr>
        </p:nvSpPr>
        <p:spPr bwMode="gray">
          <a:xfrm>
            <a:off x="7602537" y="5692775"/>
            <a:ext cx="3556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defTabSz="832776" fontAlgn="base">
              <a:spcBef>
                <a:spcPct val="0"/>
              </a:spcBef>
              <a:spcAft>
                <a:spcPct val="0"/>
              </a:spcAft>
            </a:pPr>
            <a:r>
              <a:rPr lang="tr-TR" sz="1200" dirty="0" smtClean="0">
                <a:solidFill>
                  <a:schemeClr val="bg1"/>
                </a:solidFill>
              </a:rPr>
              <a:t>35%</a:t>
            </a:r>
            <a:endParaRPr lang="tr-TR" sz="1200" dirty="0">
              <a:solidFill>
                <a:schemeClr val="bg1"/>
              </a:solidFill>
              <a:latin typeface="Calibri"/>
              <a:sym typeface="Calibri"/>
            </a:endParaRPr>
          </a:p>
        </p:txBody>
      </p:sp>
      <p:sp>
        <p:nvSpPr>
          <p:cNvPr id="52" name="51 Dikdörtgen"/>
          <p:cNvSpPr/>
          <p:nvPr>
            <p:custDataLst>
              <p:tags r:id="rId42"/>
            </p:custDataLst>
          </p:nvPr>
        </p:nvSpPr>
        <p:spPr bwMode="gray">
          <a:xfrm>
            <a:off x="7165975" y="5064125"/>
            <a:ext cx="273050" cy="182562"/>
          </a:xfrm>
          <a:prstGeom prst="rect">
            <a:avLst/>
          </a:prstGeom>
          <a:solidFill>
            <a:srgbClr val="00AE1B"/>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defTabSz="832776" fontAlgn="base">
              <a:spcBef>
                <a:spcPct val="0"/>
              </a:spcBef>
              <a:spcAft>
                <a:spcPct val="0"/>
              </a:spcAft>
            </a:pPr>
            <a:r>
              <a:rPr lang="tr-TR" sz="1200" dirty="0" smtClean="0">
                <a:solidFill>
                  <a:srgbClr val="FFFFFF"/>
                </a:solidFill>
              </a:rPr>
              <a:t>7%</a:t>
            </a:r>
            <a:endParaRPr lang="tr-TR" sz="1200" dirty="0">
              <a:solidFill>
                <a:srgbClr val="FFFFFF"/>
              </a:solidFill>
              <a:latin typeface="Calibri"/>
              <a:sym typeface="Calibri"/>
            </a:endParaRPr>
          </a:p>
        </p:txBody>
      </p:sp>
      <p:sp>
        <p:nvSpPr>
          <p:cNvPr id="81" name="80 Dikdörtgen"/>
          <p:cNvSpPr/>
          <p:nvPr>
            <p:custDataLst>
              <p:tags r:id="rId43"/>
            </p:custDataLst>
          </p:nvPr>
        </p:nvSpPr>
        <p:spPr bwMode="auto">
          <a:xfrm>
            <a:off x="6172200" y="4816475"/>
            <a:ext cx="712787"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r" fontAlgn="base">
              <a:spcBef>
                <a:spcPct val="0"/>
              </a:spcBef>
              <a:spcAft>
                <a:spcPct val="0"/>
              </a:spcAft>
            </a:pPr>
            <a:fld id="{FB1D459B-B373-445E-B7CC-381BBD00523D}" type="datetime'''K''''''''a''''ra''d''''''e''''n''''i''''''''''''''z'''''">
              <a:rPr lang="en-US" sz="1400" smtClean="0">
                <a:latin typeface="Calibri"/>
                <a:sym typeface="Calibri"/>
              </a:rPr>
              <a:pPr algn="r" fontAlgn="base">
                <a:spcBef>
                  <a:spcPct val="0"/>
                </a:spcBef>
                <a:spcAft>
                  <a:spcPct val="0"/>
                </a:spcAft>
              </a:pPr>
              <a:t>Karadeniz</a:t>
            </a:fld>
            <a:endParaRPr kumimoji="0" lang="tr-TR" sz="1400" strike="noStrike" cap="none" normalizeH="0" smtClean="0">
              <a:ln>
                <a:noFill/>
              </a:ln>
              <a:effectLst/>
              <a:latin typeface="Calibri"/>
              <a:cs typeface="Arial"/>
              <a:sym typeface="Calibri"/>
            </a:endParaRPr>
          </a:p>
        </p:txBody>
      </p:sp>
      <p:sp>
        <p:nvSpPr>
          <p:cNvPr id="47" name="46 Dikdörtgen"/>
          <p:cNvSpPr/>
          <p:nvPr>
            <p:custDataLst>
              <p:tags r:id="rId44"/>
            </p:custDataLst>
          </p:nvPr>
        </p:nvSpPr>
        <p:spPr bwMode="auto">
          <a:xfrm>
            <a:off x="6734175" y="5135562"/>
            <a:ext cx="3556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ctr" anchorCtr="0">
            <a:noAutofit/>
          </a:bodyPr>
          <a:lstStyle/>
          <a:p>
            <a:pPr algn="ctr" defTabSz="832776" fontAlgn="base">
              <a:spcBef>
                <a:spcPct val="0"/>
              </a:spcBef>
              <a:spcAft>
                <a:spcPct val="0"/>
              </a:spcAft>
            </a:pPr>
            <a:r>
              <a:rPr lang="tr-TR" sz="1200" dirty="0" smtClean="0">
                <a:solidFill>
                  <a:srgbClr val="000000"/>
                </a:solidFill>
              </a:rPr>
              <a:t>13%</a:t>
            </a:r>
            <a:endParaRPr lang="tr-TR" sz="1200" dirty="0">
              <a:solidFill>
                <a:srgbClr val="000000"/>
              </a:solidFill>
              <a:latin typeface="Calibri"/>
              <a:sym typeface="Calibri"/>
            </a:endParaRPr>
          </a:p>
        </p:txBody>
      </p:sp>
      <p:sp>
        <p:nvSpPr>
          <p:cNvPr id="82" name="81 Metin kutusu"/>
          <p:cNvSpPr txBox="1"/>
          <p:nvPr/>
        </p:nvSpPr>
        <p:spPr>
          <a:xfrm>
            <a:off x="5292080" y="4221088"/>
            <a:ext cx="3744416" cy="523220"/>
          </a:xfrm>
          <a:prstGeom prst="rect">
            <a:avLst/>
          </a:prstGeom>
          <a:solidFill>
            <a:schemeClr val="accent2">
              <a:lumMod val="75000"/>
            </a:schemeClr>
          </a:solidFill>
        </p:spPr>
        <p:txBody>
          <a:bodyPr wrap="square" rtlCol="0">
            <a:spAutoFit/>
          </a:bodyPr>
          <a:lstStyle/>
          <a:p>
            <a:pPr algn="ctr" defTabSz="832776" fontAlgn="base">
              <a:spcBef>
                <a:spcPct val="0"/>
              </a:spcBef>
              <a:spcAft>
                <a:spcPct val="0"/>
              </a:spcAft>
            </a:pPr>
            <a:r>
              <a:rPr lang="tr-TR" sz="1400" b="1" dirty="0" smtClean="0">
                <a:solidFill>
                  <a:schemeClr val="bg1"/>
                </a:solidFill>
              </a:rPr>
              <a:t>Toplam süt tüketiminin bölgesel dağılımı (2010, %)</a:t>
            </a:r>
            <a:endParaRPr lang="tr-TR" sz="1400" b="1" dirty="0">
              <a:solidFill>
                <a:schemeClr val="bg1"/>
              </a:solidFill>
            </a:endParaRPr>
          </a:p>
        </p:txBody>
      </p:sp>
      <p:sp>
        <p:nvSpPr>
          <p:cNvPr id="83" name="82 Metin kutusu"/>
          <p:cNvSpPr txBox="1"/>
          <p:nvPr/>
        </p:nvSpPr>
        <p:spPr>
          <a:xfrm>
            <a:off x="179512" y="3717032"/>
            <a:ext cx="4392488" cy="523220"/>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400" b="1" dirty="0" smtClean="0">
                <a:solidFill>
                  <a:schemeClr val="bg1"/>
                </a:solidFill>
              </a:rPr>
              <a:t>Toplam gıda harcamaları içerisinde süt, peynir ve yoğurdun payı (2010, %)</a:t>
            </a:r>
            <a:endParaRPr lang="tr-TR" sz="1400" b="1" dirty="0">
              <a:solidFill>
                <a:srgbClr val="000000"/>
              </a:solidFill>
            </a:endParaRPr>
          </a:p>
        </p:txBody>
      </p:sp>
      <p:sp>
        <p:nvSpPr>
          <p:cNvPr id="105" name="104 Dikdörtgen"/>
          <p:cNvSpPr/>
          <p:nvPr/>
        </p:nvSpPr>
        <p:spPr>
          <a:xfrm>
            <a:off x="8064896" y="6268206"/>
            <a:ext cx="1187624" cy="761194"/>
          </a:xfrm>
          <a:prstGeom prst="rect">
            <a:avLst/>
          </a:prstGeom>
        </p:spPr>
        <p:txBody>
          <a:bodyPr wrap="square" lIns="83268" tIns="41636" rIns="83268" bIns="41636">
            <a:spAutoFit/>
          </a:bodyPr>
          <a:lstStyle/>
          <a:p>
            <a:pPr defTabSz="832776" fontAlgn="base">
              <a:spcBef>
                <a:spcPct val="0"/>
              </a:spcBef>
              <a:spcAft>
                <a:spcPct val="0"/>
              </a:spcAft>
            </a:pPr>
            <a:r>
              <a:rPr lang="tr-TR" sz="1100" dirty="0">
                <a:solidFill>
                  <a:srgbClr val="000000"/>
                </a:solidFill>
                <a:cs typeface="Arial" charset="0"/>
              </a:rPr>
              <a:t>Kaynak: </a:t>
            </a:r>
            <a:r>
              <a:rPr lang="tr-TR" sz="1100" dirty="0" err="1">
                <a:solidFill>
                  <a:srgbClr val="000000"/>
                </a:solidFill>
                <a:cs typeface="Arial" charset="0"/>
              </a:rPr>
              <a:t>İpsos</a:t>
            </a:r>
            <a:r>
              <a:rPr lang="tr-TR" sz="1100" dirty="0">
                <a:solidFill>
                  <a:srgbClr val="000000"/>
                </a:solidFill>
                <a:cs typeface="Arial" charset="0"/>
              </a:rPr>
              <a:t> </a:t>
            </a:r>
            <a:r>
              <a:rPr lang="tr-TR" sz="1100" dirty="0" err="1">
                <a:solidFill>
                  <a:srgbClr val="000000"/>
                </a:solidFill>
                <a:cs typeface="Arial" charset="0"/>
              </a:rPr>
              <a:t>Hanehalkı</a:t>
            </a:r>
            <a:r>
              <a:rPr lang="tr-TR" sz="1100" dirty="0">
                <a:solidFill>
                  <a:srgbClr val="000000"/>
                </a:solidFill>
                <a:cs typeface="Arial" charset="0"/>
              </a:rPr>
              <a:t> Tüketim Paneli</a:t>
            </a:r>
          </a:p>
          <a:p>
            <a:pPr defTabSz="832776" fontAlgn="base">
              <a:spcBef>
                <a:spcPct val="0"/>
              </a:spcBef>
              <a:spcAft>
                <a:spcPct val="0"/>
              </a:spcAft>
            </a:pPr>
            <a:endParaRPr lang="tr-TR" sz="1100" dirty="0">
              <a:solidFill>
                <a:srgbClr val="000000"/>
              </a:solidFill>
              <a:cs typeface="Arial" charset="0"/>
            </a:endParaRPr>
          </a:p>
        </p:txBody>
      </p:sp>
      <p:sp>
        <p:nvSpPr>
          <p:cNvPr id="73" name="72 Slayt Numarası Yer Tutucusu"/>
          <p:cNvSpPr>
            <a:spLocks noGrp="1"/>
          </p:cNvSpPr>
          <p:nvPr>
            <p:ph type="sldNum" sz="quarter" idx="11"/>
          </p:nvPr>
        </p:nvSpPr>
        <p:spPr/>
        <p:txBody>
          <a:bodyPr/>
          <a:lstStyle/>
          <a:p>
            <a:pPr>
              <a:defRPr/>
            </a:pPr>
            <a:r>
              <a:rPr lang="en-US" smtClean="0"/>
              <a:t>Slide </a:t>
            </a:r>
            <a:fld id="{378653DB-3989-4C8E-8FFD-3BA7DA0BA558}" type="slidenum">
              <a:rPr lang="en-US" smtClean="0"/>
              <a:pPr>
                <a:defRPr/>
              </a:pPr>
              <a:t>33</a:t>
            </a:fld>
            <a:endParaRPr lang="en-US"/>
          </a:p>
        </p:txBody>
      </p:sp>
      <p:sp>
        <p:nvSpPr>
          <p:cNvPr id="74" name="7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extLst>
      <p:ext uri="{BB962C8B-B14F-4D97-AF65-F5344CB8AC3E}">
        <p14:creationId xmlns:p14="http://schemas.microsoft.com/office/powerpoint/2010/main" xmlns="" val="402823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40 Nesne" hidden="1"/>
          <p:cNvGraphicFramePr>
            <a:graphicFrameLocks noChangeAspect="1"/>
          </p:cNvGraphicFramePr>
          <p:nvPr/>
        </p:nvGraphicFramePr>
        <p:xfrm>
          <a:off x="1587" y="1588"/>
          <a:ext cx="1587" cy="1587"/>
        </p:xfrm>
        <a:graphic>
          <a:graphicData uri="http://schemas.openxmlformats.org/presentationml/2006/ole">
            <p:oleObj spid="_x0000_s446544" name="think-cell Slide" r:id="rId26" imgW="360" imgH="360" progId="">
              <p:embed/>
            </p:oleObj>
          </a:graphicData>
        </a:graphic>
      </p:graphicFrame>
      <p:sp>
        <p:nvSpPr>
          <p:cNvPr id="40" name="39 Dikdörtgen" hidden="1"/>
          <p:cNvSpPr/>
          <p:nvPr>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kumimoji="0" lang="tr-TR" sz="1300" u="none" strike="noStrike" cap="none" normalizeH="0" smtClean="0">
              <a:ln>
                <a:noFill/>
              </a:ln>
              <a:solidFill>
                <a:schemeClr val="tx1"/>
              </a:solidFill>
              <a:effectLst/>
              <a:latin typeface="Calibri"/>
              <a:cs typeface="Arial"/>
              <a:sym typeface="Calibri"/>
            </a:endParaRPr>
          </a:p>
        </p:txBody>
      </p:sp>
      <p:sp>
        <p:nvSpPr>
          <p:cNvPr id="2" name="1 Başlık"/>
          <p:cNvSpPr>
            <a:spLocks noGrp="1"/>
          </p:cNvSpPr>
          <p:nvPr>
            <p:ph type="title"/>
          </p:nvPr>
        </p:nvSpPr>
        <p:spPr>
          <a:xfrm>
            <a:off x="304800" y="762000"/>
            <a:ext cx="8534400" cy="650776"/>
          </a:xfrm>
        </p:spPr>
        <p:txBody>
          <a:bodyPr/>
          <a:lstStyle/>
          <a:p>
            <a:pPr lvl="0">
              <a:defRPr/>
            </a:pPr>
            <a:r>
              <a:rPr lang="tr-TR" sz="3200" b="1" dirty="0" smtClean="0"/>
              <a:t>Değer Zinciri Analizi Örneği</a:t>
            </a:r>
            <a:endParaRPr lang="tr-TR" sz="3200" b="1" dirty="0">
              <a:solidFill>
                <a:srgbClr val="00B050"/>
              </a:solidFill>
            </a:endParaRPr>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34</a:t>
            </a:fld>
            <a:endParaRPr lang="en-US"/>
          </a:p>
        </p:txBody>
      </p:sp>
      <p:sp>
        <p:nvSpPr>
          <p:cNvPr id="22" name="Dikdörtgen 53"/>
          <p:cNvSpPr/>
          <p:nvPr/>
        </p:nvSpPr>
        <p:spPr>
          <a:xfrm>
            <a:off x="4406900" y="1700808"/>
            <a:ext cx="392262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t" anchorCtr="0"/>
          <a:lstStyle/>
          <a:p>
            <a:pPr defTabSz="832776" fontAlgn="base">
              <a:spcBef>
                <a:spcPct val="0"/>
              </a:spcBef>
              <a:spcAft>
                <a:spcPct val="0"/>
              </a:spcAft>
            </a:pPr>
            <a:endParaRPr lang="tr-TR" sz="1400" b="1" dirty="0">
              <a:solidFill>
                <a:srgbClr val="000000"/>
              </a:solidFill>
            </a:endParaRPr>
          </a:p>
        </p:txBody>
      </p:sp>
      <p:sp>
        <p:nvSpPr>
          <p:cNvPr id="39" name="Dikdörtgen 53"/>
          <p:cNvSpPr/>
          <p:nvPr/>
        </p:nvSpPr>
        <p:spPr>
          <a:xfrm>
            <a:off x="511175" y="1804987"/>
            <a:ext cx="392262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t" anchorCtr="0"/>
          <a:lstStyle/>
          <a:p>
            <a:pPr defTabSz="832776" fontAlgn="base">
              <a:spcBef>
                <a:spcPct val="0"/>
              </a:spcBef>
              <a:spcAft>
                <a:spcPct val="0"/>
              </a:spcAft>
            </a:pPr>
            <a:endParaRPr lang="tr-TR" sz="1400" b="1" dirty="0">
              <a:solidFill>
                <a:srgbClr val="000000"/>
              </a:solidFill>
            </a:endParaRPr>
          </a:p>
        </p:txBody>
      </p:sp>
      <p:graphicFrame>
        <p:nvGraphicFramePr>
          <p:cNvPr id="42" name="41 Nesne"/>
          <p:cNvGraphicFramePr>
            <a:graphicFrameLocks/>
          </p:cNvGraphicFramePr>
          <p:nvPr>
            <p:extLst>
              <p:ext uri="{D42A27DB-BD31-4B8C-83A1-F6EECF244321}">
                <p14:modId xmlns:p14="http://schemas.microsoft.com/office/powerpoint/2010/main" xmlns="" val="1281891964"/>
              </p:ext>
            </p:extLst>
          </p:nvPr>
        </p:nvGraphicFramePr>
        <p:xfrm>
          <a:off x="234950" y="2247900"/>
          <a:ext cx="3781408" cy="4172085"/>
        </p:xfrm>
        <a:graphic>
          <a:graphicData uri="http://schemas.openxmlformats.org/presentationml/2006/ole">
            <p:oleObj spid="_x0000_s446545" name="Çizelge" r:id="rId27" imgW="3781357" imgH="4171950" progId="MSGraph.Chart.8">
              <p:embed followColorScheme="full"/>
            </p:oleObj>
          </a:graphicData>
        </a:graphic>
      </p:graphicFrame>
      <p:sp>
        <p:nvSpPr>
          <p:cNvPr id="43" name="42 Dikdörtgen"/>
          <p:cNvSpPr/>
          <p:nvPr>
            <p:custDataLst>
              <p:tags r:id="rId3"/>
            </p:custDataLst>
          </p:nvPr>
        </p:nvSpPr>
        <p:spPr bwMode="auto">
          <a:xfrm>
            <a:off x="152400" y="2236787"/>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B3315FC4-A9F7-4F37-804D-D680AB04A4C3}" type="datetime'''''''''1''''''.''''''''''''''''''0'''''''''''''''">
              <a:rPr lang="en-US" sz="1400" smtClean="0">
                <a:solidFill>
                  <a:schemeClr val="tx1"/>
                </a:solidFill>
              </a:rPr>
              <a:pPr algn="r">
                <a:spcBef>
                  <a:spcPct val="0"/>
                </a:spcBef>
                <a:spcAft>
                  <a:spcPct val="0"/>
                </a:spcAft>
              </a:pPr>
              <a:t>1.0</a:t>
            </a:fld>
            <a:endParaRPr lang="en-US" sz="1400">
              <a:solidFill>
                <a:schemeClr val="tx1"/>
              </a:solidFill>
              <a:latin typeface="Arial"/>
              <a:sym typeface="Arial"/>
            </a:endParaRPr>
          </a:p>
        </p:txBody>
      </p:sp>
      <p:sp>
        <p:nvSpPr>
          <p:cNvPr id="44" name="43 Dikdörtgen"/>
          <p:cNvSpPr/>
          <p:nvPr>
            <p:custDataLst>
              <p:tags r:id="rId4"/>
            </p:custDataLst>
          </p:nvPr>
        </p:nvSpPr>
        <p:spPr bwMode="auto">
          <a:xfrm>
            <a:off x="174625" y="2589212"/>
            <a:ext cx="2254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3115F349-AFDB-48AC-8316-35A3480DC751}" type="datetime'0''''''.''''''''''''''''''9'''''''''''''''''''''''''''">
              <a:rPr lang="en-US" sz="1400" smtClean="0">
                <a:solidFill>
                  <a:schemeClr val="tx1"/>
                </a:solidFill>
                <a:latin typeface="Calibri"/>
                <a:sym typeface="Calibri"/>
              </a:rPr>
              <a:pPr algn="r">
                <a:spcBef>
                  <a:spcPct val="0"/>
                </a:spcBef>
                <a:spcAft>
                  <a:spcPct val="0"/>
                </a:spcAft>
              </a:pPr>
              <a:t>0.9</a:t>
            </a:fld>
            <a:endParaRPr lang="en-US" sz="1400">
              <a:solidFill>
                <a:schemeClr val="tx1"/>
              </a:solidFill>
              <a:latin typeface="Calibri"/>
              <a:sym typeface="Calibri"/>
            </a:endParaRPr>
          </a:p>
        </p:txBody>
      </p:sp>
      <p:sp>
        <p:nvSpPr>
          <p:cNvPr id="45" name="44 Dikdörtgen"/>
          <p:cNvSpPr/>
          <p:nvPr>
            <p:custDataLst>
              <p:tags r:id="rId5"/>
            </p:custDataLst>
          </p:nvPr>
        </p:nvSpPr>
        <p:spPr bwMode="auto">
          <a:xfrm>
            <a:off x="152400" y="2951162"/>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8B84CE15-B996-4AB7-A51B-632B17225E24}" type="datetime'''''0''''''''''''''.''''''''''''''8'''''''''''''''''''">
              <a:rPr lang="en-US" sz="1400" smtClean="0">
                <a:solidFill>
                  <a:schemeClr val="tx1"/>
                </a:solidFill>
              </a:rPr>
              <a:pPr algn="r">
                <a:spcBef>
                  <a:spcPct val="0"/>
                </a:spcBef>
                <a:spcAft>
                  <a:spcPct val="0"/>
                </a:spcAft>
              </a:pPr>
              <a:t>0.8</a:t>
            </a:fld>
            <a:endParaRPr lang="en-US" sz="1400">
              <a:solidFill>
                <a:schemeClr val="tx1"/>
              </a:solidFill>
              <a:latin typeface="Arial"/>
              <a:sym typeface="Arial"/>
            </a:endParaRPr>
          </a:p>
        </p:txBody>
      </p:sp>
      <p:sp>
        <p:nvSpPr>
          <p:cNvPr id="46" name="45 Dikdörtgen"/>
          <p:cNvSpPr/>
          <p:nvPr>
            <p:custDataLst>
              <p:tags r:id="rId6"/>
            </p:custDataLst>
          </p:nvPr>
        </p:nvSpPr>
        <p:spPr bwMode="auto">
          <a:xfrm>
            <a:off x="174625" y="3303587"/>
            <a:ext cx="2254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DAE36EFA-F097-448A-A490-2BDB9BD31569}" type="datetime'''''''''''''''''''0''''''''''''.''''''''''''''''''''''''7'">
              <a:rPr lang="en-US" sz="1400" smtClean="0">
                <a:solidFill>
                  <a:schemeClr val="tx1"/>
                </a:solidFill>
                <a:latin typeface="Calibri"/>
                <a:sym typeface="Calibri"/>
              </a:rPr>
              <a:pPr algn="r">
                <a:spcBef>
                  <a:spcPct val="0"/>
                </a:spcBef>
                <a:spcAft>
                  <a:spcPct val="0"/>
                </a:spcAft>
              </a:pPr>
              <a:t>0.7</a:t>
            </a:fld>
            <a:endParaRPr lang="en-US" sz="1400">
              <a:solidFill>
                <a:schemeClr val="tx1"/>
              </a:solidFill>
              <a:latin typeface="Calibri"/>
              <a:sym typeface="Calibri"/>
            </a:endParaRPr>
          </a:p>
        </p:txBody>
      </p:sp>
      <p:sp>
        <p:nvSpPr>
          <p:cNvPr id="47" name="46 Dikdörtgen"/>
          <p:cNvSpPr/>
          <p:nvPr>
            <p:custDataLst>
              <p:tags r:id="rId7"/>
            </p:custDataLst>
          </p:nvPr>
        </p:nvSpPr>
        <p:spPr bwMode="auto">
          <a:xfrm>
            <a:off x="152400" y="3656012"/>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6C875767-948C-4141-AA2F-EAE2BB8D68BD}" type="datetime'''''''''''''0''''''''''''''.''''''''''''6'''''''''">
              <a:rPr lang="en-US" sz="1400" smtClean="0">
                <a:solidFill>
                  <a:schemeClr val="tx1"/>
                </a:solidFill>
              </a:rPr>
              <a:pPr algn="r">
                <a:spcBef>
                  <a:spcPct val="0"/>
                </a:spcBef>
                <a:spcAft>
                  <a:spcPct val="0"/>
                </a:spcAft>
              </a:pPr>
              <a:t>0.6</a:t>
            </a:fld>
            <a:endParaRPr lang="en-US" sz="1400">
              <a:solidFill>
                <a:schemeClr val="tx1"/>
              </a:solidFill>
              <a:latin typeface="Arial"/>
              <a:sym typeface="Arial"/>
            </a:endParaRPr>
          </a:p>
        </p:txBody>
      </p:sp>
      <p:sp>
        <p:nvSpPr>
          <p:cNvPr id="48" name="47 Dikdörtgen"/>
          <p:cNvSpPr/>
          <p:nvPr>
            <p:custDataLst>
              <p:tags r:id="rId8"/>
            </p:custDataLst>
          </p:nvPr>
        </p:nvSpPr>
        <p:spPr bwMode="auto">
          <a:xfrm>
            <a:off x="174625" y="4017962"/>
            <a:ext cx="2254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6B67F977-1CAE-41E3-964A-0FDB32851A27}" type="datetime'''''''''0''''.''''''''''''''''''5'''''''''''''''''''''">
              <a:rPr lang="en-US" sz="1400" smtClean="0">
                <a:solidFill>
                  <a:schemeClr val="tx1"/>
                </a:solidFill>
                <a:latin typeface="Calibri"/>
                <a:sym typeface="Calibri"/>
              </a:rPr>
              <a:pPr algn="r">
                <a:spcBef>
                  <a:spcPct val="0"/>
                </a:spcBef>
                <a:spcAft>
                  <a:spcPct val="0"/>
                </a:spcAft>
              </a:pPr>
              <a:t>0.5</a:t>
            </a:fld>
            <a:endParaRPr lang="en-US" sz="1400">
              <a:solidFill>
                <a:schemeClr val="tx1"/>
              </a:solidFill>
              <a:latin typeface="Calibri"/>
              <a:sym typeface="Calibri"/>
            </a:endParaRPr>
          </a:p>
        </p:txBody>
      </p:sp>
      <p:sp>
        <p:nvSpPr>
          <p:cNvPr id="49" name="48 Dikdörtgen"/>
          <p:cNvSpPr/>
          <p:nvPr>
            <p:custDataLst>
              <p:tags r:id="rId9"/>
            </p:custDataLst>
          </p:nvPr>
        </p:nvSpPr>
        <p:spPr bwMode="auto">
          <a:xfrm>
            <a:off x="152400" y="4370387"/>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074EEF80-A5FE-4196-A220-1FD282CC96B7}" type="datetime'0''''''''''.''4'''">
              <a:rPr lang="en-US" sz="1400" smtClean="0">
                <a:solidFill>
                  <a:schemeClr val="tx1"/>
                </a:solidFill>
              </a:rPr>
              <a:pPr algn="r">
                <a:spcBef>
                  <a:spcPct val="0"/>
                </a:spcBef>
                <a:spcAft>
                  <a:spcPct val="0"/>
                </a:spcAft>
              </a:pPr>
              <a:t>0.4</a:t>
            </a:fld>
            <a:endParaRPr lang="en-US" sz="1400">
              <a:solidFill>
                <a:schemeClr val="tx1"/>
              </a:solidFill>
              <a:latin typeface="Arial"/>
              <a:sym typeface="Arial"/>
            </a:endParaRPr>
          </a:p>
        </p:txBody>
      </p:sp>
      <p:sp>
        <p:nvSpPr>
          <p:cNvPr id="50" name="49 Dikdörtgen"/>
          <p:cNvSpPr/>
          <p:nvPr>
            <p:custDataLst>
              <p:tags r:id="rId10"/>
            </p:custDataLst>
          </p:nvPr>
        </p:nvSpPr>
        <p:spPr bwMode="auto">
          <a:xfrm>
            <a:off x="174625" y="4722812"/>
            <a:ext cx="2254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9A60724D-AA2B-43C9-855C-094ABAB8DFDD}" type="datetime'''''''''0''.''''''''''''''''''''3'''''''''''''">
              <a:rPr lang="en-US" sz="1400" smtClean="0">
                <a:solidFill>
                  <a:schemeClr val="tx1"/>
                </a:solidFill>
                <a:latin typeface="Calibri"/>
                <a:sym typeface="Calibri"/>
              </a:rPr>
              <a:pPr algn="r">
                <a:spcBef>
                  <a:spcPct val="0"/>
                </a:spcBef>
                <a:spcAft>
                  <a:spcPct val="0"/>
                </a:spcAft>
              </a:pPr>
              <a:t>0.3</a:t>
            </a:fld>
            <a:endParaRPr lang="en-US" sz="1400">
              <a:solidFill>
                <a:schemeClr val="tx1"/>
              </a:solidFill>
              <a:latin typeface="Calibri"/>
              <a:sym typeface="Calibri"/>
            </a:endParaRPr>
          </a:p>
        </p:txBody>
      </p:sp>
      <p:sp>
        <p:nvSpPr>
          <p:cNvPr id="51" name="50 Dikdörtgen"/>
          <p:cNvSpPr/>
          <p:nvPr>
            <p:custDataLst>
              <p:tags r:id="rId11"/>
            </p:custDataLst>
          </p:nvPr>
        </p:nvSpPr>
        <p:spPr bwMode="auto">
          <a:xfrm>
            <a:off x="152400" y="5075237"/>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E10918C6-53D5-4C69-B075-2EA6DEFDEDC9}" type="datetime'''''''''''''''''''''0''''''''.''2'''''''''''''''''''''">
              <a:rPr lang="en-US" sz="1400" smtClean="0">
                <a:solidFill>
                  <a:schemeClr val="tx1"/>
                </a:solidFill>
              </a:rPr>
              <a:pPr algn="r">
                <a:spcBef>
                  <a:spcPct val="0"/>
                </a:spcBef>
                <a:spcAft>
                  <a:spcPct val="0"/>
                </a:spcAft>
              </a:pPr>
              <a:t>0.2</a:t>
            </a:fld>
            <a:endParaRPr lang="en-US" sz="1400">
              <a:solidFill>
                <a:schemeClr val="tx1"/>
              </a:solidFill>
              <a:latin typeface="Arial"/>
              <a:sym typeface="Arial"/>
            </a:endParaRPr>
          </a:p>
        </p:txBody>
      </p:sp>
      <p:sp>
        <p:nvSpPr>
          <p:cNvPr id="52" name="51 Dikdörtgen"/>
          <p:cNvSpPr/>
          <p:nvPr>
            <p:custDataLst>
              <p:tags r:id="rId12"/>
            </p:custDataLst>
          </p:nvPr>
        </p:nvSpPr>
        <p:spPr bwMode="auto">
          <a:xfrm>
            <a:off x="174625" y="5437187"/>
            <a:ext cx="2254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F212FF29-CF9D-416C-B5CB-9DFA7732B976}" type="datetime'''0''''''''''''''''''.''''''''''''''''''1'''''''''''''''">
              <a:rPr lang="en-US" sz="1400" smtClean="0">
                <a:solidFill>
                  <a:schemeClr val="tx1"/>
                </a:solidFill>
                <a:latin typeface="Calibri"/>
                <a:sym typeface="Calibri"/>
              </a:rPr>
              <a:pPr algn="r">
                <a:spcBef>
                  <a:spcPct val="0"/>
                </a:spcBef>
                <a:spcAft>
                  <a:spcPct val="0"/>
                </a:spcAft>
              </a:pPr>
              <a:t>0.1</a:t>
            </a:fld>
            <a:endParaRPr lang="en-US" sz="1400">
              <a:solidFill>
                <a:schemeClr val="tx1"/>
              </a:solidFill>
              <a:latin typeface="Calibri"/>
              <a:sym typeface="Calibri"/>
            </a:endParaRPr>
          </a:p>
        </p:txBody>
      </p:sp>
      <p:sp>
        <p:nvSpPr>
          <p:cNvPr id="53" name="52 Dikdörtgen"/>
          <p:cNvSpPr/>
          <p:nvPr>
            <p:custDataLst>
              <p:tags r:id="rId13"/>
            </p:custDataLst>
          </p:nvPr>
        </p:nvSpPr>
        <p:spPr bwMode="auto">
          <a:xfrm>
            <a:off x="152400" y="5789612"/>
            <a:ext cx="24765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33272965-890F-4E39-8F0C-8A6E038E9813}" type="datetime'''''''0''''''.''0'''''''''''">
              <a:rPr lang="en-US" sz="1400" smtClean="0">
                <a:solidFill>
                  <a:schemeClr val="tx1"/>
                </a:solidFill>
              </a:rPr>
              <a:pPr algn="r">
                <a:spcBef>
                  <a:spcPct val="0"/>
                </a:spcBef>
                <a:spcAft>
                  <a:spcPct val="0"/>
                </a:spcAft>
              </a:pPr>
              <a:t>0.0</a:t>
            </a:fld>
            <a:endParaRPr lang="en-US" sz="1400">
              <a:solidFill>
                <a:schemeClr val="tx1"/>
              </a:solidFill>
              <a:latin typeface="Arial"/>
              <a:sym typeface="Arial"/>
            </a:endParaRPr>
          </a:p>
        </p:txBody>
      </p:sp>
      <p:cxnSp>
        <p:nvCxnSpPr>
          <p:cNvPr id="54" name="Düz Bağlayıcı 8"/>
          <p:cNvCxnSpPr/>
          <p:nvPr>
            <p:custDataLst>
              <p:tags r:id="rId14"/>
            </p:custDataLst>
          </p:nvPr>
        </p:nvCxnSpPr>
        <p:spPr bwMode="gray">
          <a:xfrm>
            <a:off x="660400" y="2517775"/>
            <a:ext cx="328613" cy="0"/>
          </a:xfrm>
          <a:prstGeom prst="line">
            <a:avLst/>
          </a:prstGeom>
          <a:ln w="28575">
            <a:solidFill>
              <a:schemeClr val="hlink"/>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Düz Bağlayıcı 9"/>
          <p:cNvCxnSpPr/>
          <p:nvPr>
            <p:custDataLst>
              <p:tags r:id="rId15"/>
            </p:custDataLst>
          </p:nvPr>
        </p:nvCxnSpPr>
        <p:spPr bwMode="gray">
          <a:xfrm>
            <a:off x="660400" y="2767012"/>
            <a:ext cx="328612" cy="0"/>
          </a:xfrm>
          <a:prstGeom prst="line">
            <a:avLst/>
          </a:prstGeom>
          <a:ln w="28575">
            <a:solidFill>
              <a:srgbClr val="FF2D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55 Dikdörtgen"/>
          <p:cNvSpPr/>
          <p:nvPr>
            <p:custDataLst>
              <p:tags r:id="rId16"/>
            </p:custDataLst>
          </p:nvPr>
        </p:nvSpPr>
        <p:spPr bwMode="auto">
          <a:xfrm>
            <a:off x="1039812" y="2674937"/>
            <a:ext cx="889000"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88AB63F4-00E4-4A36-9E5A-C083FBF850BC}" type="datetime'''AB'''''''''''' ''o''rt''ala''''''''m''a'''">
              <a:rPr lang="en-US" sz="1300" smtClean="0">
                <a:solidFill>
                  <a:srgbClr val="000000"/>
                </a:solidFill>
              </a:rPr>
              <a:pPr defTabSz="832776" fontAlgn="base">
                <a:spcBef>
                  <a:spcPct val="0"/>
                </a:spcBef>
                <a:spcAft>
                  <a:spcPct val="0"/>
                </a:spcAft>
              </a:pPr>
              <a:t>AB ortalama</a:t>
            </a:fld>
            <a:endParaRPr lang="tr-TR" sz="1300" dirty="0">
              <a:solidFill>
                <a:srgbClr val="000000"/>
              </a:solidFill>
              <a:latin typeface="Calibri"/>
              <a:sym typeface="Calibri"/>
            </a:endParaRPr>
          </a:p>
        </p:txBody>
      </p:sp>
      <p:sp>
        <p:nvSpPr>
          <p:cNvPr id="57" name="56 Dikdörtgen"/>
          <p:cNvSpPr/>
          <p:nvPr>
            <p:custDataLst>
              <p:tags r:id="rId17"/>
            </p:custDataLst>
          </p:nvPr>
        </p:nvSpPr>
        <p:spPr bwMode="auto">
          <a:xfrm>
            <a:off x="1039812" y="2425700"/>
            <a:ext cx="538162"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A52124D5-401E-402C-B338-8D6D499A6D66}" type="datetime'''''''T''ür''''''''''''''''''k''''''i''y''''''''''''''''''e'''">
              <a:rPr lang="en-US" sz="1300" smtClean="0">
                <a:solidFill>
                  <a:srgbClr val="000000"/>
                </a:solidFill>
              </a:rPr>
              <a:pPr defTabSz="832776" fontAlgn="base">
                <a:spcBef>
                  <a:spcPct val="0"/>
                </a:spcBef>
                <a:spcAft>
                  <a:spcPct val="0"/>
                </a:spcAft>
              </a:pPr>
              <a:t>Türkiye</a:t>
            </a:fld>
            <a:endParaRPr lang="tr-TR" sz="1300">
              <a:solidFill>
                <a:srgbClr val="000000"/>
              </a:solidFill>
              <a:latin typeface="Calibri"/>
              <a:sym typeface="Calibri"/>
            </a:endParaRPr>
          </a:p>
        </p:txBody>
      </p:sp>
      <p:graphicFrame>
        <p:nvGraphicFramePr>
          <p:cNvPr id="59" name="58 Nesne"/>
          <p:cNvGraphicFramePr>
            <a:graphicFrameLocks noChangeAspect="1"/>
          </p:cNvGraphicFramePr>
          <p:nvPr>
            <p:extLst>
              <p:ext uri="{D42A27DB-BD31-4B8C-83A1-F6EECF244321}">
                <p14:modId xmlns:p14="http://schemas.microsoft.com/office/powerpoint/2010/main" xmlns="" val="2180957946"/>
              </p:ext>
            </p:extLst>
          </p:nvPr>
        </p:nvGraphicFramePr>
        <p:xfrm>
          <a:off x="4332286" y="1958975"/>
          <a:ext cx="4657776" cy="4029143"/>
        </p:xfrm>
        <a:graphic>
          <a:graphicData uri="http://schemas.openxmlformats.org/presentationml/2006/ole">
            <p:oleObj spid="_x0000_s446546" name="Çizelge" r:id="rId28" imgW="4657657" imgH="4029075" progId="MSGraph.Chart.8">
              <p:embed followColorScheme="full"/>
            </p:oleObj>
          </a:graphicData>
        </a:graphic>
      </p:graphicFrame>
      <p:sp>
        <p:nvSpPr>
          <p:cNvPr id="60" name="59 Dikdörtgen"/>
          <p:cNvSpPr/>
          <p:nvPr>
            <p:custDataLst>
              <p:tags r:id="rId18"/>
            </p:custDataLst>
          </p:nvPr>
        </p:nvSpPr>
        <p:spPr bwMode="auto">
          <a:xfrm>
            <a:off x="7712075" y="5962650"/>
            <a:ext cx="422275"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8B258A1A-D3E4-4444-B63A-EE55A9D96549}" type="datetime'''''''F''r''''an''''''''''''''s''''''''''''''a'''''''''''''">
              <a:rPr lang="en-US" sz="1100" smtClean="0">
                <a:solidFill>
                  <a:srgbClr val="000000"/>
                </a:solidFill>
              </a:rPr>
              <a:pPr algn="ctr" defTabSz="832776" fontAlgn="base">
                <a:spcBef>
                  <a:spcPct val="0"/>
                </a:spcBef>
                <a:spcAft>
                  <a:spcPct val="0"/>
                </a:spcAft>
              </a:pPr>
              <a:t>Fransa</a:t>
            </a:fld>
            <a:endParaRPr lang="tr-TR" sz="1100">
              <a:solidFill>
                <a:srgbClr val="000000"/>
              </a:solidFill>
              <a:sym typeface="Arial"/>
            </a:endParaRPr>
          </a:p>
        </p:txBody>
      </p:sp>
      <p:sp>
        <p:nvSpPr>
          <p:cNvPr id="63" name="62 Dikdörtgen"/>
          <p:cNvSpPr/>
          <p:nvPr>
            <p:custDataLst>
              <p:tags r:id="rId19"/>
            </p:custDataLst>
          </p:nvPr>
        </p:nvSpPr>
        <p:spPr bwMode="auto">
          <a:xfrm>
            <a:off x="6991350" y="5962650"/>
            <a:ext cx="587375"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9F9995B6-2591-41EF-9D19-D296CF6810D6}" type="datetime'''''''''''R''''o''''''''ma''n''''''''''''y''''''''''a'''">
              <a:rPr lang="en-US" sz="1100" smtClean="0">
                <a:solidFill>
                  <a:srgbClr val="000000"/>
                </a:solidFill>
              </a:rPr>
              <a:pPr algn="ctr" defTabSz="832776" fontAlgn="base">
                <a:spcBef>
                  <a:spcPct val="0"/>
                </a:spcBef>
                <a:spcAft>
                  <a:spcPct val="0"/>
                </a:spcAft>
              </a:pPr>
              <a:t>Romanya</a:t>
            </a:fld>
            <a:endParaRPr lang="tr-TR" sz="1100">
              <a:solidFill>
                <a:srgbClr val="000000"/>
              </a:solidFill>
              <a:sym typeface="Arial"/>
            </a:endParaRPr>
          </a:p>
        </p:txBody>
      </p:sp>
      <p:sp>
        <p:nvSpPr>
          <p:cNvPr id="65" name="64 Dikdörtgen"/>
          <p:cNvSpPr/>
          <p:nvPr>
            <p:custDataLst>
              <p:tags r:id="rId20"/>
            </p:custDataLst>
          </p:nvPr>
        </p:nvSpPr>
        <p:spPr bwMode="auto">
          <a:xfrm>
            <a:off x="8312150" y="5962650"/>
            <a:ext cx="498475"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C9E6FF69-F474-4A18-9BC5-0D32EC40A6F8}" type="datetime'''''''''''''L''''e''t''''''''''''''''''on''''y''''a'''''''">
              <a:rPr lang="en-US" sz="1100" smtClean="0">
                <a:solidFill>
                  <a:srgbClr val="000000"/>
                </a:solidFill>
              </a:rPr>
              <a:pPr algn="ctr" defTabSz="832776" fontAlgn="base">
                <a:spcBef>
                  <a:spcPct val="0"/>
                </a:spcBef>
                <a:spcAft>
                  <a:spcPct val="0"/>
                </a:spcAft>
              </a:pPr>
              <a:t>Letonya</a:t>
            </a:fld>
            <a:endParaRPr lang="tr-TR" sz="1100">
              <a:solidFill>
                <a:srgbClr val="000000"/>
              </a:solidFill>
              <a:sym typeface="Arial"/>
            </a:endParaRPr>
          </a:p>
        </p:txBody>
      </p:sp>
      <p:sp>
        <p:nvSpPr>
          <p:cNvPr id="66" name="65 Dikdörtgen"/>
          <p:cNvSpPr/>
          <p:nvPr>
            <p:custDataLst>
              <p:tags r:id="rId21"/>
            </p:custDataLst>
          </p:nvPr>
        </p:nvSpPr>
        <p:spPr bwMode="auto">
          <a:xfrm>
            <a:off x="6381750" y="5962650"/>
            <a:ext cx="539750"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875AB762-49DD-4B1A-BE07-7098B60AE344}" type="datetime'A''l''m''''''''''''''''''''''an''y''''a'''''">
              <a:rPr lang="en-US" sz="1100" smtClean="0">
                <a:solidFill>
                  <a:srgbClr val="000000"/>
                </a:solidFill>
              </a:rPr>
              <a:pPr algn="ctr" defTabSz="832776" fontAlgn="base">
                <a:spcBef>
                  <a:spcPct val="0"/>
                </a:spcBef>
                <a:spcAft>
                  <a:spcPct val="0"/>
                </a:spcAft>
              </a:pPr>
              <a:t>Almanya</a:t>
            </a:fld>
            <a:endParaRPr lang="tr-TR" sz="1100" dirty="0">
              <a:solidFill>
                <a:srgbClr val="000000"/>
              </a:solidFill>
              <a:sym typeface="Arial"/>
            </a:endParaRPr>
          </a:p>
        </p:txBody>
      </p:sp>
      <p:sp>
        <p:nvSpPr>
          <p:cNvPr id="68" name="67 Dikdörtgen"/>
          <p:cNvSpPr/>
          <p:nvPr>
            <p:custDataLst>
              <p:tags r:id="rId22"/>
            </p:custDataLst>
          </p:nvPr>
        </p:nvSpPr>
        <p:spPr bwMode="auto">
          <a:xfrm>
            <a:off x="5784850" y="5962650"/>
            <a:ext cx="466725"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55F37428-0E43-4F9C-95ED-DC2E21F84B40}" type="datetime'''''T''''''''''''''ü''''''rk''''''''i''''''''''''y''e'''">
              <a:rPr lang="en-US" sz="1100" smtClean="0">
                <a:solidFill>
                  <a:srgbClr val="000000"/>
                </a:solidFill>
              </a:rPr>
              <a:pPr algn="ctr" defTabSz="832776" fontAlgn="base">
                <a:spcBef>
                  <a:spcPct val="0"/>
                </a:spcBef>
                <a:spcAft>
                  <a:spcPct val="0"/>
                </a:spcAft>
              </a:pPr>
              <a:t>Türkiye</a:t>
            </a:fld>
            <a:endParaRPr lang="tr-TR" sz="1100" dirty="0">
              <a:solidFill>
                <a:srgbClr val="000000"/>
              </a:solidFill>
              <a:sym typeface="Arial"/>
            </a:endParaRPr>
          </a:p>
        </p:txBody>
      </p:sp>
      <p:sp>
        <p:nvSpPr>
          <p:cNvPr id="70" name="69 Dikdörtgen"/>
          <p:cNvSpPr/>
          <p:nvPr>
            <p:custDataLst>
              <p:tags r:id="rId23"/>
            </p:custDataLst>
          </p:nvPr>
        </p:nvSpPr>
        <p:spPr bwMode="auto">
          <a:xfrm>
            <a:off x="5156200" y="5962650"/>
            <a:ext cx="449262"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3CCBF0B0-8093-4DA5-9782-06FCD4388733}" type="datetime'''''''''''''''''''''''''''''''''''''''''İr''l''''a''''n''da'''">
              <a:rPr lang="en-US" sz="1100" smtClean="0">
                <a:solidFill>
                  <a:srgbClr val="000000"/>
                </a:solidFill>
              </a:rPr>
              <a:pPr algn="ctr" defTabSz="832776" fontAlgn="base">
                <a:spcBef>
                  <a:spcPct val="0"/>
                </a:spcBef>
                <a:spcAft>
                  <a:spcPct val="0"/>
                </a:spcAft>
              </a:pPr>
              <a:t>İrlanda</a:t>
            </a:fld>
            <a:endParaRPr lang="tr-TR" sz="1100" dirty="0">
              <a:solidFill>
                <a:srgbClr val="000000"/>
              </a:solidFill>
              <a:sym typeface="Arial"/>
            </a:endParaRPr>
          </a:p>
        </p:txBody>
      </p:sp>
      <p:sp>
        <p:nvSpPr>
          <p:cNvPr id="72" name="71 Dikdörtgen"/>
          <p:cNvSpPr/>
          <p:nvPr>
            <p:custDataLst>
              <p:tags r:id="rId24"/>
            </p:custDataLst>
          </p:nvPr>
        </p:nvSpPr>
        <p:spPr bwMode="auto">
          <a:xfrm>
            <a:off x="4405312" y="5962650"/>
            <a:ext cx="674687" cy="1682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ED9070B6-0444-4BDE-B3B2-7AAF548722F6}" type="datetime'''''D''''''''''''a''n''im''''''''''''''a''''''''''''''rk''a'">
              <a:rPr lang="en-US" sz="1100" smtClean="0">
                <a:solidFill>
                  <a:srgbClr val="000000"/>
                </a:solidFill>
              </a:rPr>
              <a:pPr algn="ctr" defTabSz="832776" fontAlgn="base">
                <a:spcBef>
                  <a:spcPct val="0"/>
                </a:spcBef>
                <a:spcAft>
                  <a:spcPct val="0"/>
                </a:spcAft>
              </a:pPr>
              <a:t>Danimarka</a:t>
            </a:fld>
            <a:endParaRPr lang="tr-TR" sz="1100">
              <a:solidFill>
                <a:srgbClr val="000000"/>
              </a:solidFill>
              <a:sym typeface="Arial"/>
            </a:endParaRPr>
          </a:p>
        </p:txBody>
      </p:sp>
      <p:sp>
        <p:nvSpPr>
          <p:cNvPr id="74" name="73 Metin kutusu"/>
          <p:cNvSpPr txBox="1"/>
          <p:nvPr/>
        </p:nvSpPr>
        <p:spPr>
          <a:xfrm>
            <a:off x="323528" y="1556792"/>
            <a:ext cx="3528392" cy="338554"/>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600" b="1" dirty="0" smtClean="0">
                <a:solidFill>
                  <a:schemeClr val="bg1"/>
                </a:solidFill>
              </a:rPr>
              <a:t>Süt Tüketici Fiyatları (€/</a:t>
            </a:r>
            <a:r>
              <a:rPr lang="tr-TR" sz="1600" b="1" dirty="0" err="1" smtClean="0">
                <a:solidFill>
                  <a:schemeClr val="bg1"/>
                </a:solidFill>
              </a:rPr>
              <a:t>lt</a:t>
            </a:r>
            <a:r>
              <a:rPr lang="tr-TR" sz="1600" b="1" dirty="0" smtClean="0">
                <a:solidFill>
                  <a:schemeClr val="bg1"/>
                </a:solidFill>
              </a:rPr>
              <a:t>)</a:t>
            </a:r>
            <a:endParaRPr lang="tr-TR" sz="1600" b="1" dirty="0">
              <a:solidFill>
                <a:schemeClr val="bg1"/>
              </a:solidFill>
            </a:endParaRPr>
          </a:p>
        </p:txBody>
      </p:sp>
      <p:sp>
        <p:nvSpPr>
          <p:cNvPr id="75" name="74 Metin kutusu"/>
          <p:cNvSpPr txBox="1"/>
          <p:nvPr/>
        </p:nvSpPr>
        <p:spPr>
          <a:xfrm>
            <a:off x="4355976" y="1556792"/>
            <a:ext cx="4464496" cy="830997"/>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600" b="1" dirty="0" smtClean="0">
                <a:solidFill>
                  <a:schemeClr val="bg1"/>
                </a:solidFill>
              </a:rPr>
              <a:t>Türkiye ve çeşitli Avrupa Birliği ülkelerinde 1 litre sütün perakende satış fiyatları (€/</a:t>
            </a:r>
            <a:r>
              <a:rPr lang="tr-TR" sz="1600" b="1" dirty="0" err="1" smtClean="0">
                <a:solidFill>
                  <a:schemeClr val="bg1"/>
                </a:solidFill>
              </a:rPr>
              <a:t>lt</a:t>
            </a:r>
            <a:r>
              <a:rPr lang="tr-TR" sz="1600" b="1" dirty="0" smtClean="0">
                <a:solidFill>
                  <a:schemeClr val="bg1"/>
                </a:solidFill>
              </a:rPr>
              <a:t>)</a:t>
            </a:r>
            <a:endParaRPr lang="tr-TR" sz="1600" b="1" dirty="0">
              <a:solidFill>
                <a:schemeClr val="bg1"/>
              </a:solidFill>
            </a:endParaRPr>
          </a:p>
        </p:txBody>
      </p:sp>
      <p:sp>
        <p:nvSpPr>
          <p:cNvPr id="35" name="34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20 Nesne" hidden="1"/>
          <p:cNvGraphicFramePr>
            <a:graphicFrameLocks noChangeAspect="1"/>
          </p:cNvGraphicFramePr>
          <p:nvPr/>
        </p:nvGraphicFramePr>
        <p:xfrm>
          <a:off x="1587" y="1588"/>
          <a:ext cx="1587" cy="1587"/>
        </p:xfrm>
        <a:graphic>
          <a:graphicData uri="http://schemas.openxmlformats.org/presentationml/2006/ole">
            <p:oleObj spid="_x0000_s447542" name="think-cell Slide" r:id="rId13" imgW="360" imgH="360" progId="">
              <p:embed/>
            </p:oleObj>
          </a:graphicData>
        </a:graphic>
      </p:graphicFrame>
      <p:sp>
        <p:nvSpPr>
          <p:cNvPr id="20" name="19 Dikdörtgen" hidden="1"/>
          <p:cNvSpPr/>
          <p:nvPr>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kumimoji="0" lang="tr-TR" sz="1200" u="none" strike="noStrike" cap="none" normalizeH="0" smtClean="0">
              <a:ln>
                <a:noFill/>
              </a:ln>
              <a:solidFill>
                <a:schemeClr val="tx1"/>
              </a:solidFill>
              <a:effectLst/>
              <a:latin typeface="Calibri"/>
              <a:sym typeface="Calibri"/>
            </a:endParaRPr>
          </a:p>
        </p:txBody>
      </p:sp>
      <p:sp>
        <p:nvSpPr>
          <p:cNvPr id="2" name="1 Başlık"/>
          <p:cNvSpPr>
            <a:spLocks noGrp="1"/>
          </p:cNvSpPr>
          <p:nvPr>
            <p:ph type="title"/>
          </p:nvPr>
        </p:nvSpPr>
        <p:spPr/>
        <p:txBody>
          <a:bodyPr/>
          <a:lstStyle/>
          <a:p>
            <a:r>
              <a:rPr lang="tr-TR" sz="3200" b="1" dirty="0" smtClean="0"/>
              <a:t>Değer Zinciri Analizi Örneği</a:t>
            </a:r>
            <a:endParaRPr lang="tr-TR" sz="3200"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35</a:t>
            </a:fld>
            <a:endParaRPr lang="en-US"/>
          </a:p>
        </p:txBody>
      </p:sp>
      <p:graphicFrame>
        <p:nvGraphicFramePr>
          <p:cNvPr id="7" name="6 Nesne"/>
          <p:cNvGraphicFramePr>
            <a:graphicFrameLocks noChangeAspect="1"/>
          </p:cNvGraphicFramePr>
          <p:nvPr>
            <p:extLst>
              <p:ext uri="{D42A27DB-BD31-4B8C-83A1-F6EECF244321}">
                <p14:modId xmlns:p14="http://schemas.microsoft.com/office/powerpoint/2010/main" xmlns="" val="3570584486"/>
              </p:ext>
            </p:extLst>
          </p:nvPr>
        </p:nvGraphicFramePr>
        <p:xfrm>
          <a:off x="211137" y="2787649"/>
          <a:ext cx="8686918" cy="3381458"/>
        </p:xfrm>
        <a:graphic>
          <a:graphicData uri="http://schemas.openxmlformats.org/presentationml/2006/ole">
            <p:oleObj spid="_x0000_s447543" name="Çizelge" r:id="rId14" imgW="8686800" imgH="3381285" progId="MSGraph.Chart.8">
              <p:embed followColorScheme="full"/>
            </p:oleObj>
          </a:graphicData>
        </a:graphic>
      </p:graphicFrame>
      <p:sp>
        <p:nvSpPr>
          <p:cNvPr id="8" name="7 Dikdörtgen"/>
          <p:cNvSpPr/>
          <p:nvPr>
            <p:custDataLst>
              <p:tags r:id="rId3"/>
            </p:custDataLst>
          </p:nvPr>
        </p:nvSpPr>
        <p:spPr bwMode="auto">
          <a:xfrm>
            <a:off x="184150" y="2792412"/>
            <a:ext cx="2111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4962A572-B3A3-4A31-8DB1-39EF833D3116}" type="datetime'''''2''''''''''.''''''0'''''''''''''''''''''''''">
              <a:rPr lang="en-US" sz="1200" smtClean="0">
                <a:solidFill>
                  <a:schemeClr val="tx1"/>
                </a:solidFill>
              </a:rPr>
              <a:pPr algn="r">
                <a:spcBef>
                  <a:spcPct val="0"/>
                </a:spcBef>
                <a:spcAft>
                  <a:spcPct val="0"/>
                </a:spcAft>
              </a:pPr>
              <a:t>2.0</a:t>
            </a:fld>
            <a:endParaRPr lang="en-US" sz="1200" dirty="0">
              <a:solidFill>
                <a:schemeClr val="tx1"/>
              </a:solidFill>
              <a:latin typeface="Arial"/>
              <a:sym typeface="Arial"/>
            </a:endParaRPr>
          </a:p>
        </p:txBody>
      </p:sp>
      <p:sp>
        <p:nvSpPr>
          <p:cNvPr id="9" name="8 Dikdörtgen"/>
          <p:cNvSpPr/>
          <p:nvPr>
            <p:custDataLst>
              <p:tags r:id="rId4"/>
            </p:custDataLst>
          </p:nvPr>
        </p:nvSpPr>
        <p:spPr bwMode="auto">
          <a:xfrm>
            <a:off x="184150" y="3478212"/>
            <a:ext cx="2111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4776231C-478C-4F22-A38D-1551B60F7C6A}" type="datetime'''''''''''''''''1''''''''''''''''.''''''''''''''''''''''5'''''">
              <a:rPr lang="en-US" sz="1200" smtClean="0">
                <a:solidFill>
                  <a:schemeClr val="tx1"/>
                </a:solidFill>
              </a:rPr>
              <a:pPr algn="r">
                <a:spcBef>
                  <a:spcPct val="0"/>
                </a:spcBef>
                <a:spcAft>
                  <a:spcPct val="0"/>
                </a:spcAft>
              </a:pPr>
              <a:t>1.5</a:t>
            </a:fld>
            <a:endParaRPr lang="en-US" sz="1200">
              <a:solidFill>
                <a:schemeClr val="tx1"/>
              </a:solidFill>
              <a:latin typeface="Arial"/>
              <a:sym typeface="Arial"/>
            </a:endParaRPr>
          </a:p>
        </p:txBody>
      </p:sp>
      <p:sp>
        <p:nvSpPr>
          <p:cNvPr id="10" name="9 Dikdörtgen"/>
          <p:cNvSpPr/>
          <p:nvPr>
            <p:custDataLst>
              <p:tags r:id="rId5"/>
            </p:custDataLst>
          </p:nvPr>
        </p:nvSpPr>
        <p:spPr bwMode="auto">
          <a:xfrm>
            <a:off x="184150" y="4173537"/>
            <a:ext cx="2111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FEEC32B7-7512-40B1-96AD-7AF418DBC469}" type="datetime'''1''''.''0'''''''''''''''''''''''''''''''''''''''''''''''">
              <a:rPr lang="en-US" sz="1200" smtClean="0">
                <a:solidFill>
                  <a:schemeClr val="tx1"/>
                </a:solidFill>
              </a:rPr>
              <a:pPr algn="r">
                <a:spcBef>
                  <a:spcPct val="0"/>
                </a:spcBef>
                <a:spcAft>
                  <a:spcPct val="0"/>
                </a:spcAft>
              </a:pPr>
              <a:t>1.0</a:t>
            </a:fld>
            <a:endParaRPr lang="en-US" sz="1200">
              <a:solidFill>
                <a:schemeClr val="tx1"/>
              </a:solidFill>
              <a:latin typeface="Arial"/>
              <a:sym typeface="Arial"/>
            </a:endParaRPr>
          </a:p>
        </p:txBody>
      </p:sp>
      <p:sp>
        <p:nvSpPr>
          <p:cNvPr id="11" name="10 Dikdörtgen"/>
          <p:cNvSpPr/>
          <p:nvPr>
            <p:custDataLst>
              <p:tags r:id="rId6"/>
            </p:custDataLst>
          </p:nvPr>
        </p:nvSpPr>
        <p:spPr bwMode="auto">
          <a:xfrm>
            <a:off x="184150" y="4859337"/>
            <a:ext cx="2111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8E89A072-6493-4571-91BC-0CE3AFF56FCC}" type="datetime'''''0''''''''''''''''''''''''''.''''''''5'''''''">
              <a:rPr lang="en-US" sz="1200" smtClean="0">
                <a:solidFill>
                  <a:schemeClr val="tx1"/>
                </a:solidFill>
              </a:rPr>
              <a:pPr algn="r">
                <a:spcBef>
                  <a:spcPct val="0"/>
                </a:spcBef>
                <a:spcAft>
                  <a:spcPct val="0"/>
                </a:spcAft>
              </a:pPr>
              <a:t>0.5</a:t>
            </a:fld>
            <a:endParaRPr lang="en-US" sz="1200">
              <a:solidFill>
                <a:schemeClr val="tx1"/>
              </a:solidFill>
              <a:latin typeface="Arial"/>
              <a:sym typeface="Arial"/>
            </a:endParaRPr>
          </a:p>
        </p:txBody>
      </p:sp>
      <p:sp>
        <p:nvSpPr>
          <p:cNvPr id="12" name="11 Dikdörtgen"/>
          <p:cNvSpPr/>
          <p:nvPr>
            <p:custDataLst>
              <p:tags r:id="rId7"/>
            </p:custDataLst>
          </p:nvPr>
        </p:nvSpPr>
        <p:spPr bwMode="auto">
          <a:xfrm>
            <a:off x="184150" y="5545137"/>
            <a:ext cx="2111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r">
              <a:spcBef>
                <a:spcPct val="0"/>
              </a:spcBef>
              <a:spcAft>
                <a:spcPct val="0"/>
              </a:spcAft>
            </a:pPr>
            <a:fld id="{128C8077-D351-44C9-8ED9-903CF12FC54A}" type="datetime'''''''''0''''''''''''''''''.''0'''''''''''">
              <a:rPr lang="en-US" sz="1200" smtClean="0">
                <a:solidFill>
                  <a:schemeClr val="tx1"/>
                </a:solidFill>
              </a:rPr>
              <a:pPr algn="r">
                <a:spcBef>
                  <a:spcPct val="0"/>
                </a:spcBef>
                <a:spcAft>
                  <a:spcPct val="0"/>
                </a:spcAft>
              </a:pPr>
              <a:t>0.0</a:t>
            </a:fld>
            <a:endParaRPr lang="en-US" sz="1200">
              <a:solidFill>
                <a:schemeClr val="tx1"/>
              </a:solidFill>
              <a:latin typeface="Arial"/>
              <a:sym typeface="Arial"/>
            </a:endParaRPr>
          </a:p>
        </p:txBody>
      </p:sp>
      <p:cxnSp>
        <p:nvCxnSpPr>
          <p:cNvPr id="24" name="23 Düz Bağlayıcı"/>
          <p:cNvCxnSpPr/>
          <p:nvPr>
            <p:custDataLst>
              <p:tags r:id="rId8"/>
            </p:custDataLst>
          </p:nvPr>
        </p:nvCxnSpPr>
        <p:spPr bwMode="gray">
          <a:xfrm>
            <a:off x="5772150" y="2700337"/>
            <a:ext cx="328612" cy="0"/>
          </a:xfrm>
          <a:prstGeom prst="line">
            <a:avLst/>
          </a:prstGeom>
          <a:solidFill>
            <a:schemeClr val="accent1"/>
          </a:solidFill>
          <a:ln w="28575" cap="flat" cmpd="sng" algn="ctr">
            <a:solidFill>
              <a:srgbClr val="00AE1B"/>
            </a:solidFill>
            <a:prstDash val="solid"/>
            <a:round/>
            <a:headEnd type="none" w="med" len="med"/>
            <a:tailEnd type="none" w="med" len="med"/>
          </a:ln>
          <a:effectLst/>
        </p:spPr>
      </p:cxnSp>
      <p:cxnSp>
        <p:nvCxnSpPr>
          <p:cNvPr id="23" name="22 Düz Bağlayıcı"/>
          <p:cNvCxnSpPr/>
          <p:nvPr>
            <p:custDataLst>
              <p:tags r:id="rId9"/>
            </p:custDataLst>
          </p:nvPr>
        </p:nvCxnSpPr>
        <p:spPr bwMode="gray">
          <a:xfrm>
            <a:off x="4551362" y="2700337"/>
            <a:ext cx="328613" cy="0"/>
          </a:xfrm>
          <a:prstGeom prst="line">
            <a:avLst/>
          </a:prstGeom>
          <a:solidFill>
            <a:schemeClr val="accent1"/>
          </a:solidFill>
          <a:ln w="28575" cap="flat" cmpd="sng" algn="ctr">
            <a:solidFill>
              <a:schemeClr val="hlink"/>
            </a:solidFill>
            <a:prstDash val="solid"/>
            <a:round/>
            <a:headEnd type="none" w="med" len="med"/>
            <a:tailEnd type="none" w="med" len="med"/>
          </a:ln>
          <a:effectLst/>
        </p:spPr>
      </p:cxnSp>
      <p:sp>
        <p:nvSpPr>
          <p:cNvPr id="17" name="16 Dikdörtgen"/>
          <p:cNvSpPr/>
          <p:nvPr>
            <p:custDataLst>
              <p:tags r:id="rId10"/>
            </p:custDataLst>
          </p:nvPr>
        </p:nvSpPr>
        <p:spPr bwMode="auto">
          <a:xfrm>
            <a:off x="6151562" y="2616200"/>
            <a:ext cx="842962"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9438B355-67CE-4071-ADB9-C686D310520F}" type="datetime'T''''''''''''''ür''''''k''''''''''iy''''''''''''e''/AB''D'''">
              <a:rPr lang="en-US" sz="1200" smtClean="0">
                <a:solidFill>
                  <a:srgbClr val="000000"/>
                </a:solidFill>
              </a:rPr>
              <a:pPr defTabSz="832776" fontAlgn="base">
                <a:spcBef>
                  <a:spcPct val="0"/>
                </a:spcBef>
                <a:spcAft>
                  <a:spcPct val="0"/>
                </a:spcAft>
              </a:pPr>
              <a:t>Türkiye/ABD</a:t>
            </a:fld>
            <a:endParaRPr lang="tr-TR" sz="1200" dirty="0">
              <a:solidFill>
                <a:srgbClr val="000000"/>
              </a:solidFill>
              <a:latin typeface="Calibri"/>
              <a:sym typeface="Calibri"/>
            </a:endParaRPr>
          </a:p>
        </p:txBody>
      </p:sp>
      <p:sp>
        <p:nvSpPr>
          <p:cNvPr id="18" name="17 Dikdörtgen"/>
          <p:cNvSpPr/>
          <p:nvPr>
            <p:custDataLst>
              <p:tags r:id="rId11"/>
            </p:custDataLst>
          </p:nvPr>
        </p:nvSpPr>
        <p:spPr bwMode="auto">
          <a:xfrm>
            <a:off x="4930775" y="2616200"/>
            <a:ext cx="739775"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5F1BD1E9-E0E8-4AF7-997F-844AA40BE3A1}" type="datetime'''T''''ü''''''''r''k''i''''''y''''''''e''/''''''A''''''B'''''">
              <a:rPr lang="en-US" sz="1200" smtClean="0">
                <a:solidFill>
                  <a:srgbClr val="000000"/>
                </a:solidFill>
              </a:rPr>
              <a:pPr defTabSz="832776" fontAlgn="base">
                <a:spcBef>
                  <a:spcPct val="0"/>
                </a:spcBef>
                <a:spcAft>
                  <a:spcPct val="0"/>
                </a:spcAft>
              </a:pPr>
              <a:t>Türkiye/AB</a:t>
            </a:fld>
            <a:endParaRPr lang="tr-TR" sz="1200" dirty="0">
              <a:solidFill>
                <a:srgbClr val="000000"/>
              </a:solidFill>
              <a:latin typeface="Calibri"/>
              <a:sym typeface="Calibri"/>
            </a:endParaRPr>
          </a:p>
        </p:txBody>
      </p:sp>
      <p:sp>
        <p:nvSpPr>
          <p:cNvPr id="22" name="21 Dikdörtgen"/>
          <p:cNvSpPr/>
          <p:nvPr/>
        </p:nvSpPr>
        <p:spPr>
          <a:xfrm>
            <a:off x="32332" y="6359331"/>
            <a:ext cx="6783756" cy="422639"/>
          </a:xfrm>
          <a:prstGeom prst="rect">
            <a:avLst/>
          </a:prstGeom>
        </p:spPr>
        <p:txBody>
          <a:bodyPr wrap="none" lIns="83268" tIns="41636" rIns="83268" bIns="41636">
            <a:spAutoFit/>
          </a:bodyPr>
          <a:lstStyle/>
          <a:p>
            <a:pPr defTabSz="832776" fontAlgn="base">
              <a:spcBef>
                <a:spcPct val="0"/>
              </a:spcBef>
              <a:spcAft>
                <a:spcPct val="0"/>
              </a:spcAft>
            </a:pPr>
            <a:r>
              <a:rPr lang="en-US" sz="1100" dirty="0" err="1">
                <a:solidFill>
                  <a:srgbClr val="000000"/>
                </a:solidFill>
                <a:cs typeface="Arial" charset="0"/>
              </a:rPr>
              <a:t>Kaynak</a:t>
            </a:r>
            <a:r>
              <a:rPr lang="en-US" sz="1100" dirty="0">
                <a:solidFill>
                  <a:srgbClr val="000000"/>
                </a:solidFill>
                <a:cs typeface="Arial" charset="0"/>
              </a:rPr>
              <a:t>: </a:t>
            </a:r>
            <a:r>
              <a:rPr lang="tr-TR" sz="1100" i="1" dirty="0">
                <a:solidFill>
                  <a:srgbClr val="000000"/>
                </a:solidFill>
                <a:cs typeface="Arial" charset="0"/>
              </a:rPr>
              <a:t>LTO Süt Fiyatları İçin Uluslar arası Karşılaştırma, TÜİK, TEPAV hesaplamaları</a:t>
            </a:r>
            <a:endParaRPr lang="tr-TR" sz="1100" dirty="0">
              <a:solidFill>
                <a:srgbClr val="000000"/>
              </a:solidFill>
              <a:cs typeface="Arial" charset="0"/>
            </a:endParaRPr>
          </a:p>
          <a:p>
            <a:pPr defTabSz="832776" fontAlgn="base">
              <a:spcBef>
                <a:spcPct val="0"/>
              </a:spcBef>
              <a:spcAft>
                <a:spcPct val="0"/>
              </a:spcAft>
            </a:pPr>
            <a:r>
              <a:rPr lang="tr-TR" sz="1100" i="1" dirty="0">
                <a:solidFill>
                  <a:srgbClr val="000000"/>
                </a:solidFill>
                <a:cs typeface="Arial" charset="0"/>
              </a:rPr>
              <a:t>Not: 1€ = 2,4 TL alınmış, Türkiye fiyatı Euro cinsinden hesaplandıktan sonra göreli fiyatlar hesaplanmıştır. </a:t>
            </a:r>
            <a:endParaRPr lang="tr-TR" sz="1100" dirty="0">
              <a:solidFill>
                <a:srgbClr val="000000"/>
              </a:solidFill>
              <a:cs typeface="Arial" charset="0"/>
            </a:endParaRPr>
          </a:p>
        </p:txBody>
      </p:sp>
      <p:sp>
        <p:nvSpPr>
          <p:cNvPr id="35" name="34 Metin kutusu"/>
          <p:cNvSpPr txBox="1"/>
          <p:nvPr/>
        </p:nvSpPr>
        <p:spPr>
          <a:xfrm>
            <a:off x="179512" y="1836113"/>
            <a:ext cx="8591872" cy="584775"/>
          </a:xfrm>
          <a:prstGeom prst="rect">
            <a:avLst/>
          </a:prstGeom>
          <a:solidFill>
            <a:schemeClr val="accent2">
              <a:lumMod val="75000"/>
            </a:schemeClr>
          </a:solidFill>
        </p:spPr>
        <p:txBody>
          <a:bodyPr wrap="square" rtlCol="0">
            <a:spAutoFit/>
          </a:bodyPr>
          <a:lstStyle/>
          <a:p>
            <a:pPr algn="ctr" defTabSz="832776" fontAlgn="base">
              <a:spcBef>
                <a:spcPct val="0"/>
              </a:spcBef>
              <a:spcAft>
                <a:spcPct val="0"/>
              </a:spcAft>
            </a:pPr>
            <a:r>
              <a:rPr lang="tr-TR" sz="1600" b="1" dirty="0" smtClean="0">
                <a:solidFill>
                  <a:schemeClr val="bg1"/>
                </a:solidFill>
              </a:rPr>
              <a:t>Türkiye’deki çiğ süt fiyatlarının Yeni Avrupa Birliği ve ABD fiyatlarına oranı, 1999- 2010</a:t>
            </a:r>
            <a:endParaRPr lang="tr-TR" sz="1600" b="1" dirty="0">
              <a:solidFill>
                <a:schemeClr val="bg1"/>
              </a:solidFill>
            </a:endParaRPr>
          </a:p>
        </p:txBody>
      </p:sp>
      <p:cxnSp>
        <p:nvCxnSpPr>
          <p:cNvPr id="26" name="25 Düz Bağlayıcı"/>
          <p:cNvCxnSpPr/>
          <p:nvPr/>
        </p:nvCxnSpPr>
        <p:spPr bwMode="auto">
          <a:xfrm flipV="1">
            <a:off x="539552" y="4293096"/>
            <a:ext cx="7920880"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29" name="28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59 Nesne" hidden="1"/>
          <p:cNvGraphicFramePr>
            <a:graphicFrameLocks noChangeAspect="1"/>
          </p:cNvGraphicFramePr>
          <p:nvPr/>
        </p:nvGraphicFramePr>
        <p:xfrm>
          <a:off x="1587" y="1588"/>
          <a:ext cx="1587" cy="1587"/>
        </p:xfrm>
        <a:graphic>
          <a:graphicData uri="http://schemas.openxmlformats.org/presentationml/2006/ole">
            <p:oleObj spid="_x0000_s448540" name="think-cell Slide" r:id="rId4" imgW="360" imgH="360" progId="">
              <p:embed/>
            </p:oleObj>
          </a:graphicData>
        </a:graphic>
      </p:graphicFrame>
      <p:sp>
        <p:nvSpPr>
          <p:cNvPr id="56" name="55 Dikdörtgen" hidden="1"/>
          <p:cNvSpPr/>
          <p:nvPr>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kumimoji="0" lang="tr-TR" sz="1300" u="none" strike="noStrike" cap="none" normalizeH="0" smtClean="0">
              <a:ln>
                <a:noFill/>
              </a:ln>
              <a:solidFill>
                <a:schemeClr val="tx1"/>
              </a:solidFill>
              <a:effectLst/>
              <a:latin typeface="Tahoma"/>
              <a:cs typeface="Arial"/>
              <a:sym typeface="Tahoma"/>
            </a:endParaRPr>
          </a:p>
        </p:txBody>
      </p:sp>
      <p:sp>
        <p:nvSpPr>
          <p:cNvPr id="2" name="1 Başlık"/>
          <p:cNvSpPr>
            <a:spLocks noGrp="1"/>
          </p:cNvSpPr>
          <p:nvPr>
            <p:ph type="title"/>
          </p:nvPr>
        </p:nvSpPr>
        <p:spPr>
          <a:xfrm>
            <a:off x="304800" y="692696"/>
            <a:ext cx="8534400" cy="838200"/>
          </a:xfrm>
        </p:spPr>
        <p:txBody>
          <a:bodyPr/>
          <a:lstStyle/>
          <a:p>
            <a:pPr lvl="0"/>
            <a:r>
              <a:rPr lang="tr-TR" sz="3200" b="1" dirty="0" smtClean="0"/>
              <a:t>Değer Zinciri Analizi Örneği</a:t>
            </a:r>
            <a:endParaRPr lang="tr-TR" sz="3200"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36</a:t>
            </a:fld>
            <a:endParaRPr lang="en-US"/>
          </a:p>
        </p:txBody>
      </p:sp>
      <p:sp>
        <p:nvSpPr>
          <p:cNvPr id="20" name="Dikdörtgen 53"/>
          <p:cNvSpPr/>
          <p:nvPr/>
        </p:nvSpPr>
        <p:spPr>
          <a:xfrm>
            <a:off x="0" y="1484784"/>
            <a:ext cx="9002813"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t" anchorCtr="0"/>
          <a:lstStyle/>
          <a:p>
            <a:pPr defTabSz="832776" fontAlgn="base">
              <a:spcBef>
                <a:spcPct val="0"/>
              </a:spcBef>
              <a:spcAft>
                <a:spcPct val="0"/>
              </a:spcAft>
            </a:pPr>
            <a:endParaRPr lang="tr-TR" sz="1500" b="1" dirty="0">
              <a:solidFill>
                <a:srgbClr val="000000"/>
              </a:solidFill>
            </a:endParaRPr>
          </a:p>
        </p:txBody>
      </p:sp>
      <p:sp>
        <p:nvSpPr>
          <p:cNvPr id="61" name="60 Metin kutusu"/>
          <p:cNvSpPr txBox="1"/>
          <p:nvPr/>
        </p:nvSpPr>
        <p:spPr>
          <a:xfrm>
            <a:off x="179512" y="1556792"/>
            <a:ext cx="8591872" cy="338554"/>
          </a:xfrm>
          <a:prstGeom prst="rect">
            <a:avLst/>
          </a:prstGeom>
          <a:solidFill>
            <a:schemeClr val="accent2">
              <a:lumMod val="75000"/>
            </a:schemeClr>
          </a:solidFill>
        </p:spPr>
        <p:txBody>
          <a:bodyPr wrap="square" rtlCol="0">
            <a:spAutoFit/>
          </a:bodyPr>
          <a:lstStyle/>
          <a:p>
            <a:pPr algn="ctr" defTabSz="832776" fontAlgn="base">
              <a:spcBef>
                <a:spcPct val="0"/>
              </a:spcBef>
              <a:spcAft>
                <a:spcPct val="0"/>
              </a:spcAft>
            </a:pPr>
            <a:r>
              <a:rPr lang="tr-TR" sz="1600" b="1" dirty="0" smtClean="0">
                <a:solidFill>
                  <a:schemeClr val="bg1"/>
                </a:solidFill>
              </a:rPr>
              <a:t>1 litre çiğ süt üretiminin maliyet dağılımı</a:t>
            </a:r>
            <a:endParaRPr lang="tr-TR" sz="1600" b="1" dirty="0">
              <a:solidFill>
                <a:schemeClr val="bg1"/>
              </a:solidFill>
            </a:endParaRPr>
          </a:p>
        </p:txBody>
      </p:sp>
      <p:sp>
        <p:nvSpPr>
          <p:cNvPr id="63" name="62 Dikdörtgen"/>
          <p:cNvSpPr/>
          <p:nvPr/>
        </p:nvSpPr>
        <p:spPr>
          <a:xfrm>
            <a:off x="34925" y="6453336"/>
            <a:ext cx="1902611" cy="422639"/>
          </a:xfrm>
          <a:prstGeom prst="rect">
            <a:avLst/>
          </a:prstGeom>
        </p:spPr>
        <p:txBody>
          <a:bodyPr wrap="none" lIns="83268" tIns="41636" rIns="83268" bIns="41636">
            <a:spAutoFit/>
          </a:bodyPr>
          <a:lstStyle/>
          <a:p>
            <a:pPr defTabSz="832776" fontAlgn="base">
              <a:spcBef>
                <a:spcPct val="0"/>
              </a:spcBef>
              <a:spcAft>
                <a:spcPct val="0"/>
              </a:spcAft>
            </a:pPr>
            <a:r>
              <a:rPr lang="en-US" sz="1100" dirty="0" err="1">
                <a:solidFill>
                  <a:srgbClr val="000000"/>
                </a:solidFill>
                <a:cs typeface="Arial" charset="0"/>
              </a:rPr>
              <a:t>Kaynak</a:t>
            </a:r>
            <a:r>
              <a:rPr lang="en-US" sz="1100" dirty="0">
                <a:solidFill>
                  <a:srgbClr val="000000"/>
                </a:solidFill>
                <a:cs typeface="Arial" charset="0"/>
              </a:rPr>
              <a:t>: </a:t>
            </a:r>
            <a:r>
              <a:rPr lang="tr-TR" sz="1100" dirty="0">
                <a:solidFill>
                  <a:srgbClr val="000000"/>
                </a:solidFill>
                <a:cs typeface="Arial" charset="0"/>
              </a:rPr>
              <a:t>Ulusal Süt Konseyi</a:t>
            </a:r>
          </a:p>
          <a:p>
            <a:pPr defTabSz="832776" fontAlgn="base">
              <a:spcBef>
                <a:spcPct val="0"/>
              </a:spcBef>
              <a:spcAft>
                <a:spcPct val="0"/>
              </a:spcAft>
            </a:pPr>
            <a:endParaRPr lang="tr-TR" sz="1100" dirty="0">
              <a:solidFill>
                <a:srgbClr val="000000"/>
              </a:solidFill>
              <a:cs typeface="Arial" charset="0"/>
            </a:endParaRPr>
          </a:p>
        </p:txBody>
      </p:sp>
      <p:graphicFrame>
        <p:nvGraphicFramePr>
          <p:cNvPr id="44" name="1 Grafik"/>
          <p:cNvGraphicFramePr/>
          <p:nvPr/>
        </p:nvGraphicFramePr>
        <p:xfrm>
          <a:off x="323528" y="2132856"/>
          <a:ext cx="8352928" cy="4464496"/>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30 Nesne" hidden="1"/>
          <p:cNvGraphicFramePr>
            <a:graphicFrameLocks noChangeAspect="1"/>
          </p:cNvGraphicFramePr>
          <p:nvPr/>
        </p:nvGraphicFramePr>
        <p:xfrm>
          <a:off x="1587" y="1588"/>
          <a:ext cx="1587" cy="1587"/>
        </p:xfrm>
        <a:graphic>
          <a:graphicData uri="http://schemas.openxmlformats.org/presentationml/2006/ole">
            <p:oleObj spid="_x0000_s449642" name="think-cell Slide" r:id="rId36" imgW="360" imgH="360" progId="">
              <p:embed/>
            </p:oleObj>
          </a:graphicData>
        </a:graphic>
      </p:graphicFrame>
      <p:sp>
        <p:nvSpPr>
          <p:cNvPr id="30" name="29 Dikdörtgen" hidden="1"/>
          <p:cNvSpPr/>
          <p:nvPr>
            <p:custDataLst>
              <p:tags r:id="rId2"/>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kumimoji="0" lang="tr-TR" sz="1200" u="none" strike="noStrike" cap="none" normalizeH="0" smtClean="0">
              <a:ln>
                <a:noFill/>
              </a:ln>
              <a:solidFill>
                <a:schemeClr val="tx1"/>
              </a:solidFill>
              <a:effectLst/>
              <a:latin typeface="Arial"/>
              <a:sym typeface="Arial"/>
            </a:endParaRPr>
          </a:p>
        </p:txBody>
      </p:sp>
      <p:sp>
        <p:nvSpPr>
          <p:cNvPr id="2" name="1 Başlık"/>
          <p:cNvSpPr>
            <a:spLocks noGrp="1"/>
          </p:cNvSpPr>
          <p:nvPr>
            <p:ph type="title"/>
          </p:nvPr>
        </p:nvSpPr>
        <p:spPr>
          <a:xfrm>
            <a:off x="323528" y="574576"/>
            <a:ext cx="8534400" cy="838200"/>
          </a:xfrm>
        </p:spPr>
        <p:txBody>
          <a:bodyPr/>
          <a:lstStyle/>
          <a:p>
            <a:r>
              <a:rPr lang="tr-TR" sz="3200" b="1" dirty="0" smtClean="0"/>
              <a:t>Değer Zinciri Analizi Örneği</a:t>
            </a:r>
            <a:endParaRPr lang="tr-TR" sz="3200"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37</a:t>
            </a:fld>
            <a:endParaRPr lang="en-US"/>
          </a:p>
        </p:txBody>
      </p:sp>
      <p:graphicFrame>
        <p:nvGraphicFramePr>
          <p:cNvPr id="9" name="8 Nesne"/>
          <p:cNvGraphicFramePr>
            <a:graphicFrameLocks noChangeAspect="1"/>
          </p:cNvGraphicFramePr>
          <p:nvPr>
            <p:extLst>
              <p:ext uri="{D42A27DB-BD31-4B8C-83A1-F6EECF244321}">
                <p14:modId xmlns:p14="http://schemas.microsoft.com/office/powerpoint/2010/main" xmlns="" val="2684077593"/>
              </p:ext>
            </p:extLst>
          </p:nvPr>
        </p:nvGraphicFramePr>
        <p:xfrm>
          <a:off x="63501" y="4060825"/>
          <a:ext cx="4248085" cy="2124107"/>
        </p:xfrm>
        <a:graphic>
          <a:graphicData uri="http://schemas.openxmlformats.org/presentationml/2006/ole">
            <p:oleObj spid="_x0000_s449643" name="Çizelge" r:id="rId37" imgW="4248285" imgH="2123985" progId="MSGraph.Chart.8">
              <p:embed followColorScheme="full"/>
            </p:oleObj>
          </a:graphicData>
        </a:graphic>
      </p:graphicFrame>
      <p:cxnSp>
        <p:nvCxnSpPr>
          <p:cNvPr id="54" name="53 Düz Bağlayıcı"/>
          <p:cNvCxnSpPr/>
          <p:nvPr>
            <p:custDataLst>
              <p:tags r:id="rId3"/>
            </p:custDataLst>
          </p:nvPr>
        </p:nvCxnSpPr>
        <p:spPr bwMode="auto">
          <a:xfrm flipV="1">
            <a:off x="4216400" y="5946775"/>
            <a:ext cx="0" cy="63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51 Düz Bağlayıcı"/>
          <p:cNvCxnSpPr/>
          <p:nvPr>
            <p:custDataLst>
              <p:tags r:id="rId4"/>
            </p:custDataLst>
          </p:nvPr>
        </p:nvCxnSpPr>
        <p:spPr bwMode="auto">
          <a:xfrm flipV="1">
            <a:off x="2454275" y="5946775"/>
            <a:ext cx="0" cy="63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49 Düz Bağlayıcı"/>
          <p:cNvCxnSpPr/>
          <p:nvPr>
            <p:custDataLst>
              <p:tags r:id="rId5"/>
            </p:custDataLst>
          </p:nvPr>
        </p:nvCxnSpPr>
        <p:spPr bwMode="auto">
          <a:xfrm flipV="1">
            <a:off x="682625" y="5946775"/>
            <a:ext cx="0" cy="63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13 Dikdörtgen"/>
          <p:cNvSpPr/>
          <p:nvPr>
            <p:custDataLst>
              <p:tags r:id="rId6"/>
            </p:custDataLst>
          </p:nvPr>
        </p:nvSpPr>
        <p:spPr bwMode="auto">
          <a:xfrm>
            <a:off x="1863725" y="6121400"/>
            <a:ext cx="1182687" cy="228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defTabSz="832776" fontAlgn="base">
              <a:spcBef>
                <a:spcPct val="0"/>
              </a:spcBef>
              <a:spcAft>
                <a:spcPct val="0"/>
              </a:spcAft>
            </a:pPr>
            <a:r>
              <a:rPr lang="tr-TR" sz="1500" dirty="0">
                <a:solidFill>
                  <a:srgbClr val="000000"/>
                </a:solidFill>
                <a:latin typeface="Tahoma"/>
                <a:cs typeface="Arial"/>
                <a:sym typeface="Tahoma"/>
              </a:rPr>
              <a:t>Temmuz 2009</a:t>
            </a:r>
          </a:p>
        </p:txBody>
      </p:sp>
      <p:sp>
        <p:nvSpPr>
          <p:cNvPr id="13" name="Dikdörtgen 16"/>
          <p:cNvSpPr/>
          <p:nvPr>
            <p:custDataLst>
              <p:tags r:id="rId7"/>
            </p:custDataLst>
          </p:nvPr>
        </p:nvSpPr>
        <p:spPr bwMode="auto">
          <a:xfrm>
            <a:off x="152400" y="6121400"/>
            <a:ext cx="1062037" cy="22860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algn="ctr">
              <a:spcBef>
                <a:spcPct val="0"/>
              </a:spcBef>
              <a:spcAft>
                <a:spcPct val="0"/>
              </a:spcAft>
            </a:pPr>
            <a:r>
              <a:rPr lang="tr-TR" sz="1500" dirty="0" smtClean="0">
                <a:solidFill>
                  <a:schemeClr val="tx1"/>
                </a:solidFill>
              </a:rPr>
              <a:t>1 Ocak 2005</a:t>
            </a:r>
            <a:endParaRPr lang="tr-TR" sz="1500" dirty="0">
              <a:solidFill>
                <a:schemeClr val="tx1"/>
              </a:solidFill>
              <a:latin typeface="Tahoma"/>
              <a:cs typeface="Arial"/>
              <a:sym typeface="Tahoma"/>
            </a:endParaRPr>
          </a:p>
        </p:txBody>
      </p:sp>
      <p:cxnSp>
        <p:nvCxnSpPr>
          <p:cNvPr id="58" name="57 Düz Bağlayıcı"/>
          <p:cNvCxnSpPr/>
          <p:nvPr>
            <p:custDataLst>
              <p:tags r:id="rId8"/>
            </p:custDataLst>
          </p:nvPr>
        </p:nvCxnSpPr>
        <p:spPr bwMode="gray">
          <a:xfrm>
            <a:off x="3398837" y="5237162"/>
            <a:ext cx="328613" cy="0"/>
          </a:xfrm>
          <a:prstGeom prst="line">
            <a:avLst/>
          </a:prstGeom>
          <a:solidFill>
            <a:schemeClr val="accent1"/>
          </a:solidFill>
          <a:ln w="28575" cap="flat" cmpd="sng" algn="ctr">
            <a:solidFill>
              <a:srgbClr val="743A64"/>
            </a:solidFill>
            <a:prstDash val="solid"/>
            <a:round/>
            <a:headEnd type="none" w="med" len="med"/>
            <a:tailEnd type="none" w="med" len="med"/>
          </a:ln>
          <a:effectLst/>
        </p:spPr>
      </p:cxnSp>
      <p:cxnSp>
        <p:nvCxnSpPr>
          <p:cNvPr id="57" name="56 Düz Bağlayıcı"/>
          <p:cNvCxnSpPr/>
          <p:nvPr>
            <p:custDataLst>
              <p:tags r:id="rId9"/>
            </p:custDataLst>
          </p:nvPr>
        </p:nvCxnSpPr>
        <p:spPr bwMode="gray">
          <a:xfrm>
            <a:off x="3398837" y="5003800"/>
            <a:ext cx="328613" cy="0"/>
          </a:xfrm>
          <a:prstGeom prst="line">
            <a:avLst/>
          </a:prstGeom>
          <a:solidFill>
            <a:schemeClr val="accent1"/>
          </a:solidFill>
          <a:ln w="28575" cap="flat" cmpd="sng" algn="ctr">
            <a:solidFill>
              <a:schemeClr val="hlink"/>
            </a:solidFill>
            <a:prstDash val="solid"/>
            <a:round/>
            <a:headEnd type="none" w="med" len="med"/>
            <a:tailEnd type="none" w="med" len="med"/>
          </a:ln>
          <a:effectLst/>
        </p:spPr>
      </p:cxnSp>
      <p:sp>
        <p:nvSpPr>
          <p:cNvPr id="17" name="16 Dikdörtgen"/>
          <p:cNvSpPr/>
          <p:nvPr>
            <p:custDataLst>
              <p:tags r:id="rId10"/>
            </p:custDataLst>
          </p:nvPr>
        </p:nvSpPr>
        <p:spPr bwMode="auto">
          <a:xfrm>
            <a:off x="3778250" y="5153025"/>
            <a:ext cx="6540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34BC23F2-A29E-4BA4-A74F-870A0EFF4431}" type="datetime'''''''''''Besi'''''''' ''''''''Y''''''''''em''''''''''i'">
              <a:rPr lang="en-US" sz="1200" smtClean="0">
                <a:solidFill>
                  <a:srgbClr val="000000"/>
                </a:solidFill>
              </a:rPr>
              <a:pPr defTabSz="832776" fontAlgn="base">
                <a:spcBef>
                  <a:spcPct val="0"/>
                </a:spcBef>
                <a:spcAft>
                  <a:spcPct val="0"/>
                </a:spcAft>
              </a:pPr>
              <a:t>Besi Yemi</a:t>
            </a:fld>
            <a:endParaRPr lang="tr-TR" sz="1200" dirty="0">
              <a:solidFill>
                <a:srgbClr val="000000"/>
              </a:solidFill>
              <a:latin typeface="Arial"/>
              <a:sym typeface="Arial"/>
            </a:endParaRPr>
          </a:p>
        </p:txBody>
      </p:sp>
      <p:sp>
        <p:nvSpPr>
          <p:cNvPr id="18" name="17 Dikdörtgen"/>
          <p:cNvSpPr/>
          <p:nvPr>
            <p:custDataLst>
              <p:tags r:id="rId11"/>
            </p:custDataLst>
          </p:nvPr>
        </p:nvSpPr>
        <p:spPr bwMode="auto">
          <a:xfrm>
            <a:off x="3778250" y="4919662"/>
            <a:ext cx="6000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AA7B5CC0-0C4A-4DBD-BC9C-868A285C3A16}" type="datetime'''''''''''''''''''S''''ü''''t'''''''' Ye''m''i'''''''''''''''">
              <a:rPr lang="en-US" sz="1200" smtClean="0">
                <a:solidFill>
                  <a:srgbClr val="000000"/>
                </a:solidFill>
              </a:rPr>
              <a:pPr defTabSz="832776" fontAlgn="base">
                <a:spcBef>
                  <a:spcPct val="0"/>
                </a:spcBef>
                <a:spcAft>
                  <a:spcPct val="0"/>
                </a:spcAft>
              </a:pPr>
              <a:t>Süt Yemi</a:t>
            </a:fld>
            <a:endParaRPr lang="tr-TR" sz="1200" dirty="0">
              <a:solidFill>
                <a:srgbClr val="000000"/>
              </a:solidFill>
              <a:latin typeface="Arial"/>
              <a:sym typeface="Arial"/>
            </a:endParaRPr>
          </a:p>
        </p:txBody>
      </p:sp>
      <p:graphicFrame>
        <p:nvGraphicFramePr>
          <p:cNvPr id="19" name="18 Nesne"/>
          <p:cNvGraphicFramePr>
            <a:graphicFrameLocks noChangeAspect="1"/>
          </p:cNvGraphicFramePr>
          <p:nvPr>
            <p:extLst>
              <p:ext uri="{D42A27DB-BD31-4B8C-83A1-F6EECF244321}">
                <p14:modId xmlns:p14="http://schemas.microsoft.com/office/powerpoint/2010/main" xmlns="" val="793353939"/>
              </p:ext>
            </p:extLst>
          </p:nvPr>
        </p:nvGraphicFramePr>
        <p:xfrm>
          <a:off x="4686300" y="3975100"/>
          <a:ext cx="4381567" cy="2057400"/>
        </p:xfrm>
        <a:graphic>
          <a:graphicData uri="http://schemas.openxmlformats.org/presentationml/2006/ole">
            <p:oleObj spid="_x0000_s449644" name="Çizelge" r:id="rId38" imgW="4381500" imgH="2057400" progId="MSGraph.Chart.8">
              <p:embed followColorScheme="full"/>
            </p:oleObj>
          </a:graphicData>
        </a:graphic>
      </p:graphicFrame>
      <p:sp>
        <p:nvSpPr>
          <p:cNvPr id="21" name="20 Dikdörtgen"/>
          <p:cNvSpPr/>
          <p:nvPr>
            <p:custDataLst>
              <p:tags r:id="rId12"/>
            </p:custDataLst>
          </p:nvPr>
        </p:nvSpPr>
        <p:spPr bwMode="auto">
          <a:xfrm>
            <a:off x="8335962" y="6022975"/>
            <a:ext cx="550862"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B8BE4EB6-EB08-4403-B444-641876A52AC4}" type="datetime'''T''ü''''''''''rkiy''''''''''''''e'''''''''''''''''''''''">
              <a:rPr lang="en-US" sz="1300" smtClean="0">
                <a:solidFill>
                  <a:srgbClr val="000000"/>
                </a:solidFill>
              </a:rPr>
              <a:pPr algn="ctr" defTabSz="832776" fontAlgn="base">
                <a:spcBef>
                  <a:spcPct val="0"/>
                </a:spcBef>
                <a:spcAft>
                  <a:spcPct val="0"/>
                </a:spcAft>
              </a:pPr>
              <a:t>Türkiye</a:t>
            </a:fld>
            <a:endParaRPr lang="tr-TR" sz="1300">
              <a:solidFill>
                <a:srgbClr val="000000"/>
              </a:solidFill>
              <a:latin typeface="Calibri"/>
              <a:sym typeface="Calibri"/>
            </a:endParaRPr>
          </a:p>
        </p:txBody>
      </p:sp>
      <p:sp>
        <p:nvSpPr>
          <p:cNvPr id="20" name="19 Dikdörtgen"/>
          <p:cNvSpPr/>
          <p:nvPr>
            <p:custDataLst>
              <p:tags r:id="rId13"/>
            </p:custDataLst>
          </p:nvPr>
        </p:nvSpPr>
        <p:spPr bwMode="auto">
          <a:xfrm>
            <a:off x="7593012" y="6022975"/>
            <a:ext cx="646112"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095633D6-8DE4-4C96-A09D-A7737ACC920A}" type="datetime'''Ho''l''''''''''''''''''l''''a''''''''''''n''''''''''d''a'''">
              <a:rPr lang="en-US" sz="1300" smtClean="0">
                <a:solidFill>
                  <a:srgbClr val="000000"/>
                </a:solidFill>
              </a:rPr>
              <a:pPr algn="ctr" defTabSz="832776" fontAlgn="base">
                <a:spcBef>
                  <a:spcPct val="0"/>
                </a:spcBef>
                <a:spcAft>
                  <a:spcPct val="0"/>
                </a:spcAft>
              </a:pPr>
              <a:t>Hollanda</a:t>
            </a:fld>
            <a:endParaRPr lang="tr-TR" sz="1300">
              <a:solidFill>
                <a:srgbClr val="000000"/>
              </a:solidFill>
              <a:latin typeface="Calibri"/>
              <a:sym typeface="Calibri"/>
            </a:endParaRPr>
          </a:p>
        </p:txBody>
      </p:sp>
      <p:sp>
        <p:nvSpPr>
          <p:cNvPr id="22" name="21 Dikdörtgen"/>
          <p:cNvSpPr/>
          <p:nvPr>
            <p:custDataLst>
              <p:tags r:id="rId14"/>
            </p:custDataLst>
          </p:nvPr>
        </p:nvSpPr>
        <p:spPr bwMode="auto">
          <a:xfrm>
            <a:off x="6908800" y="6022975"/>
            <a:ext cx="622300"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B045CF13-3514-4696-9327-197B3ADEE5A3}" type="datetime'''İ''''n''''''''''gilt''''e''r''''''''e'''''''''''">
              <a:rPr lang="en-US" sz="1300" smtClean="0">
                <a:solidFill>
                  <a:srgbClr val="000000"/>
                </a:solidFill>
              </a:rPr>
              <a:pPr algn="ctr" defTabSz="832776" fontAlgn="base">
                <a:spcBef>
                  <a:spcPct val="0"/>
                </a:spcBef>
                <a:spcAft>
                  <a:spcPct val="0"/>
                </a:spcAft>
              </a:pPr>
              <a:t>İngiltere</a:t>
            </a:fld>
            <a:endParaRPr lang="tr-TR" sz="1300">
              <a:solidFill>
                <a:srgbClr val="000000"/>
              </a:solidFill>
              <a:latin typeface="Calibri"/>
              <a:sym typeface="Calibri"/>
            </a:endParaRPr>
          </a:p>
        </p:txBody>
      </p:sp>
      <p:sp>
        <p:nvSpPr>
          <p:cNvPr id="23" name="22 Dikdörtgen"/>
          <p:cNvSpPr/>
          <p:nvPr>
            <p:custDataLst>
              <p:tags r:id="rId15"/>
            </p:custDataLst>
          </p:nvPr>
        </p:nvSpPr>
        <p:spPr bwMode="auto">
          <a:xfrm>
            <a:off x="6202362" y="6022975"/>
            <a:ext cx="636587"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028AF89E-96E4-43E4-A42D-04A0FDF2FE6B}" type="datetime'''''A''''''''''''''l''''''''''''''''''m''''a''''n''y''''a'''''">
              <a:rPr lang="en-US" sz="1300" smtClean="0">
                <a:solidFill>
                  <a:srgbClr val="000000"/>
                </a:solidFill>
              </a:rPr>
              <a:pPr algn="ctr" defTabSz="832776" fontAlgn="base">
                <a:spcBef>
                  <a:spcPct val="0"/>
                </a:spcBef>
                <a:spcAft>
                  <a:spcPct val="0"/>
                </a:spcAft>
              </a:pPr>
              <a:t>Almanya</a:t>
            </a:fld>
            <a:endParaRPr lang="tr-TR" sz="1300">
              <a:solidFill>
                <a:srgbClr val="000000"/>
              </a:solidFill>
              <a:latin typeface="Calibri"/>
              <a:sym typeface="Calibri"/>
            </a:endParaRPr>
          </a:p>
        </p:txBody>
      </p:sp>
      <p:sp>
        <p:nvSpPr>
          <p:cNvPr id="24" name="23 Dikdörtgen"/>
          <p:cNvSpPr/>
          <p:nvPr>
            <p:custDataLst>
              <p:tags r:id="rId16"/>
            </p:custDataLst>
          </p:nvPr>
        </p:nvSpPr>
        <p:spPr bwMode="auto">
          <a:xfrm>
            <a:off x="5572125" y="6022975"/>
            <a:ext cx="496887"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0231B436-7A13-463A-9F6B-FAD24C65C129}" type="datetime'''''''''''''F''''''''''''r''''''''''''''a''''''n''''sa'''''''">
              <a:rPr lang="en-US" sz="1300" smtClean="0">
                <a:solidFill>
                  <a:srgbClr val="000000"/>
                </a:solidFill>
              </a:rPr>
              <a:pPr algn="ctr" defTabSz="832776" fontAlgn="base">
                <a:spcBef>
                  <a:spcPct val="0"/>
                </a:spcBef>
                <a:spcAft>
                  <a:spcPct val="0"/>
                </a:spcAft>
              </a:pPr>
              <a:t>Fransa</a:t>
            </a:fld>
            <a:endParaRPr lang="tr-TR" sz="1300">
              <a:solidFill>
                <a:srgbClr val="000000"/>
              </a:solidFill>
              <a:latin typeface="Calibri"/>
              <a:sym typeface="Calibri"/>
            </a:endParaRPr>
          </a:p>
        </p:txBody>
      </p:sp>
      <p:sp>
        <p:nvSpPr>
          <p:cNvPr id="25" name="24 Dikdörtgen"/>
          <p:cNvSpPr/>
          <p:nvPr>
            <p:custDataLst>
              <p:tags r:id="rId17"/>
            </p:custDataLst>
          </p:nvPr>
        </p:nvSpPr>
        <p:spPr bwMode="auto">
          <a:xfrm>
            <a:off x="4865687" y="6022975"/>
            <a:ext cx="519112"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defTabSz="832776" fontAlgn="base">
              <a:spcBef>
                <a:spcPct val="0"/>
              </a:spcBef>
              <a:spcAft>
                <a:spcPct val="0"/>
              </a:spcAft>
            </a:pPr>
            <a:fld id="{D1E68F6A-3D8A-4031-B2A6-0AECC1528627}" type="datetime'''''''''B''''''''e''l''ç''''''''i''''k''''a'''''''''''''''">
              <a:rPr lang="en-US" sz="1300" smtClean="0">
                <a:solidFill>
                  <a:srgbClr val="000000"/>
                </a:solidFill>
              </a:rPr>
              <a:pPr algn="ctr" defTabSz="832776" fontAlgn="base">
                <a:spcBef>
                  <a:spcPct val="0"/>
                </a:spcBef>
                <a:spcAft>
                  <a:spcPct val="0"/>
                </a:spcAft>
              </a:pPr>
              <a:t>Belçika</a:t>
            </a:fld>
            <a:endParaRPr lang="tr-TR" sz="1300">
              <a:solidFill>
                <a:srgbClr val="000000"/>
              </a:solidFill>
              <a:latin typeface="Calibri"/>
              <a:sym typeface="Calibri"/>
            </a:endParaRPr>
          </a:p>
        </p:txBody>
      </p:sp>
      <p:sp>
        <p:nvSpPr>
          <p:cNvPr id="27" name="26 Dikdörtgen"/>
          <p:cNvSpPr/>
          <p:nvPr>
            <p:custDataLst>
              <p:tags r:id="rId18"/>
            </p:custDataLst>
          </p:nvPr>
        </p:nvSpPr>
        <p:spPr bwMode="auto">
          <a:xfrm>
            <a:off x="7837487" y="6281737"/>
            <a:ext cx="231775" cy="173038"/>
          </a:xfrm>
          <a:prstGeom prst="rect">
            <a:avLst/>
          </a:prstGeom>
          <a:solidFill>
            <a:schemeClr val="accent2"/>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ctr">
            <a:noAutofit/>
          </a:bodyPr>
          <a:lstStyle/>
          <a:p>
            <a:pPr algn="ctr" defTabSz="832776" fontAlgn="base">
              <a:spcBef>
                <a:spcPct val="0"/>
              </a:spcBef>
              <a:spcAft>
                <a:spcPct val="0"/>
              </a:spcAft>
            </a:pPr>
            <a:endParaRPr lang="tr-TR" sz="1300">
              <a:solidFill>
                <a:srgbClr val="FFFFFF"/>
              </a:solidFill>
            </a:endParaRPr>
          </a:p>
        </p:txBody>
      </p:sp>
      <p:sp>
        <p:nvSpPr>
          <p:cNvPr id="26" name="25 Dikdörtgen"/>
          <p:cNvSpPr/>
          <p:nvPr>
            <p:custDataLst>
              <p:tags r:id="rId19"/>
            </p:custDataLst>
          </p:nvPr>
        </p:nvSpPr>
        <p:spPr bwMode="auto">
          <a:xfrm>
            <a:off x="7091362" y="6281737"/>
            <a:ext cx="231775" cy="173038"/>
          </a:xfrm>
          <a:prstGeom prst="rect">
            <a:avLst/>
          </a:prstGeom>
          <a:solidFill>
            <a:schemeClr val="accent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ctr">
            <a:noAutofit/>
          </a:bodyPr>
          <a:lstStyle/>
          <a:p>
            <a:pPr algn="ctr" defTabSz="832776" fontAlgn="base">
              <a:spcBef>
                <a:spcPct val="0"/>
              </a:spcBef>
              <a:spcAft>
                <a:spcPct val="0"/>
              </a:spcAft>
            </a:pPr>
            <a:endParaRPr lang="tr-TR" sz="1300">
              <a:solidFill>
                <a:srgbClr val="FFFFFF"/>
              </a:solidFill>
            </a:endParaRPr>
          </a:p>
        </p:txBody>
      </p:sp>
      <p:sp>
        <p:nvSpPr>
          <p:cNvPr id="29" name="28 Dikdörtgen"/>
          <p:cNvSpPr/>
          <p:nvPr>
            <p:custDataLst>
              <p:tags r:id="rId20"/>
            </p:custDataLst>
          </p:nvPr>
        </p:nvSpPr>
        <p:spPr bwMode="auto">
          <a:xfrm>
            <a:off x="8120062" y="6275387"/>
            <a:ext cx="361950"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3B539DC2-7BEF-4964-A33A-7FB9C579FDC9}" type="datetime'''''''2''''''''''''''''''''''''''''''''''''''''01''''1'''">
              <a:rPr lang="en-US" sz="1300" smtClean="0">
                <a:solidFill>
                  <a:srgbClr val="000000"/>
                </a:solidFill>
              </a:rPr>
              <a:pPr defTabSz="832776" fontAlgn="base">
                <a:spcBef>
                  <a:spcPct val="0"/>
                </a:spcBef>
                <a:spcAft>
                  <a:spcPct val="0"/>
                </a:spcAft>
              </a:pPr>
              <a:t>2011</a:t>
            </a:fld>
            <a:endParaRPr lang="tr-TR" sz="1300" dirty="0">
              <a:solidFill>
                <a:srgbClr val="000000"/>
              </a:solidFill>
              <a:latin typeface="Calibri"/>
              <a:sym typeface="Calibri"/>
            </a:endParaRPr>
          </a:p>
        </p:txBody>
      </p:sp>
      <p:sp>
        <p:nvSpPr>
          <p:cNvPr id="28" name="27 Dikdörtgen"/>
          <p:cNvSpPr/>
          <p:nvPr>
            <p:custDataLst>
              <p:tags r:id="rId21"/>
            </p:custDataLst>
          </p:nvPr>
        </p:nvSpPr>
        <p:spPr bwMode="auto">
          <a:xfrm>
            <a:off x="7373937" y="6275387"/>
            <a:ext cx="361950" cy="1984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32776" fontAlgn="base">
              <a:spcBef>
                <a:spcPct val="0"/>
              </a:spcBef>
              <a:spcAft>
                <a:spcPct val="0"/>
              </a:spcAft>
            </a:pPr>
            <a:fld id="{ACE950D3-02F0-4149-87CD-555FB267BCBD}" type="datetime'''''''''''''''''2''0''''''''1''''''''0'''''''''''">
              <a:rPr lang="en-US" sz="1300" smtClean="0">
                <a:solidFill>
                  <a:srgbClr val="000000"/>
                </a:solidFill>
              </a:rPr>
              <a:pPr defTabSz="832776" fontAlgn="base">
                <a:spcBef>
                  <a:spcPct val="0"/>
                </a:spcBef>
                <a:spcAft>
                  <a:spcPct val="0"/>
                </a:spcAft>
              </a:pPr>
              <a:t>2010</a:t>
            </a:fld>
            <a:endParaRPr lang="tr-TR" sz="1300" dirty="0">
              <a:solidFill>
                <a:srgbClr val="000000"/>
              </a:solidFill>
              <a:latin typeface="Calibri"/>
              <a:sym typeface="Calibri"/>
            </a:endParaRPr>
          </a:p>
        </p:txBody>
      </p:sp>
      <p:sp>
        <p:nvSpPr>
          <p:cNvPr id="32" name="31 Metin kutusu"/>
          <p:cNvSpPr txBox="1"/>
          <p:nvPr/>
        </p:nvSpPr>
        <p:spPr>
          <a:xfrm>
            <a:off x="251520" y="3553852"/>
            <a:ext cx="3960440" cy="523220"/>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400" b="1" dirty="0" smtClean="0" bmk="_Toc343876234">
                <a:solidFill>
                  <a:schemeClr val="bg1"/>
                </a:solidFill>
                <a:cs typeface="Arial" pitchFamily="34" charset="0"/>
              </a:rPr>
              <a:t>Türkiye’de süt ve besi yemi fiyatları, (ton, 2006-2012)</a:t>
            </a:r>
            <a:endParaRPr lang="tr-TR" sz="1400" b="1" dirty="0">
              <a:solidFill>
                <a:schemeClr val="bg1"/>
              </a:solidFill>
            </a:endParaRPr>
          </a:p>
        </p:txBody>
      </p:sp>
      <p:sp>
        <p:nvSpPr>
          <p:cNvPr id="33" name="32 Metin kutusu"/>
          <p:cNvSpPr txBox="1"/>
          <p:nvPr/>
        </p:nvSpPr>
        <p:spPr>
          <a:xfrm>
            <a:off x="4860032" y="3553852"/>
            <a:ext cx="4032448" cy="523220"/>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400" b="1" dirty="0" smtClean="0">
                <a:solidFill>
                  <a:schemeClr val="bg1"/>
                </a:solidFill>
              </a:rPr>
              <a:t>Türkiye ve çeşitli AB ülkelerinde karma yem fiyatları (€/ton)</a:t>
            </a:r>
            <a:endParaRPr lang="tr-TR" sz="1400" b="1" dirty="0">
              <a:solidFill>
                <a:schemeClr val="bg1"/>
              </a:solidFill>
            </a:endParaRPr>
          </a:p>
        </p:txBody>
      </p:sp>
      <p:sp>
        <p:nvSpPr>
          <p:cNvPr id="34" name="33 Dikdörtgen"/>
          <p:cNvSpPr/>
          <p:nvPr/>
        </p:nvSpPr>
        <p:spPr>
          <a:xfrm>
            <a:off x="32326" y="6437483"/>
            <a:ext cx="6703418" cy="591917"/>
          </a:xfrm>
          <a:prstGeom prst="rect">
            <a:avLst/>
          </a:prstGeom>
        </p:spPr>
        <p:txBody>
          <a:bodyPr wrap="square" lIns="83268" tIns="41636" rIns="83268" bIns="41636">
            <a:spAutoFit/>
          </a:bodyPr>
          <a:lstStyle/>
          <a:p>
            <a:pPr defTabSz="832776" fontAlgn="base">
              <a:spcBef>
                <a:spcPct val="0"/>
              </a:spcBef>
              <a:spcAft>
                <a:spcPct val="0"/>
              </a:spcAft>
            </a:pPr>
            <a:r>
              <a:rPr lang="tr-TR" sz="1100" dirty="0">
                <a:solidFill>
                  <a:srgbClr val="000000"/>
                </a:solidFill>
                <a:cs typeface="Arial" charset="0"/>
              </a:rPr>
              <a:t>Kaynak: Türkiye Yem Sanayicileri Birliği , </a:t>
            </a:r>
            <a:r>
              <a:rPr lang="tr-TR" sz="1100" i="1" dirty="0" err="1">
                <a:solidFill>
                  <a:srgbClr val="000000"/>
                </a:solidFill>
                <a:cs typeface="Arial" charset="0"/>
              </a:rPr>
              <a:t>Bpex</a:t>
            </a:r>
            <a:r>
              <a:rPr lang="tr-TR" sz="1100" i="1" dirty="0">
                <a:solidFill>
                  <a:srgbClr val="000000"/>
                </a:solidFill>
                <a:cs typeface="Arial" charset="0"/>
              </a:rPr>
              <a:t> ve </a:t>
            </a:r>
            <a:r>
              <a:rPr lang="tr-TR" sz="1100" i="1" dirty="0" err="1">
                <a:solidFill>
                  <a:srgbClr val="000000"/>
                </a:solidFill>
                <a:cs typeface="Arial" charset="0"/>
              </a:rPr>
              <a:t>Türkiyem</a:t>
            </a:r>
            <a:r>
              <a:rPr lang="tr-TR" sz="1100" i="1" dirty="0">
                <a:solidFill>
                  <a:srgbClr val="000000"/>
                </a:solidFill>
                <a:cs typeface="Arial" charset="0"/>
              </a:rPr>
              <a:t>-Bir (</a:t>
            </a:r>
            <a:r>
              <a:rPr lang="tr-TR" sz="1100" i="1" dirty="0" err="1">
                <a:solidFill>
                  <a:srgbClr val="000000"/>
                </a:solidFill>
                <a:cs typeface="Arial" charset="0"/>
              </a:rPr>
              <a:t>Kındap</a:t>
            </a:r>
            <a:r>
              <a:rPr lang="tr-TR" sz="1100" i="1" dirty="0">
                <a:solidFill>
                  <a:srgbClr val="000000"/>
                </a:solidFill>
                <a:cs typeface="Arial" charset="0"/>
              </a:rPr>
              <a:t> 2012 içinde), TEPAV </a:t>
            </a:r>
            <a:r>
              <a:rPr lang="tr-TR" sz="1100" i="1" dirty="0" smtClean="0">
                <a:solidFill>
                  <a:srgbClr val="000000"/>
                </a:solidFill>
                <a:cs typeface="Arial" charset="0"/>
              </a:rPr>
              <a:t>hesaplamaları</a:t>
            </a:r>
            <a:r>
              <a:rPr lang="tr-TR" sz="1100" dirty="0" smtClean="0">
                <a:solidFill>
                  <a:srgbClr val="000000"/>
                </a:solidFill>
                <a:cs typeface="Arial" charset="0"/>
              </a:rPr>
              <a:t>. </a:t>
            </a:r>
            <a:r>
              <a:rPr lang="tr-TR" sz="1100" i="1" dirty="0" smtClean="0">
                <a:solidFill>
                  <a:srgbClr val="000000"/>
                </a:solidFill>
                <a:cs typeface="Arial" charset="0"/>
              </a:rPr>
              <a:t>Not</a:t>
            </a:r>
            <a:r>
              <a:rPr lang="tr-TR" sz="1100" i="1" dirty="0">
                <a:solidFill>
                  <a:srgbClr val="000000"/>
                </a:solidFill>
                <a:cs typeface="Arial" charset="0"/>
              </a:rPr>
              <a:t>: 1 £=1,22 € alınmıştır.</a:t>
            </a:r>
            <a:endParaRPr lang="tr-TR" sz="1100" dirty="0">
              <a:solidFill>
                <a:srgbClr val="000000"/>
              </a:solidFill>
              <a:cs typeface="Arial" charset="0"/>
            </a:endParaRPr>
          </a:p>
          <a:p>
            <a:pPr defTabSz="832776" fontAlgn="base">
              <a:spcBef>
                <a:spcPct val="0"/>
              </a:spcBef>
              <a:spcAft>
                <a:spcPct val="0"/>
              </a:spcAft>
            </a:pPr>
            <a:endParaRPr lang="tr-TR" sz="1100" dirty="0">
              <a:solidFill>
                <a:srgbClr val="000000"/>
              </a:solidFill>
              <a:cs typeface="Arial" charset="0"/>
            </a:endParaRPr>
          </a:p>
        </p:txBody>
      </p:sp>
      <p:graphicFrame>
        <p:nvGraphicFramePr>
          <p:cNvPr id="40" name="39 Nesne"/>
          <p:cNvGraphicFramePr>
            <a:graphicFrameLocks noChangeAspect="1"/>
          </p:cNvGraphicFramePr>
          <p:nvPr>
            <p:extLst>
              <p:ext uri="{D42A27DB-BD31-4B8C-83A1-F6EECF244321}">
                <p14:modId xmlns:p14="http://schemas.microsoft.com/office/powerpoint/2010/main" xmlns="" val="44691145"/>
              </p:ext>
            </p:extLst>
          </p:nvPr>
        </p:nvGraphicFramePr>
        <p:xfrm>
          <a:off x="6350" y="1490662"/>
          <a:ext cx="9058224" cy="1581285"/>
        </p:xfrm>
        <a:graphic>
          <a:graphicData uri="http://schemas.openxmlformats.org/presentationml/2006/ole">
            <p:oleObj spid="_x0000_s449645" name="Çizelge" r:id="rId39" imgW="9058343" imgH="1581060" progId="MSGraph.Chart.8">
              <p:embed followColorScheme="full"/>
            </p:oleObj>
          </a:graphicData>
        </a:graphic>
      </p:graphicFrame>
      <p:sp>
        <p:nvSpPr>
          <p:cNvPr id="59" name="58 Dikdörtgen"/>
          <p:cNvSpPr/>
          <p:nvPr>
            <p:custDataLst>
              <p:tags r:id="rId22"/>
            </p:custDataLst>
          </p:nvPr>
        </p:nvSpPr>
        <p:spPr bwMode="auto">
          <a:xfrm>
            <a:off x="3492500" y="3151187"/>
            <a:ext cx="5429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26EEB0EE-39E4-4D75-AF4A-CE1A7493BD75}" type="datetime'İ''''''''s''''''''''''pan''ya'''''''''''''''">
              <a:rPr lang="en-US" sz="1200" smtClean="0">
                <a:solidFill>
                  <a:srgbClr val="000000"/>
                </a:solidFill>
              </a:rPr>
              <a:pPr algn="r" defTabSz="832776" fontAlgn="base">
                <a:spcBef>
                  <a:spcPct val="0"/>
                </a:spcBef>
                <a:spcAft>
                  <a:spcPct val="0"/>
                </a:spcAft>
              </a:pPr>
              <a:t>İspanya</a:t>
            </a:fld>
            <a:endParaRPr lang="tr-TR" sz="1200">
              <a:solidFill>
                <a:srgbClr val="000000"/>
              </a:solidFill>
              <a:latin typeface="Tahoma"/>
              <a:cs typeface="Arial"/>
              <a:sym typeface="Tahoma"/>
            </a:endParaRPr>
          </a:p>
        </p:txBody>
      </p:sp>
      <p:sp>
        <p:nvSpPr>
          <p:cNvPr id="61" name="60 Dikdörtgen"/>
          <p:cNvSpPr/>
          <p:nvPr>
            <p:custDataLst>
              <p:tags r:id="rId23"/>
            </p:custDataLst>
          </p:nvPr>
        </p:nvSpPr>
        <p:spPr bwMode="auto">
          <a:xfrm>
            <a:off x="2816225" y="3151187"/>
            <a:ext cx="5334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3F9BE6DA-A68A-405D-BA95-C92E1F8FBCF5}" type="datetime'B''''''''''r''e''''''''z''''''il''''y''''''''''a'''''''''">
              <a:rPr lang="en-US" sz="1200" smtClean="0">
                <a:solidFill>
                  <a:srgbClr val="000000"/>
                </a:solidFill>
              </a:rPr>
              <a:pPr algn="r" defTabSz="832776" fontAlgn="base">
                <a:spcBef>
                  <a:spcPct val="0"/>
                </a:spcBef>
                <a:spcAft>
                  <a:spcPct val="0"/>
                </a:spcAft>
              </a:pPr>
              <a:t>Brezilya</a:t>
            </a:fld>
            <a:endParaRPr lang="tr-TR" sz="1200">
              <a:solidFill>
                <a:srgbClr val="000000"/>
              </a:solidFill>
              <a:latin typeface="Tahoma"/>
              <a:cs typeface="Arial"/>
              <a:sym typeface="Tahoma"/>
            </a:endParaRPr>
          </a:p>
        </p:txBody>
      </p:sp>
      <p:sp>
        <p:nvSpPr>
          <p:cNvPr id="65" name="64 Dikdörtgen"/>
          <p:cNvSpPr/>
          <p:nvPr>
            <p:custDataLst>
              <p:tags r:id="rId24"/>
            </p:custDataLst>
          </p:nvPr>
        </p:nvSpPr>
        <p:spPr bwMode="auto">
          <a:xfrm>
            <a:off x="1917700" y="3151187"/>
            <a:ext cx="7556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EB2ED29C-A5BC-4EEA-89CC-6700847C49AB}" type="datetime'''''''Yu''n''''''a''''n''''''''''is''''''t''an'''''">
              <a:rPr lang="en-US" sz="1200" smtClean="0">
                <a:solidFill>
                  <a:srgbClr val="000000"/>
                </a:solidFill>
              </a:rPr>
              <a:pPr algn="r" defTabSz="832776" fontAlgn="base">
                <a:spcBef>
                  <a:spcPct val="0"/>
                </a:spcBef>
                <a:spcAft>
                  <a:spcPct val="0"/>
                </a:spcAft>
              </a:pPr>
              <a:t>Yunanistan</a:t>
            </a:fld>
            <a:endParaRPr lang="tr-TR" sz="1200" dirty="0">
              <a:solidFill>
                <a:srgbClr val="000000"/>
              </a:solidFill>
              <a:latin typeface="Tahoma"/>
              <a:cs typeface="Arial"/>
              <a:sym typeface="Tahoma"/>
            </a:endParaRPr>
          </a:p>
        </p:txBody>
      </p:sp>
      <p:sp>
        <p:nvSpPr>
          <p:cNvPr id="66" name="65 Dikdörtgen"/>
          <p:cNvSpPr/>
          <p:nvPr>
            <p:custDataLst>
              <p:tags r:id="rId25"/>
            </p:custDataLst>
          </p:nvPr>
        </p:nvSpPr>
        <p:spPr bwMode="auto">
          <a:xfrm>
            <a:off x="1533525" y="3059112"/>
            <a:ext cx="538162"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defTabSz="832776" fontAlgn="base">
              <a:spcBef>
                <a:spcPct val="0"/>
              </a:spcBef>
              <a:spcAft>
                <a:spcPct val="0"/>
              </a:spcAft>
            </a:pPr>
            <a:r>
              <a:rPr lang="tr-TR" sz="1200" dirty="0" smtClean="0">
                <a:solidFill>
                  <a:srgbClr val="000000"/>
                </a:solidFill>
              </a:rPr>
              <a:t>Yeni Zelanda</a:t>
            </a:r>
            <a:endParaRPr lang="tr-TR" sz="1200" dirty="0">
              <a:solidFill>
                <a:srgbClr val="000000"/>
              </a:solidFill>
              <a:latin typeface="Tahoma"/>
              <a:cs typeface="Arial"/>
              <a:sym typeface="Tahoma"/>
            </a:endParaRPr>
          </a:p>
        </p:txBody>
      </p:sp>
      <p:sp>
        <p:nvSpPr>
          <p:cNvPr id="67" name="66 Dikdörtgen"/>
          <p:cNvSpPr/>
          <p:nvPr>
            <p:custDataLst>
              <p:tags r:id="rId26"/>
            </p:custDataLst>
          </p:nvPr>
        </p:nvSpPr>
        <p:spPr bwMode="auto">
          <a:xfrm>
            <a:off x="822325" y="3151187"/>
            <a:ext cx="48895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B30B4E96-B2B7-4FB6-81E8-378E8B968CA4}" type="datetime'İ''''r''''''''''''''''la''''''''''''nd''''''''''''''a'''''">
              <a:rPr lang="en-US" sz="1200" smtClean="0">
                <a:solidFill>
                  <a:srgbClr val="000000"/>
                </a:solidFill>
              </a:rPr>
              <a:pPr algn="r" defTabSz="832776" fontAlgn="base">
                <a:spcBef>
                  <a:spcPct val="0"/>
                </a:spcBef>
                <a:spcAft>
                  <a:spcPct val="0"/>
                </a:spcAft>
              </a:pPr>
              <a:t>İrlanda</a:t>
            </a:fld>
            <a:endParaRPr lang="tr-TR" sz="1200" dirty="0">
              <a:solidFill>
                <a:srgbClr val="000000"/>
              </a:solidFill>
              <a:latin typeface="Tahoma"/>
              <a:cs typeface="Arial"/>
              <a:sym typeface="Tahoma"/>
            </a:endParaRPr>
          </a:p>
        </p:txBody>
      </p:sp>
      <p:sp>
        <p:nvSpPr>
          <p:cNvPr id="70" name="69 Dikdörtgen"/>
          <p:cNvSpPr/>
          <p:nvPr>
            <p:custDataLst>
              <p:tags r:id="rId27"/>
            </p:custDataLst>
          </p:nvPr>
        </p:nvSpPr>
        <p:spPr bwMode="auto">
          <a:xfrm>
            <a:off x="46037" y="3151187"/>
            <a:ext cx="57943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7D881FB3-9733-4A28-A724-E34A47720F5B}" type="datetime'''''''''''''''''''''''''''''''''''Ur''u''''''gua''''''''''y'">
              <a:rPr lang="en-US" sz="1200" smtClean="0">
                <a:solidFill>
                  <a:srgbClr val="000000"/>
                </a:solidFill>
              </a:rPr>
              <a:pPr algn="r" defTabSz="832776" fontAlgn="base">
                <a:spcBef>
                  <a:spcPct val="0"/>
                </a:spcBef>
                <a:spcAft>
                  <a:spcPct val="0"/>
                </a:spcAft>
              </a:pPr>
              <a:t>Uruguay</a:t>
            </a:fld>
            <a:endParaRPr lang="tr-TR" sz="1200" dirty="0">
              <a:solidFill>
                <a:srgbClr val="000000"/>
              </a:solidFill>
              <a:latin typeface="Tahoma"/>
              <a:cs typeface="Arial"/>
              <a:sym typeface="Tahoma"/>
            </a:endParaRPr>
          </a:p>
        </p:txBody>
      </p:sp>
      <p:sp>
        <p:nvSpPr>
          <p:cNvPr id="48" name="47 Dikdörtgen"/>
          <p:cNvSpPr/>
          <p:nvPr>
            <p:custDataLst>
              <p:tags r:id="rId28"/>
            </p:custDataLst>
          </p:nvPr>
        </p:nvSpPr>
        <p:spPr bwMode="auto">
          <a:xfrm>
            <a:off x="7683500" y="3151187"/>
            <a:ext cx="495300"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defTabSz="832776" fontAlgn="base">
              <a:spcBef>
                <a:spcPct val="0"/>
              </a:spcBef>
              <a:spcAft>
                <a:spcPct val="0"/>
              </a:spcAft>
            </a:pPr>
            <a:r>
              <a:rPr lang="tr-TR" sz="1200" dirty="0" smtClean="0">
                <a:solidFill>
                  <a:srgbClr val="000000"/>
                </a:solidFill>
              </a:rPr>
              <a:t>Çek  C.</a:t>
            </a:r>
            <a:endParaRPr lang="tr-TR" sz="1200" dirty="0">
              <a:solidFill>
                <a:srgbClr val="000000"/>
              </a:solidFill>
              <a:latin typeface="Tahoma"/>
              <a:cs typeface="Arial"/>
              <a:sym typeface="Tahoma"/>
            </a:endParaRPr>
          </a:p>
        </p:txBody>
      </p:sp>
      <p:sp>
        <p:nvSpPr>
          <p:cNvPr id="49" name="48 Dikdörtgen"/>
          <p:cNvSpPr/>
          <p:nvPr>
            <p:custDataLst>
              <p:tags r:id="rId29"/>
            </p:custDataLst>
          </p:nvPr>
        </p:nvSpPr>
        <p:spPr bwMode="auto">
          <a:xfrm>
            <a:off x="6823075" y="3151187"/>
            <a:ext cx="6127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11B99DF8-2C87-4D4A-B4A1-3496591986AE}" type="datetime'S''''l''ov''e''n''''''''''''y''''''''a'''">
              <a:rPr lang="en-US" sz="1200" smtClean="0">
                <a:solidFill>
                  <a:srgbClr val="000000"/>
                </a:solidFill>
              </a:rPr>
              <a:pPr algn="r" defTabSz="832776" fontAlgn="base">
                <a:spcBef>
                  <a:spcPct val="0"/>
                </a:spcBef>
                <a:spcAft>
                  <a:spcPct val="0"/>
                </a:spcAft>
              </a:pPr>
              <a:t>Slovenya</a:t>
            </a:fld>
            <a:endParaRPr lang="tr-TR" sz="1200" dirty="0">
              <a:solidFill>
                <a:srgbClr val="000000"/>
              </a:solidFill>
              <a:latin typeface="Tahoma"/>
              <a:cs typeface="Arial"/>
              <a:sym typeface="Tahoma"/>
            </a:endParaRPr>
          </a:p>
        </p:txBody>
      </p:sp>
      <p:sp>
        <p:nvSpPr>
          <p:cNvPr id="51" name="50 Dikdörtgen"/>
          <p:cNvSpPr/>
          <p:nvPr>
            <p:custDataLst>
              <p:tags r:id="rId30"/>
            </p:custDataLst>
          </p:nvPr>
        </p:nvSpPr>
        <p:spPr bwMode="auto">
          <a:xfrm>
            <a:off x="6369050" y="3151187"/>
            <a:ext cx="3905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E9944953-B076-4A10-B3AB-2A1978AAA921}" type="datetime'''İ''''t''''a''''''''''''''''''''''l''''''''y''''a'''''">
              <a:rPr lang="en-US" sz="1200" smtClean="0">
                <a:solidFill>
                  <a:srgbClr val="000000"/>
                </a:solidFill>
              </a:rPr>
              <a:pPr algn="r" defTabSz="832776" fontAlgn="base">
                <a:spcBef>
                  <a:spcPct val="0"/>
                </a:spcBef>
                <a:spcAft>
                  <a:spcPct val="0"/>
                </a:spcAft>
              </a:pPr>
              <a:t>İtalya</a:t>
            </a:fld>
            <a:endParaRPr lang="tr-TR" sz="1200" dirty="0">
              <a:solidFill>
                <a:srgbClr val="000000"/>
              </a:solidFill>
              <a:latin typeface="Tahoma"/>
              <a:cs typeface="Arial"/>
              <a:sym typeface="Tahoma"/>
            </a:endParaRPr>
          </a:p>
        </p:txBody>
      </p:sp>
      <p:sp>
        <p:nvSpPr>
          <p:cNvPr id="53" name="52 Dikdörtgen"/>
          <p:cNvSpPr/>
          <p:nvPr>
            <p:custDataLst>
              <p:tags r:id="rId31"/>
            </p:custDataLst>
          </p:nvPr>
        </p:nvSpPr>
        <p:spPr bwMode="auto">
          <a:xfrm>
            <a:off x="5588000" y="3059112"/>
            <a:ext cx="485775" cy="365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B28D25B4-A3BE-4A6E-B14C-843101C3EDA5}" type="datetime'A''v''r''''u''''p''''''''a B''''''''ir''''l''iği'''''''''''''">
              <a:rPr lang="en-US" sz="1200" smtClean="0">
                <a:solidFill>
                  <a:srgbClr val="000000"/>
                </a:solidFill>
              </a:rPr>
              <a:pPr algn="r" defTabSz="832776" fontAlgn="base">
                <a:spcBef>
                  <a:spcPct val="0"/>
                </a:spcBef>
                <a:spcAft>
                  <a:spcPct val="0"/>
                </a:spcAft>
              </a:pPr>
              <a:t>Avrupa Birliği</a:t>
            </a:fld>
            <a:endParaRPr lang="tr-TR" sz="1200" dirty="0">
              <a:solidFill>
                <a:srgbClr val="000000"/>
              </a:solidFill>
              <a:latin typeface="Tahoma"/>
              <a:cs typeface="Arial"/>
              <a:sym typeface="Tahoma"/>
            </a:endParaRPr>
          </a:p>
        </p:txBody>
      </p:sp>
      <p:sp>
        <p:nvSpPr>
          <p:cNvPr id="55" name="54 Dikdörtgen"/>
          <p:cNvSpPr/>
          <p:nvPr>
            <p:custDataLst>
              <p:tags r:id="rId32"/>
            </p:custDataLst>
          </p:nvPr>
        </p:nvSpPr>
        <p:spPr bwMode="auto">
          <a:xfrm>
            <a:off x="4937125" y="3151187"/>
            <a:ext cx="4603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1C86DFD3-E988-4A09-A093-8A3CEF21DBE5}" type="datetime'Fr''''''''a''n''''''''''''s''''''''''''''''''''''a'''''''">
              <a:rPr lang="en-US" sz="1200" smtClean="0">
                <a:solidFill>
                  <a:srgbClr val="000000"/>
                </a:solidFill>
              </a:rPr>
              <a:pPr algn="r" defTabSz="832776" fontAlgn="base">
                <a:spcBef>
                  <a:spcPct val="0"/>
                </a:spcBef>
                <a:spcAft>
                  <a:spcPct val="0"/>
                </a:spcAft>
              </a:pPr>
              <a:t>Fransa</a:t>
            </a:fld>
            <a:endParaRPr lang="tr-TR" sz="1200" dirty="0">
              <a:solidFill>
                <a:srgbClr val="000000"/>
              </a:solidFill>
              <a:latin typeface="Tahoma"/>
              <a:cs typeface="Arial"/>
              <a:sym typeface="Tahoma"/>
            </a:endParaRPr>
          </a:p>
        </p:txBody>
      </p:sp>
      <p:sp>
        <p:nvSpPr>
          <p:cNvPr id="56" name="55 Dikdörtgen"/>
          <p:cNvSpPr/>
          <p:nvPr>
            <p:custDataLst>
              <p:tags r:id="rId33"/>
            </p:custDataLst>
          </p:nvPr>
        </p:nvSpPr>
        <p:spPr bwMode="auto">
          <a:xfrm>
            <a:off x="4200525" y="3151187"/>
            <a:ext cx="51117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0AE5FC21-2170-4FCD-A366-E6AB5366FC07}" type="datetime'''''''''T''''''''''''''''''''''''ü''r''k''i''''ye'''''''">
              <a:rPr lang="en-US" sz="1200" smtClean="0">
                <a:solidFill>
                  <a:srgbClr val="000000"/>
                </a:solidFill>
              </a:rPr>
              <a:pPr algn="r" defTabSz="832776" fontAlgn="base">
                <a:spcBef>
                  <a:spcPct val="0"/>
                </a:spcBef>
                <a:spcAft>
                  <a:spcPct val="0"/>
                </a:spcAft>
              </a:pPr>
              <a:t>Türkiye</a:t>
            </a:fld>
            <a:endParaRPr lang="tr-TR" sz="1200" dirty="0">
              <a:solidFill>
                <a:srgbClr val="000000"/>
              </a:solidFill>
              <a:latin typeface="Tahoma"/>
              <a:cs typeface="Arial"/>
              <a:sym typeface="Tahoma"/>
            </a:endParaRPr>
          </a:p>
        </p:txBody>
      </p:sp>
      <p:sp>
        <p:nvSpPr>
          <p:cNvPr id="44" name="43 Dikdörtgen"/>
          <p:cNvSpPr/>
          <p:nvPr>
            <p:custDataLst>
              <p:tags r:id="rId34"/>
            </p:custDataLst>
          </p:nvPr>
        </p:nvSpPr>
        <p:spPr bwMode="auto">
          <a:xfrm>
            <a:off x="8259762" y="3151187"/>
            <a:ext cx="538162"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r" defTabSz="832776" fontAlgn="base">
              <a:spcBef>
                <a:spcPct val="0"/>
              </a:spcBef>
              <a:spcAft>
                <a:spcPct val="0"/>
              </a:spcAft>
            </a:pPr>
            <a:fld id="{C5006BA9-536D-421E-950D-94E34BA11623}" type="datetime'P''o''l''''''o''''''''''''''ny''''''a'''''''''''''''''''''''''">
              <a:rPr lang="en-US" sz="1200" smtClean="0">
                <a:solidFill>
                  <a:srgbClr val="000000"/>
                </a:solidFill>
              </a:rPr>
              <a:pPr algn="r" defTabSz="832776" fontAlgn="base">
                <a:spcBef>
                  <a:spcPct val="0"/>
                </a:spcBef>
                <a:spcAft>
                  <a:spcPct val="0"/>
                </a:spcAft>
              </a:pPr>
              <a:t>Polonya</a:t>
            </a:fld>
            <a:endParaRPr lang="tr-TR" sz="1200" dirty="0">
              <a:solidFill>
                <a:srgbClr val="000000"/>
              </a:solidFill>
              <a:latin typeface="Tahoma"/>
              <a:cs typeface="Arial"/>
              <a:sym typeface="Tahoma"/>
            </a:endParaRPr>
          </a:p>
        </p:txBody>
      </p:sp>
      <p:sp>
        <p:nvSpPr>
          <p:cNvPr id="71" name="Dikdörtgen 53"/>
          <p:cNvSpPr/>
          <p:nvPr/>
        </p:nvSpPr>
        <p:spPr>
          <a:xfrm>
            <a:off x="2843808" y="620688"/>
            <a:ext cx="9002813" cy="59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3268" tIns="41636" rIns="83268" bIns="41636" rtlCol="0" anchor="t" anchorCtr="0"/>
          <a:lstStyle/>
          <a:p>
            <a:pPr defTabSz="832776" fontAlgn="base">
              <a:spcBef>
                <a:spcPct val="0"/>
              </a:spcBef>
              <a:spcAft>
                <a:spcPct val="0"/>
              </a:spcAft>
            </a:pPr>
            <a:endParaRPr lang="tr-TR" sz="1500" b="1" dirty="0">
              <a:solidFill>
                <a:srgbClr val="000000"/>
              </a:solidFill>
            </a:endParaRPr>
          </a:p>
        </p:txBody>
      </p:sp>
      <p:sp>
        <p:nvSpPr>
          <p:cNvPr id="85" name="84 Metin kutusu"/>
          <p:cNvSpPr txBox="1"/>
          <p:nvPr/>
        </p:nvSpPr>
        <p:spPr>
          <a:xfrm>
            <a:off x="251520" y="1321023"/>
            <a:ext cx="8424936" cy="307777"/>
          </a:xfrm>
          <a:prstGeom prst="rect">
            <a:avLst/>
          </a:prstGeom>
          <a:solidFill>
            <a:schemeClr val="accent2">
              <a:lumMod val="75000"/>
            </a:schemeClr>
          </a:solidFill>
        </p:spPr>
        <p:txBody>
          <a:bodyPr wrap="square" rtlCol="0">
            <a:spAutoFit/>
          </a:bodyPr>
          <a:lstStyle/>
          <a:p>
            <a:pPr defTabSz="832776" fontAlgn="base">
              <a:spcBef>
                <a:spcPct val="0"/>
              </a:spcBef>
              <a:spcAft>
                <a:spcPct val="0"/>
              </a:spcAft>
            </a:pPr>
            <a:r>
              <a:rPr lang="tr-TR" sz="1400" b="1" dirty="0" smtClean="0">
                <a:solidFill>
                  <a:schemeClr val="bg1"/>
                </a:solidFill>
              </a:rPr>
              <a:t>Çeşitli ülkelerde mera ve otlakların toplam tarım arazisi içindeki payı, (%, 2009)</a:t>
            </a:r>
          </a:p>
        </p:txBody>
      </p:sp>
      <p:sp>
        <p:nvSpPr>
          <p:cNvPr id="87" name="86 Dikdörtgen"/>
          <p:cNvSpPr/>
          <p:nvPr/>
        </p:nvSpPr>
        <p:spPr>
          <a:xfrm>
            <a:off x="7919864" y="3284984"/>
            <a:ext cx="1224136" cy="591917"/>
          </a:xfrm>
          <a:prstGeom prst="rect">
            <a:avLst/>
          </a:prstGeom>
        </p:spPr>
        <p:txBody>
          <a:bodyPr wrap="square" lIns="83268" tIns="41636" rIns="83268" bIns="41636">
            <a:spAutoFit/>
          </a:bodyPr>
          <a:lstStyle/>
          <a:p>
            <a:pPr defTabSz="832776" fontAlgn="base">
              <a:spcBef>
                <a:spcPct val="0"/>
              </a:spcBef>
              <a:spcAft>
                <a:spcPct val="0"/>
              </a:spcAft>
            </a:pPr>
            <a:r>
              <a:rPr lang="en-US" sz="1100" dirty="0" err="1">
                <a:solidFill>
                  <a:srgbClr val="000000"/>
                </a:solidFill>
                <a:cs typeface="Arial" charset="0"/>
              </a:rPr>
              <a:t>Kaynak</a:t>
            </a:r>
            <a:r>
              <a:rPr lang="en-US" sz="1100" dirty="0">
                <a:solidFill>
                  <a:srgbClr val="000000"/>
                </a:solidFill>
                <a:cs typeface="Arial" charset="0"/>
              </a:rPr>
              <a:t>: </a:t>
            </a:r>
            <a:r>
              <a:rPr lang="tr-TR" sz="1100" dirty="0">
                <a:solidFill>
                  <a:srgbClr val="000000"/>
                </a:solidFill>
                <a:cs typeface="Arial" charset="0"/>
              </a:rPr>
              <a:t>FAO</a:t>
            </a:r>
          </a:p>
          <a:p>
            <a:pPr defTabSz="832776" fontAlgn="base">
              <a:spcBef>
                <a:spcPct val="0"/>
              </a:spcBef>
              <a:spcAft>
                <a:spcPct val="0"/>
              </a:spcAft>
            </a:pPr>
            <a:endParaRPr lang="tr-TR" sz="1100" dirty="0">
              <a:solidFill>
                <a:srgbClr val="000000"/>
              </a:solidFill>
              <a:cs typeface="Arial" charset="0"/>
            </a:endParaRPr>
          </a:p>
          <a:p>
            <a:pPr defTabSz="832776" fontAlgn="base">
              <a:spcBef>
                <a:spcPct val="0"/>
              </a:spcBef>
              <a:spcAft>
                <a:spcPct val="0"/>
              </a:spcAft>
            </a:pPr>
            <a:endParaRPr lang="tr-TR" sz="1100" dirty="0">
              <a:solidFill>
                <a:srgbClr val="000000"/>
              </a:solidFill>
              <a:cs typeface="Arial" charset="0"/>
            </a:endParaRPr>
          </a:p>
        </p:txBody>
      </p:sp>
      <p:sp>
        <p:nvSpPr>
          <p:cNvPr id="60" name="59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Nesne" hidden="1"/>
          <p:cNvGraphicFramePr>
            <a:graphicFrameLocks noChangeAspect="1"/>
          </p:cNvGraphicFramePr>
          <p:nvPr/>
        </p:nvGraphicFramePr>
        <p:xfrm>
          <a:off x="1587" y="1588"/>
          <a:ext cx="1587" cy="1587"/>
        </p:xfrm>
        <a:graphic>
          <a:graphicData uri="http://schemas.openxmlformats.org/presentationml/2006/ole">
            <p:oleObj spid="_x0000_s450588" name="think-cell Slide" r:id="rId4" imgW="360" imgH="360" progId="">
              <p:embed/>
            </p:oleObj>
          </a:graphicData>
        </a:graphic>
      </p:graphicFrame>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38</a:t>
            </a:fld>
            <a:endParaRPr lang="en-US"/>
          </a:p>
        </p:txBody>
      </p:sp>
      <p:sp>
        <p:nvSpPr>
          <p:cNvPr id="12" name="11 Metin kutusu"/>
          <p:cNvSpPr txBox="1"/>
          <p:nvPr/>
        </p:nvSpPr>
        <p:spPr>
          <a:xfrm>
            <a:off x="323528" y="1556792"/>
            <a:ext cx="8591872"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Süt ve süt ürünleri değer zinciri</a:t>
            </a:r>
            <a:endParaRPr lang="tr-TR" sz="1600" b="1" dirty="0">
              <a:solidFill>
                <a:schemeClr val="bg1"/>
              </a:solidFill>
            </a:endParaRPr>
          </a:p>
        </p:txBody>
      </p:sp>
      <p:sp>
        <p:nvSpPr>
          <p:cNvPr id="13" name="1 Başlık"/>
          <p:cNvSpPr txBox="1">
            <a:spLocks/>
          </p:cNvSpPr>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r>
              <a:rPr lang="tr-TR" sz="3200" b="1" kern="0" dirty="0" smtClean="0">
                <a:solidFill>
                  <a:srgbClr val="1F318D"/>
                </a:solidFill>
                <a:latin typeface="+mj-lt"/>
                <a:ea typeface="+mj-ea"/>
                <a:cs typeface="+mj-cs"/>
              </a:rPr>
              <a:t>Değer Zinciri Analizi Örneği</a:t>
            </a:r>
            <a:endParaRPr kumimoji="0" lang="tr-TR" sz="3200" b="1" i="0" u="none" strike="noStrike" kern="0" cap="none" spc="0" normalizeH="0" baseline="0" noProof="0" dirty="0">
              <a:ln>
                <a:noFill/>
              </a:ln>
              <a:solidFill>
                <a:srgbClr val="00B050"/>
              </a:solidFill>
              <a:effectLst/>
              <a:uLnTx/>
              <a:uFillTx/>
              <a:latin typeface="+mj-lt"/>
              <a:ea typeface="+mj-ea"/>
              <a:cs typeface="+mj-cs"/>
            </a:endParaRPr>
          </a:p>
        </p:txBody>
      </p:sp>
      <p:sp>
        <p:nvSpPr>
          <p:cNvPr id="11" name="2 İçerik Yer Tutucusu"/>
          <p:cNvSpPr>
            <a:spLocks noGrp="1"/>
          </p:cNvSpPr>
          <p:nvPr>
            <p:ph sz="half" idx="1"/>
          </p:nvPr>
        </p:nvSpPr>
        <p:spPr>
          <a:xfrm>
            <a:off x="0" y="6381328"/>
            <a:ext cx="7164288" cy="476672"/>
          </a:xfrm>
        </p:spPr>
        <p:txBody>
          <a:bodyPr/>
          <a:lstStyle/>
          <a:p>
            <a:pPr>
              <a:buNone/>
            </a:pPr>
            <a:endParaRPr lang="tr-TR" sz="1000" dirty="0" smtClean="0"/>
          </a:p>
          <a:p>
            <a:pPr>
              <a:buNone/>
            </a:pPr>
            <a:r>
              <a:rPr lang="tr-TR" sz="1000" dirty="0" smtClean="0"/>
              <a:t>Kaynak: TEPAV</a:t>
            </a:r>
          </a:p>
        </p:txBody>
      </p:sp>
      <p:pic>
        <p:nvPicPr>
          <p:cNvPr id="109569" name="Picture 1"/>
          <p:cNvPicPr>
            <a:picLocks noChangeAspect="1" noChangeArrowheads="1"/>
          </p:cNvPicPr>
          <p:nvPr/>
        </p:nvPicPr>
        <p:blipFill>
          <a:blip r:embed="rId5" cstate="print"/>
          <a:srcRect/>
          <a:stretch>
            <a:fillRect/>
          </a:stretch>
        </p:blipFill>
        <p:spPr bwMode="auto">
          <a:xfrm>
            <a:off x="611560" y="2007173"/>
            <a:ext cx="7344816" cy="4607420"/>
          </a:xfrm>
          <a:prstGeom prst="rect">
            <a:avLst/>
          </a:prstGeom>
          <a:noFill/>
          <a:ln w="9525">
            <a:noFill/>
            <a:miter lim="800000"/>
            <a:headEnd/>
            <a:tailEnd/>
          </a:ln>
          <a:effectLst/>
        </p:spPr>
      </p:pic>
      <p:sp>
        <p:nvSpPr>
          <p:cNvPr id="10" name="9 Oval"/>
          <p:cNvSpPr/>
          <p:nvPr/>
        </p:nvSpPr>
        <p:spPr bwMode="auto">
          <a:xfrm>
            <a:off x="395536" y="3717032"/>
            <a:ext cx="1512168" cy="1296144"/>
          </a:xfrm>
          <a:prstGeom prst="ellipse">
            <a:avLst/>
          </a:prstGeom>
          <a:solidFill>
            <a:schemeClr val="accent1">
              <a:alpha val="0"/>
            </a:schemeClr>
          </a:solidFill>
          <a:ln w="952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4" name="1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39</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
        <p:nvSpPr>
          <p:cNvPr id="7" name="Rectangle 2"/>
          <p:cNvSpPr>
            <a:spLocks noGrp="1" noChangeArrowheads="1"/>
          </p:cNvSpPr>
          <p:nvPr/>
        </p:nvSpPr>
        <p:spPr bwMode="auto">
          <a:xfrm>
            <a:off x="323528" y="764704"/>
            <a:ext cx="8534400" cy="360040"/>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5. Yaşam Kalitesi Analizi</a:t>
            </a:r>
            <a:endParaRPr lang="en-US" sz="3200" b="1" dirty="0" smtClean="0"/>
          </a:p>
        </p:txBody>
      </p:sp>
      <p:sp>
        <p:nvSpPr>
          <p:cNvPr id="8" name="Rectangle 9"/>
          <p:cNvSpPr>
            <a:spLocks noChangeArrowheads="1"/>
          </p:cNvSpPr>
          <p:nvPr/>
        </p:nvSpPr>
        <p:spPr bwMode="auto">
          <a:xfrm>
            <a:off x="395536" y="1340768"/>
            <a:ext cx="1684305" cy="122413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Kullanım Amacı</a:t>
            </a:r>
            <a:endParaRPr lang="en-US" dirty="0">
              <a:solidFill>
                <a:srgbClr val="FFFFFF"/>
              </a:solidFill>
            </a:endParaRPr>
          </a:p>
        </p:txBody>
      </p:sp>
      <p:sp>
        <p:nvSpPr>
          <p:cNvPr id="9" name="Rectangle 10"/>
          <p:cNvSpPr>
            <a:spLocks noChangeArrowheads="1"/>
          </p:cNvSpPr>
          <p:nvPr/>
        </p:nvSpPr>
        <p:spPr bwMode="auto">
          <a:xfrm>
            <a:off x="2267744" y="1340768"/>
            <a:ext cx="6624736" cy="129614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r>
              <a:rPr lang="tr-TR" sz="1400" dirty="0" smtClean="0">
                <a:solidFill>
                  <a:srgbClr val="000000"/>
                </a:solidFill>
              </a:rPr>
              <a:t>1.Ekonomik gelişmişliğin bir sonucu olan yaşam kalitesini bölgesel düzeyde tespit </a:t>
            </a:r>
          </a:p>
          <a:p>
            <a:pPr marL="514350" indent="-514350" fontAlgn="b">
              <a:buSzPct val="80000"/>
            </a:pPr>
            <a:r>
              <a:rPr lang="tr-TR" sz="1400" dirty="0" smtClean="0">
                <a:solidFill>
                  <a:srgbClr val="000000"/>
                </a:solidFill>
              </a:rPr>
              <a:t>etmek; </a:t>
            </a:r>
          </a:p>
          <a:p>
            <a:pPr marL="514350" indent="-514350" fontAlgn="b">
              <a:buSzPct val="80000"/>
            </a:pPr>
            <a:r>
              <a:rPr lang="tr-TR" sz="1400" dirty="0" smtClean="0">
                <a:solidFill>
                  <a:srgbClr val="000000"/>
                </a:solidFill>
              </a:rPr>
              <a:t>2. Yaşam kalitesinde iyileştirme aksiyonları için çerçeve oluşturmak </a:t>
            </a:r>
          </a:p>
          <a:p>
            <a:pPr marL="514350" indent="-514350" fontAlgn="b">
              <a:buSzPct val="80000"/>
            </a:pPr>
            <a:r>
              <a:rPr lang="tr-TR" sz="1400" dirty="0" smtClean="0">
                <a:solidFill>
                  <a:srgbClr val="000000"/>
                </a:solidFill>
              </a:rPr>
              <a:t>3. Ekonomik dönüşüm sağlayacak işgücü için bölgeyi çekim merkezi haline </a:t>
            </a:r>
          </a:p>
          <a:p>
            <a:pPr marL="514350" indent="-514350" fontAlgn="b">
              <a:buSzPct val="80000"/>
            </a:pPr>
            <a:r>
              <a:rPr lang="tr-TR" sz="1400" dirty="0" smtClean="0">
                <a:solidFill>
                  <a:srgbClr val="000000"/>
                </a:solidFill>
              </a:rPr>
              <a:t>getirecek unsurları belirlemek; </a:t>
            </a:r>
          </a:p>
        </p:txBody>
      </p:sp>
      <p:sp>
        <p:nvSpPr>
          <p:cNvPr id="10" name="Rectangle 11"/>
          <p:cNvSpPr>
            <a:spLocks noChangeArrowheads="1"/>
          </p:cNvSpPr>
          <p:nvPr/>
        </p:nvSpPr>
        <p:spPr bwMode="auto">
          <a:xfrm>
            <a:off x="395536" y="2708920"/>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rgbClr val="FFFFFF"/>
                </a:solidFill>
              </a:rPr>
              <a:t>Kullanıcı Profili</a:t>
            </a:r>
            <a:endParaRPr lang="tr-TR" dirty="0">
              <a:solidFill>
                <a:srgbClr val="FFFFFF"/>
              </a:solidFill>
            </a:endParaRPr>
          </a:p>
        </p:txBody>
      </p:sp>
      <p:sp>
        <p:nvSpPr>
          <p:cNvPr id="11" name="Rectangle 12"/>
          <p:cNvSpPr>
            <a:spLocks noChangeArrowheads="1"/>
          </p:cNvSpPr>
          <p:nvPr/>
        </p:nvSpPr>
        <p:spPr bwMode="auto">
          <a:xfrm>
            <a:off x="2267744" y="2708920"/>
            <a:ext cx="6624736"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İstatistik, sosyoloji ve ekonomi konusunda yetkin uzmanlar </a:t>
            </a:r>
          </a:p>
        </p:txBody>
      </p:sp>
      <p:sp>
        <p:nvSpPr>
          <p:cNvPr id="12" name="Rectangle 13"/>
          <p:cNvSpPr>
            <a:spLocks noChangeArrowheads="1"/>
          </p:cNvSpPr>
          <p:nvPr/>
        </p:nvSpPr>
        <p:spPr bwMode="auto">
          <a:xfrm>
            <a:off x="367415" y="4941168"/>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İlgili Kurum </a:t>
            </a:r>
          </a:p>
          <a:p>
            <a:pPr algn="ctr"/>
            <a:r>
              <a:rPr lang="tr-TR" dirty="0" smtClean="0">
                <a:solidFill>
                  <a:srgbClr val="FFFFFF"/>
                </a:solidFill>
              </a:rPr>
              <a:t>Ve  Paydaşlar</a:t>
            </a:r>
            <a:endParaRPr lang="tr-TR" dirty="0">
              <a:solidFill>
                <a:srgbClr val="FFFFFF"/>
              </a:solidFill>
            </a:endParaRPr>
          </a:p>
        </p:txBody>
      </p:sp>
      <p:sp>
        <p:nvSpPr>
          <p:cNvPr id="13" name="Rectangle 14"/>
          <p:cNvSpPr>
            <a:spLocks noChangeArrowheads="1"/>
          </p:cNvSpPr>
          <p:nvPr/>
        </p:nvSpPr>
        <p:spPr bwMode="auto">
          <a:xfrm>
            <a:off x="2267744" y="5013176"/>
            <a:ext cx="6624736"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TÜİK, SGK, ÖSYM, Belediyeler, Gösterge seçimine göre muhtelif kurumlar</a:t>
            </a:r>
            <a:endParaRPr lang="tr-TR" sz="1400" dirty="0">
              <a:solidFill>
                <a:srgbClr val="000000"/>
              </a:solidFill>
            </a:endParaRPr>
          </a:p>
        </p:txBody>
      </p:sp>
      <p:sp>
        <p:nvSpPr>
          <p:cNvPr id="14" name="Rectangle 12"/>
          <p:cNvSpPr>
            <a:spLocks noChangeArrowheads="1"/>
          </p:cNvSpPr>
          <p:nvPr/>
        </p:nvSpPr>
        <p:spPr bwMode="auto">
          <a:xfrm>
            <a:off x="2267744" y="3284984"/>
            <a:ext cx="6624736" cy="86409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Mevcut yaşam kalitesi endekslerinin değerlendirilmesi </a:t>
            </a:r>
          </a:p>
          <a:p>
            <a:r>
              <a:rPr lang="tr-TR" sz="1400" dirty="0" smtClean="0">
                <a:solidFill>
                  <a:srgbClr val="000000"/>
                </a:solidFill>
              </a:rPr>
              <a:t>Sosyoekonomik haritalandırma, </a:t>
            </a:r>
          </a:p>
          <a:p>
            <a:r>
              <a:rPr lang="tr-TR" sz="1400" dirty="0" smtClean="0">
                <a:solidFill>
                  <a:srgbClr val="000000"/>
                </a:solidFill>
              </a:rPr>
              <a:t>Vatandaş karnesi oluşturma (anket çalışması)</a:t>
            </a:r>
          </a:p>
          <a:p>
            <a:r>
              <a:rPr lang="tr-TR" sz="1400" dirty="0" smtClean="0">
                <a:solidFill>
                  <a:srgbClr val="000000"/>
                </a:solidFill>
              </a:rPr>
              <a:t>Firma performansı ile yaşam kalitesi arasındaki nedensellik analizi</a:t>
            </a:r>
            <a:endParaRPr lang="tr-TR" sz="1400" dirty="0">
              <a:solidFill>
                <a:srgbClr val="000000"/>
              </a:solidFill>
            </a:endParaRPr>
          </a:p>
        </p:txBody>
      </p:sp>
      <p:sp>
        <p:nvSpPr>
          <p:cNvPr id="15" name="Rectangle 11"/>
          <p:cNvSpPr>
            <a:spLocks noChangeArrowheads="1"/>
          </p:cNvSpPr>
          <p:nvPr/>
        </p:nvSpPr>
        <p:spPr bwMode="auto">
          <a:xfrm>
            <a:off x="395536" y="3284984"/>
            <a:ext cx="1688400" cy="72008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Yöntem</a:t>
            </a:r>
            <a:endParaRPr lang="tr-TR" dirty="0">
              <a:solidFill>
                <a:srgbClr val="FFFFFF"/>
              </a:solidFill>
            </a:endParaRPr>
          </a:p>
        </p:txBody>
      </p:sp>
      <p:sp>
        <p:nvSpPr>
          <p:cNvPr id="16" name="Rectangle 11"/>
          <p:cNvSpPr>
            <a:spLocks noChangeArrowheads="1"/>
          </p:cNvSpPr>
          <p:nvPr/>
        </p:nvSpPr>
        <p:spPr bwMode="auto">
          <a:xfrm>
            <a:off x="395536" y="4077072"/>
            <a:ext cx="1688123" cy="720081"/>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Olası Çıktılar</a:t>
            </a:r>
            <a:endParaRPr lang="tr-TR" dirty="0">
              <a:solidFill>
                <a:srgbClr val="FFFFFF"/>
              </a:solidFill>
            </a:endParaRPr>
          </a:p>
        </p:txBody>
      </p:sp>
      <p:sp>
        <p:nvSpPr>
          <p:cNvPr id="17" name="Rectangle 12"/>
          <p:cNvSpPr>
            <a:spLocks noChangeArrowheads="1"/>
          </p:cNvSpPr>
          <p:nvPr/>
        </p:nvSpPr>
        <p:spPr bwMode="auto">
          <a:xfrm>
            <a:off x="2267744" y="4221088"/>
            <a:ext cx="6624736"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1. Farklı önceliklerle bölgenin yaşam kalitesi düzeyi</a:t>
            </a:r>
          </a:p>
          <a:p>
            <a:r>
              <a:rPr lang="tr-TR" sz="1400" dirty="0" smtClean="0">
                <a:solidFill>
                  <a:srgbClr val="000000"/>
                </a:solidFill>
              </a:rPr>
              <a:t>2. Bölgenin rekabet ortamında yaşam kalitesi sıralaması</a:t>
            </a:r>
          </a:p>
          <a:p>
            <a:r>
              <a:rPr lang="tr-TR" sz="1400" dirty="0" smtClean="0">
                <a:solidFill>
                  <a:srgbClr val="000000"/>
                </a:solidFill>
              </a:rPr>
              <a:t>3. Yaşam kalitesini geliştirici strateji ve politikalar</a:t>
            </a:r>
            <a:endParaRPr lang="tr-TR" sz="1400" dirty="0">
              <a:solidFill>
                <a:srgbClr val="000000"/>
              </a:solidFill>
            </a:endParaRPr>
          </a:p>
        </p:txBody>
      </p:sp>
      <p:sp>
        <p:nvSpPr>
          <p:cNvPr id="18" name="Rectangle 13"/>
          <p:cNvSpPr>
            <a:spLocks noChangeArrowheads="1"/>
          </p:cNvSpPr>
          <p:nvPr/>
        </p:nvSpPr>
        <p:spPr bwMode="auto">
          <a:xfrm>
            <a:off x="395536" y="5589240"/>
            <a:ext cx="1656184" cy="108012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Kritik Konular</a:t>
            </a:r>
            <a:endParaRPr lang="tr-TR" dirty="0">
              <a:solidFill>
                <a:srgbClr val="FFFFFF"/>
              </a:solidFill>
            </a:endParaRPr>
          </a:p>
        </p:txBody>
      </p:sp>
      <p:sp>
        <p:nvSpPr>
          <p:cNvPr id="19" name="Rectangle 14"/>
          <p:cNvSpPr>
            <a:spLocks noChangeArrowheads="1"/>
          </p:cNvSpPr>
          <p:nvPr/>
        </p:nvSpPr>
        <p:spPr bwMode="auto">
          <a:xfrm>
            <a:off x="2267744" y="5616624"/>
            <a:ext cx="6626598" cy="105273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r>
              <a:rPr lang="tr-TR" sz="1400" dirty="0" smtClean="0">
                <a:solidFill>
                  <a:srgbClr val="000000"/>
                </a:solidFill>
              </a:rPr>
              <a:t>Ölçüt olarak kullanılacak endeksin seçilmesinde bölgenin iç </a:t>
            </a:r>
          </a:p>
          <a:p>
            <a:pPr marL="400050" indent="-400050"/>
            <a:r>
              <a:rPr lang="tr-TR" sz="1400" dirty="0" smtClean="0">
                <a:solidFill>
                  <a:srgbClr val="000000"/>
                </a:solidFill>
              </a:rPr>
              <a:t>Dinamiklerinin dikkatli bir şekilde gözden geçirilmesi</a:t>
            </a:r>
            <a:endParaRPr lang="tr-TR" sz="1400"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620688"/>
            <a:ext cx="8534400" cy="838200"/>
          </a:xfrm>
        </p:spPr>
        <p:txBody>
          <a:bodyPr>
            <a:normAutofit fontScale="90000"/>
          </a:bodyPr>
          <a:lstStyle/>
          <a:p>
            <a:r>
              <a:rPr lang="tr-TR" sz="3200" b="1" dirty="0" smtClean="0"/>
              <a:t>Yerel analizler küresel ve ulusal gündemden bağımsız düşünülemez</a:t>
            </a:r>
            <a:endParaRPr lang="tr-TR" sz="3200" b="1" dirty="0"/>
          </a:p>
        </p:txBody>
      </p:sp>
      <p:sp>
        <p:nvSpPr>
          <p:cNvPr id="3" name="2 İçerik Yer Tutucusu"/>
          <p:cNvSpPr>
            <a:spLocks noGrp="1"/>
          </p:cNvSpPr>
          <p:nvPr>
            <p:ph idx="1"/>
          </p:nvPr>
        </p:nvSpPr>
        <p:spPr>
          <a:xfrm>
            <a:off x="304800" y="1556792"/>
            <a:ext cx="8534400" cy="5040560"/>
          </a:xfrm>
        </p:spPr>
        <p:txBody>
          <a:bodyPr>
            <a:normAutofit fontScale="92500"/>
          </a:bodyPr>
          <a:lstStyle/>
          <a:p>
            <a:r>
              <a:rPr lang="tr-TR" sz="2800" dirty="0" smtClean="0"/>
              <a:t>Küresel gündem</a:t>
            </a:r>
          </a:p>
          <a:p>
            <a:pPr lvl="1"/>
            <a:r>
              <a:rPr lang="tr-TR" dirty="0" smtClean="0"/>
              <a:t> Küresel kriz, kamunun artan rolü, yeni teknolojilerin dönüştürücü etkisi (3-B yazıcı, bağlanabilirlik, vb.)</a:t>
            </a:r>
          </a:p>
          <a:p>
            <a:r>
              <a:rPr lang="tr-TR" sz="2800" dirty="0" smtClean="0"/>
              <a:t>Ulusal gündem</a:t>
            </a:r>
          </a:p>
          <a:p>
            <a:pPr lvl="1"/>
            <a:r>
              <a:rPr lang="tr-TR" dirty="0" smtClean="0"/>
              <a:t>Siyasi ve ekonomik konjonktür, 2023 hedefleri, 10. Kalkınma Planı, BGUS, yeni bir sanayide dönüşüm gündemi, kentsel dönüşüm, orta gelir tuzağı?</a:t>
            </a:r>
          </a:p>
          <a:p>
            <a:r>
              <a:rPr lang="tr-TR" sz="2800" dirty="0" smtClean="0"/>
              <a:t>Bölge gündemleri</a:t>
            </a:r>
          </a:p>
          <a:p>
            <a:pPr lvl="1"/>
            <a:r>
              <a:rPr lang="tr-TR" dirty="0" smtClean="0"/>
              <a:t> 2014-23 Bölge Planı, bölgesel programlar, strateji hazırlıkları (</a:t>
            </a:r>
            <a:r>
              <a:rPr lang="tr-TR" dirty="0" err="1" smtClean="0"/>
              <a:t>sektörel</a:t>
            </a:r>
            <a:r>
              <a:rPr lang="tr-TR" dirty="0" smtClean="0"/>
              <a:t>/tematik)</a:t>
            </a:r>
          </a:p>
          <a:p>
            <a:endParaRPr lang="tr-TR" sz="2800"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Yaşam Kalitesi Analizi Basamakları</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40</a:t>
            </a:fld>
            <a:endParaRPr lang="en-US"/>
          </a:p>
        </p:txBody>
      </p:sp>
      <p:sp>
        <p:nvSpPr>
          <p:cNvPr id="8" name="4 Slayt Numarası Yer Tutucusu"/>
          <p:cNvSpPr txBox="1">
            <a:spLocks/>
          </p:cNvSpPr>
          <p:nvPr/>
        </p:nvSpPr>
        <p:spPr bwMode="auto">
          <a:xfrm>
            <a:off x="8305800" y="0"/>
            <a:ext cx="838200" cy="536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1400">
                <a:solidFill>
                  <a:srgbClr val="CBDDEB"/>
                </a:solidFill>
              </a:rPr>
              <a:t>Slide </a:t>
            </a:r>
            <a:fld id="{F2227807-6670-4078-A943-25C99284E16E}" type="slidenum">
              <a:rPr lang="en-US" sz="1400">
                <a:solidFill>
                  <a:srgbClr val="CBDDEB"/>
                </a:solidFill>
              </a:rPr>
              <a:pPr>
                <a:defRPr/>
              </a:pPr>
              <a:t>40</a:t>
            </a:fld>
            <a:endParaRPr lang="en-US" sz="1400">
              <a:solidFill>
                <a:srgbClr val="CBDDEB"/>
              </a:solidFill>
            </a:endParaRPr>
          </a:p>
        </p:txBody>
      </p:sp>
      <p:sp>
        <p:nvSpPr>
          <p:cNvPr id="9" name="8 Yuvarlatılmış Dikdörtgen"/>
          <p:cNvSpPr/>
          <p:nvPr/>
        </p:nvSpPr>
        <p:spPr bwMode="auto">
          <a:xfrm>
            <a:off x="467544"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a:solidFill>
                <a:srgbClr val="000000"/>
              </a:solidFill>
              <a:latin typeface="Arial" charset="0"/>
            </a:endParaRPr>
          </a:p>
        </p:txBody>
      </p:sp>
      <p:sp>
        <p:nvSpPr>
          <p:cNvPr id="10" name="9 Yuvarlatılmış Dikdörtgen"/>
          <p:cNvSpPr/>
          <p:nvPr/>
        </p:nvSpPr>
        <p:spPr bwMode="auto">
          <a:xfrm>
            <a:off x="3275856"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dirty="0">
              <a:solidFill>
                <a:srgbClr val="000000"/>
              </a:solidFill>
              <a:latin typeface="Arial" charset="0"/>
            </a:endParaRPr>
          </a:p>
        </p:txBody>
      </p:sp>
      <p:sp>
        <p:nvSpPr>
          <p:cNvPr id="11" name="10 Yuvarlatılmış Dikdörtgen"/>
          <p:cNvSpPr/>
          <p:nvPr/>
        </p:nvSpPr>
        <p:spPr bwMode="auto">
          <a:xfrm>
            <a:off x="5940152" y="1772816"/>
            <a:ext cx="2520280" cy="446449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a:solidFill>
                <a:srgbClr val="000000"/>
              </a:solidFill>
              <a:latin typeface="Arial" charset="0"/>
            </a:endParaRPr>
          </a:p>
        </p:txBody>
      </p:sp>
      <p:sp>
        <p:nvSpPr>
          <p:cNvPr id="12" name="11 Yuvarlatılmış Dikdörtgen"/>
          <p:cNvSpPr/>
          <p:nvPr/>
        </p:nvSpPr>
        <p:spPr bwMode="auto">
          <a:xfrm>
            <a:off x="683568"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400" b="1" dirty="0">
                <a:solidFill>
                  <a:srgbClr val="FFFFFF">
                    <a:lumMod val="50000"/>
                  </a:srgbClr>
                </a:solidFill>
                <a:latin typeface="Arial" charset="0"/>
              </a:rPr>
              <a:t>1. Adım</a:t>
            </a:r>
          </a:p>
        </p:txBody>
      </p:sp>
      <p:sp>
        <p:nvSpPr>
          <p:cNvPr id="13" name="12 Yuvarlatılmış Dikdörtgen"/>
          <p:cNvSpPr/>
          <p:nvPr/>
        </p:nvSpPr>
        <p:spPr bwMode="auto">
          <a:xfrm>
            <a:off x="3491880"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400" b="1" dirty="0">
                <a:solidFill>
                  <a:srgbClr val="FFFFFF">
                    <a:lumMod val="50000"/>
                  </a:srgbClr>
                </a:solidFill>
                <a:latin typeface="Arial" charset="0"/>
              </a:rPr>
              <a:t>2. Adım</a:t>
            </a:r>
          </a:p>
        </p:txBody>
      </p:sp>
      <p:sp>
        <p:nvSpPr>
          <p:cNvPr id="14" name="13 Yuvarlatılmış Dikdörtgen"/>
          <p:cNvSpPr/>
          <p:nvPr/>
        </p:nvSpPr>
        <p:spPr bwMode="auto">
          <a:xfrm>
            <a:off x="6156176"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400" b="1" dirty="0">
                <a:solidFill>
                  <a:srgbClr val="FFFFFF">
                    <a:lumMod val="50000"/>
                  </a:srgbClr>
                </a:solidFill>
                <a:latin typeface="Arial" charset="0"/>
              </a:rPr>
              <a:t>3. Adım</a:t>
            </a:r>
          </a:p>
        </p:txBody>
      </p:sp>
      <p:sp>
        <p:nvSpPr>
          <p:cNvPr id="15" name="14 Yuvarlatılmış Dikdörtgen"/>
          <p:cNvSpPr/>
          <p:nvPr/>
        </p:nvSpPr>
        <p:spPr bwMode="auto">
          <a:xfrm>
            <a:off x="611560"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dirty="0">
                <a:solidFill>
                  <a:srgbClr val="FFFFFF"/>
                </a:solidFill>
              </a:rPr>
              <a:t>Rekabet edilen illerin bulunması</a:t>
            </a:r>
          </a:p>
        </p:txBody>
      </p:sp>
      <p:sp>
        <p:nvSpPr>
          <p:cNvPr id="16" name="15 Yuvarlatılmış Dikdörtgen"/>
          <p:cNvSpPr/>
          <p:nvPr/>
        </p:nvSpPr>
        <p:spPr bwMode="auto">
          <a:xfrm>
            <a:off x="6084168" y="2348880"/>
            <a:ext cx="2232248" cy="93610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dirty="0">
                <a:solidFill>
                  <a:srgbClr val="FFFFFF"/>
                </a:solidFill>
              </a:rPr>
              <a:t>Öncelikli Alanların Saptanması</a:t>
            </a:r>
          </a:p>
        </p:txBody>
      </p:sp>
      <p:sp>
        <p:nvSpPr>
          <p:cNvPr id="17" name="16 Yuvarlatılmış Dikdörtgen"/>
          <p:cNvSpPr/>
          <p:nvPr/>
        </p:nvSpPr>
        <p:spPr bwMode="auto">
          <a:xfrm>
            <a:off x="3419872" y="2276872"/>
            <a:ext cx="2304256"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dirty="0">
                <a:solidFill>
                  <a:srgbClr val="FFFFFF"/>
                </a:solidFill>
              </a:rPr>
              <a:t>Endekslerin </a:t>
            </a:r>
          </a:p>
          <a:p>
            <a:pPr algn="ctr"/>
            <a:r>
              <a:rPr lang="tr-TR" dirty="0">
                <a:solidFill>
                  <a:srgbClr val="FFFFFF"/>
                </a:solidFill>
              </a:rPr>
              <a:t>İncelenmesi ve Yeni Verilerin Türetilmesi</a:t>
            </a:r>
          </a:p>
        </p:txBody>
      </p:sp>
      <p:sp>
        <p:nvSpPr>
          <p:cNvPr id="18" name="17 Yuvarlatılmış Dikdörtgen"/>
          <p:cNvSpPr/>
          <p:nvPr/>
        </p:nvSpPr>
        <p:spPr bwMode="auto">
          <a:xfrm>
            <a:off x="539552" y="3429000"/>
            <a:ext cx="2232248" cy="122413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tr-TR" sz="1400" dirty="0">
              <a:solidFill>
                <a:srgbClr val="FFFFFF"/>
              </a:solidFill>
              <a:latin typeface="Arial" pitchFamily="34" charset="0"/>
            </a:endParaRPr>
          </a:p>
          <a:p>
            <a:pPr algn="ctr"/>
            <a:r>
              <a:rPr lang="tr-TR" sz="1400" dirty="0">
                <a:solidFill>
                  <a:srgbClr val="FFFFFF"/>
                </a:solidFill>
                <a:latin typeface="Arial" pitchFamily="34" charset="0"/>
              </a:rPr>
              <a:t>1.</a:t>
            </a:r>
            <a:r>
              <a:rPr lang="tr-TR" sz="900" dirty="0">
                <a:solidFill>
                  <a:srgbClr val="000000"/>
                </a:solidFill>
                <a:latin typeface="Arial" pitchFamily="34" charset="0"/>
              </a:rPr>
              <a:t> </a:t>
            </a:r>
            <a:r>
              <a:rPr lang="tr-TR" sz="1400" dirty="0">
                <a:solidFill>
                  <a:srgbClr val="FFFFFF"/>
                </a:solidFill>
                <a:latin typeface="Arial" pitchFamily="34" charset="0"/>
              </a:rPr>
              <a:t>İlin üretim ve ihracat yapısının benzer olduğu illerin bulunması</a:t>
            </a:r>
            <a:endParaRPr lang="tr-TR" sz="900" dirty="0">
              <a:solidFill>
                <a:srgbClr val="FFFFFF"/>
              </a:solidFill>
              <a:latin typeface="Arial" pitchFamily="34" charset="0"/>
            </a:endParaRPr>
          </a:p>
        </p:txBody>
      </p:sp>
      <p:sp>
        <p:nvSpPr>
          <p:cNvPr id="19" name="18 Yuvarlatılmış Dikdörtgen"/>
          <p:cNvSpPr/>
          <p:nvPr/>
        </p:nvSpPr>
        <p:spPr bwMode="auto">
          <a:xfrm>
            <a:off x="3419872" y="3429000"/>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a:r>
              <a:rPr lang="tr-TR" sz="1400" dirty="0">
                <a:solidFill>
                  <a:srgbClr val="FFFFFF"/>
                </a:solidFill>
                <a:latin typeface="Arial" pitchFamily="34" charset="0"/>
              </a:rPr>
              <a:t>1. Mevcut endekslerdeki ve alt endekslerdeki genel sıralamanın incelenmesi</a:t>
            </a:r>
          </a:p>
        </p:txBody>
      </p:sp>
      <p:sp>
        <p:nvSpPr>
          <p:cNvPr id="20" name="19 Yuvarlatılmış Dikdörtgen"/>
          <p:cNvSpPr/>
          <p:nvPr/>
        </p:nvSpPr>
        <p:spPr bwMode="auto">
          <a:xfrm>
            <a:off x="611560" y="4797152"/>
            <a:ext cx="2160240" cy="136815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2. Bölgenin vizyonuna şimdiden ulaşmış başka bölgelerin bulunması (Türkiye’den ve Yurtdışından)</a:t>
            </a:r>
          </a:p>
          <a:p>
            <a:pPr algn="ctr"/>
            <a:endParaRPr lang="tr-TR" sz="1400" dirty="0">
              <a:solidFill>
                <a:srgbClr val="FFFFFF"/>
              </a:solidFill>
              <a:latin typeface="Arial" pitchFamily="34" charset="0"/>
            </a:endParaRPr>
          </a:p>
        </p:txBody>
      </p:sp>
      <p:sp>
        <p:nvSpPr>
          <p:cNvPr id="21" name="20 Yuvarlatılmış Dikdörtgen"/>
          <p:cNvSpPr/>
          <p:nvPr/>
        </p:nvSpPr>
        <p:spPr bwMode="auto">
          <a:xfrm>
            <a:off x="3419872" y="4437112"/>
            <a:ext cx="2232248" cy="180020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2. Mevcut endekslerin kapsamadığı ancak bölge için kritik olan yaşam kalitesi göstergeleri ve endeksleri türetilmesi ve analizi</a:t>
            </a:r>
          </a:p>
          <a:p>
            <a:pPr algn="ctr"/>
            <a:endParaRPr lang="tr-TR" sz="1400" dirty="0">
              <a:solidFill>
                <a:srgbClr val="FFFFFF"/>
              </a:solidFill>
              <a:latin typeface="Arial" pitchFamily="34" charset="0"/>
            </a:endParaRPr>
          </a:p>
        </p:txBody>
      </p:sp>
      <p:sp>
        <p:nvSpPr>
          <p:cNvPr id="22" name="21 Yuvarlatılmış Dikdörtgen"/>
          <p:cNvSpPr/>
          <p:nvPr/>
        </p:nvSpPr>
        <p:spPr bwMode="auto">
          <a:xfrm>
            <a:off x="6084168" y="3429000"/>
            <a:ext cx="2232248" cy="122413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1. İlin yaşam kalitesinin belli alt başlıklarında geride kalması durumunda, nedenlerin incelenmesi</a:t>
            </a:r>
          </a:p>
          <a:p>
            <a:pPr algn="ctr"/>
            <a:endParaRPr lang="tr-TR" sz="1400" dirty="0">
              <a:solidFill>
                <a:srgbClr val="FFFFFF"/>
              </a:solidFill>
              <a:latin typeface="Arial" pitchFamily="34" charset="0"/>
            </a:endParaRPr>
          </a:p>
        </p:txBody>
      </p:sp>
      <p:sp>
        <p:nvSpPr>
          <p:cNvPr id="23" name="22 Yuvarlatılmış Dikdörtgen"/>
          <p:cNvSpPr/>
          <p:nvPr/>
        </p:nvSpPr>
        <p:spPr bwMode="auto">
          <a:xfrm>
            <a:off x="6084168" y="4869160"/>
            <a:ext cx="2232248" cy="86409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2. Geride kalınan alanların geliştirilmesine yönelik  tespitler</a:t>
            </a:r>
          </a:p>
          <a:p>
            <a:pPr algn="ctr"/>
            <a:endParaRPr lang="tr-TR" sz="1400" dirty="0">
              <a:solidFill>
                <a:srgbClr val="FFFFFF"/>
              </a:solidFill>
              <a:latin typeface="Arial" pitchFamily="34" charset="0"/>
            </a:endParaRPr>
          </a:p>
          <a:p>
            <a:pPr algn="ctr"/>
            <a:endParaRPr lang="tr-TR" sz="1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646584"/>
            <a:ext cx="8534400" cy="838200"/>
          </a:xfrm>
        </p:spPr>
        <p:txBody>
          <a:bodyPr/>
          <a:lstStyle/>
          <a:p>
            <a:r>
              <a:rPr lang="tr-TR" sz="2800" b="1" dirty="0" smtClean="0">
                <a:solidFill>
                  <a:schemeClr val="accent6"/>
                </a:solidFill>
              </a:rPr>
              <a:t>CNBC-E Yaşam Kalitesi Endeksi Sıralamaları</a:t>
            </a:r>
            <a:r>
              <a:rPr lang="tr-TR" sz="2800" b="1" dirty="0" smtClean="0">
                <a:solidFill>
                  <a:srgbClr val="FFFFFF"/>
                </a:solidFill>
              </a:rPr>
              <a:t/>
            </a:r>
            <a:br>
              <a:rPr lang="tr-TR" sz="2800" b="1" dirty="0" smtClean="0">
                <a:solidFill>
                  <a:srgbClr val="FFFFFF"/>
                </a:solidFill>
              </a:rPr>
            </a:br>
            <a:endParaRPr lang="en-US" sz="28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41</a:t>
            </a:fld>
            <a:endParaRPr lang="en-US"/>
          </a:p>
        </p:txBody>
      </p:sp>
      <p:sp>
        <p:nvSpPr>
          <p:cNvPr id="11" name="Rectangle 9"/>
          <p:cNvSpPr>
            <a:spLocks noChangeArrowheads="1"/>
          </p:cNvSpPr>
          <p:nvPr/>
        </p:nvSpPr>
        <p:spPr bwMode="auto">
          <a:xfrm>
            <a:off x="0" y="1268760"/>
            <a:ext cx="4139952" cy="338554"/>
          </a:xfrm>
          <a:prstGeom prst="rect">
            <a:avLst/>
          </a:prstGeom>
          <a:solidFill>
            <a:schemeClr val="accent6"/>
          </a:solidFill>
          <a:ln w="9525">
            <a:noFill/>
            <a:miter lim="800000"/>
            <a:headEnd/>
            <a:tailEnd/>
          </a:ln>
        </p:spPr>
        <p:txBody>
          <a:bodyPr wrap="square">
            <a:spAutoFit/>
          </a:bodyPr>
          <a:lstStyle/>
          <a:p>
            <a:pPr algn="ctr"/>
            <a:r>
              <a:rPr lang="tr-TR" sz="1600" b="1" dirty="0" smtClean="0">
                <a:solidFill>
                  <a:srgbClr val="FFFFFF"/>
                </a:solidFill>
              </a:rPr>
              <a:t>Genel Sıralama</a:t>
            </a:r>
            <a:endParaRPr lang="tr-TR" sz="1600" b="1" dirty="0">
              <a:solidFill>
                <a:srgbClr val="FFFFFF"/>
              </a:solidFill>
            </a:endParaRPr>
          </a:p>
        </p:txBody>
      </p:sp>
      <p:graphicFrame>
        <p:nvGraphicFramePr>
          <p:cNvPr id="10" name="1 Grafik"/>
          <p:cNvGraphicFramePr/>
          <p:nvPr>
            <p:extLst>
              <p:ext uri="{D42A27DB-BD31-4B8C-83A1-F6EECF244321}">
                <p14:modId xmlns:p14="http://schemas.microsoft.com/office/powerpoint/2010/main" xmlns="" val="1539349697"/>
              </p:ext>
            </p:extLst>
          </p:nvPr>
        </p:nvGraphicFramePr>
        <p:xfrm>
          <a:off x="0" y="1772816"/>
          <a:ext cx="8172400"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620688"/>
            <a:ext cx="8534400" cy="576064"/>
          </a:xfrm>
        </p:spPr>
        <p:txBody>
          <a:bodyPr/>
          <a:lstStyle/>
          <a:p>
            <a:r>
              <a:rPr lang="tr-TR" sz="3200" b="1" dirty="0" smtClean="0"/>
              <a:t>Yaşam Kalitesi Analizi Örnek Çıktı</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42</a:t>
            </a:fld>
            <a:endParaRPr lang="en-US"/>
          </a:p>
        </p:txBody>
      </p:sp>
      <p:sp>
        <p:nvSpPr>
          <p:cNvPr id="11" name="Rectangle 9"/>
          <p:cNvSpPr>
            <a:spLocks noChangeArrowheads="1"/>
          </p:cNvSpPr>
          <p:nvPr/>
        </p:nvSpPr>
        <p:spPr bwMode="auto">
          <a:xfrm>
            <a:off x="0" y="1196752"/>
            <a:ext cx="9144000" cy="338554"/>
          </a:xfrm>
          <a:prstGeom prst="rect">
            <a:avLst/>
          </a:prstGeom>
          <a:solidFill>
            <a:schemeClr val="accent6"/>
          </a:solidFill>
          <a:ln w="9525">
            <a:noFill/>
            <a:miter lim="800000"/>
            <a:headEnd/>
            <a:tailEnd/>
          </a:ln>
        </p:spPr>
        <p:txBody>
          <a:bodyPr wrap="square">
            <a:spAutoFit/>
          </a:bodyPr>
          <a:lstStyle/>
          <a:p>
            <a:pPr algn="ctr"/>
            <a:r>
              <a:rPr lang="tr-TR" sz="1600" b="1" dirty="0">
                <a:solidFill>
                  <a:srgbClr val="FFFFFF"/>
                </a:solidFill>
              </a:rPr>
              <a:t>İllerin Sürdürülebilirlik Araştırması Öznel Değerlendirme</a:t>
            </a:r>
          </a:p>
        </p:txBody>
      </p:sp>
      <p:sp>
        <p:nvSpPr>
          <p:cNvPr id="7" name="6 Dikdörtgen"/>
          <p:cNvSpPr/>
          <p:nvPr/>
        </p:nvSpPr>
        <p:spPr>
          <a:xfrm>
            <a:off x="0" y="6525344"/>
            <a:ext cx="6102424" cy="276999"/>
          </a:xfrm>
          <a:prstGeom prst="rect">
            <a:avLst/>
          </a:prstGeom>
        </p:spPr>
        <p:txBody>
          <a:bodyPr wrap="square">
            <a:spAutoFit/>
          </a:bodyPr>
          <a:lstStyle/>
          <a:p>
            <a:r>
              <a:rPr lang="tr-TR" sz="1200" b="1" dirty="0">
                <a:solidFill>
                  <a:srgbClr val="000000"/>
                </a:solidFill>
              </a:rPr>
              <a:t>Kaynak:</a:t>
            </a:r>
            <a:r>
              <a:rPr lang="tr-TR" sz="1200" dirty="0">
                <a:solidFill>
                  <a:srgbClr val="000000"/>
                </a:solidFill>
              </a:rPr>
              <a:t> Boğaziçi Üniversitesi Türkiye’nin Şehirleri Sürdürülebilirlik Araştırması, 2011</a:t>
            </a:r>
            <a:endParaRPr lang="en-US" sz="1200" dirty="0">
              <a:solidFill>
                <a:srgbClr val="000000"/>
              </a:solidFill>
            </a:endParaRPr>
          </a:p>
        </p:txBody>
      </p:sp>
      <p:graphicFrame>
        <p:nvGraphicFramePr>
          <p:cNvPr id="8" name="3 Grafik"/>
          <p:cNvGraphicFramePr/>
          <p:nvPr>
            <p:extLst>
              <p:ext uri="{D42A27DB-BD31-4B8C-83A1-F6EECF244321}">
                <p14:modId xmlns:p14="http://schemas.microsoft.com/office/powerpoint/2010/main" xmlns="" val="3699833205"/>
              </p:ext>
            </p:extLst>
          </p:nvPr>
        </p:nvGraphicFramePr>
        <p:xfrm>
          <a:off x="179512" y="1628800"/>
          <a:ext cx="878497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bwMode="auto">
          <a:xfrm rot="8125848">
            <a:off x="2670331" y="4653136"/>
            <a:ext cx="1584176" cy="360040"/>
          </a:xfrm>
          <a:prstGeom prst="ellipse">
            <a:avLst/>
          </a:prstGeom>
          <a:solidFill>
            <a:schemeClr val="accent1">
              <a:alpha val="0"/>
            </a:schemeClr>
          </a:solid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rot="8125848">
            <a:off x="5311182" y="4724351"/>
            <a:ext cx="1584176" cy="360040"/>
          </a:xfrm>
          <a:prstGeom prst="ellipse">
            <a:avLst/>
          </a:prstGeom>
          <a:solidFill>
            <a:schemeClr val="accent1">
              <a:alpha val="0"/>
            </a:schemeClr>
          </a:solid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rot="5400000">
            <a:off x="485800" y="3735288"/>
            <a:ext cx="1584176" cy="2555776"/>
          </a:xfrm>
          <a:prstGeom prst="ellipse">
            <a:avLst/>
          </a:prstGeom>
          <a:solidFill>
            <a:schemeClr val="accent1">
              <a:alpha val="0"/>
            </a:schemeClr>
          </a:solidFill>
          <a:ln w="635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92696"/>
            <a:ext cx="9144000" cy="838200"/>
          </a:xfrm>
        </p:spPr>
        <p:txBody>
          <a:bodyPr/>
          <a:lstStyle/>
          <a:p>
            <a:r>
              <a:rPr lang="tr-TR" sz="2400" b="1" dirty="0" smtClean="0">
                <a:solidFill>
                  <a:schemeClr val="accent6"/>
                </a:solidFill>
              </a:rPr>
              <a:t>Avrupa Yaşam Kalitesi Anket Sonuçları, Yaşanılan çevre</a:t>
            </a:r>
            <a:br>
              <a:rPr lang="tr-TR" sz="2400" b="1" dirty="0" smtClean="0">
                <a:solidFill>
                  <a:schemeClr val="accent6"/>
                </a:solidFill>
              </a:rPr>
            </a:br>
            <a:endParaRPr lang="tr-TR" sz="2400" dirty="0">
              <a:solidFill>
                <a:schemeClr val="accent6"/>
              </a:solidFill>
            </a:endParaRPr>
          </a:p>
        </p:txBody>
      </p:sp>
      <p:sp>
        <p:nvSpPr>
          <p:cNvPr id="3" name="2 İçerik Yer Tutucusu"/>
          <p:cNvSpPr>
            <a:spLocks noGrp="1"/>
          </p:cNvSpPr>
          <p:nvPr>
            <p:ph sz="half" idx="1"/>
          </p:nvPr>
        </p:nvSpPr>
        <p:spPr>
          <a:xfrm>
            <a:off x="107504" y="2204864"/>
            <a:ext cx="2827040" cy="3816424"/>
          </a:xfrm>
        </p:spPr>
        <p:txBody>
          <a:bodyPr/>
          <a:lstStyle/>
          <a:p>
            <a:r>
              <a:rPr lang="tr-TR" sz="1600" dirty="0" smtClean="0"/>
              <a:t>Gaziantep, Şanlıurfa ve Mardin’in göstergelerin çoğunluğu açısından diğer bölgelerin gerisinde kaldığı gözlemleniyor.</a:t>
            </a:r>
          </a:p>
          <a:p>
            <a:endParaRPr lang="tr-TR" sz="1600" dirty="0" smtClean="0"/>
          </a:p>
          <a:p>
            <a:r>
              <a:rPr lang="tr-TR" sz="1600" dirty="0" smtClean="0"/>
              <a:t>Özellikle sinema, tiyatro, kültür merkezi bulunma oranları Gaziantep ve Şanlıurfa’da çok düşük. Mardin ise Türkiye ortalamasının üzerinde kalıyor.</a:t>
            </a:r>
            <a:endParaRPr lang="tr-TR" sz="1600" dirty="0"/>
          </a:p>
        </p:txBody>
      </p:sp>
      <p:sp>
        <p:nvSpPr>
          <p:cNvPr id="5" name="4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43</a:t>
            </a:fld>
            <a:endParaRPr lang="en-US"/>
          </a:p>
        </p:txBody>
      </p:sp>
      <p:sp>
        <p:nvSpPr>
          <p:cNvPr id="7" name="Rectangle 9"/>
          <p:cNvSpPr>
            <a:spLocks noChangeArrowheads="1"/>
          </p:cNvSpPr>
          <p:nvPr/>
        </p:nvSpPr>
        <p:spPr bwMode="auto">
          <a:xfrm>
            <a:off x="0" y="1268760"/>
            <a:ext cx="9144000" cy="584775"/>
          </a:xfrm>
          <a:prstGeom prst="rect">
            <a:avLst/>
          </a:prstGeom>
          <a:solidFill>
            <a:schemeClr val="accent6"/>
          </a:solidFill>
          <a:ln w="9525">
            <a:noFill/>
            <a:miter lim="800000"/>
            <a:headEnd/>
            <a:tailEnd/>
          </a:ln>
        </p:spPr>
        <p:txBody>
          <a:bodyPr wrap="square">
            <a:spAutoFit/>
          </a:bodyPr>
          <a:lstStyle/>
          <a:p>
            <a:pPr algn="ctr"/>
            <a:r>
              <a:rPr lang="tr-TR" sz="1600" b="1" dirty="0" smtClean="0">
                <a:solidFill>
                  <a:schemeClr val="bg1"/>
                </a:solidFill>
              </a:rPr>
              <a:t>Evinizin </a:t>
            </a:r>
            <a:r>
              <a:rPr lang="tr-TR" sz="1600" b="1" dirty="0">
                <a:solidFill>
                  <a:schemeClr val="bg1"/>
                </a:solidFill>
              </a:rPr>
              <a:t>bulunduğu çevreyi düşünecek olursak, şimdi sayacağım imkanlardan hangileri mevcut? (Evet diyenlerin yüzdesi</a:t>
            </a:r>
            <a:r>
              <a:rPr lang="tr-TR" sz="1600" b="1" dirty="0" smtClean="0">
                <a:solidFill>
                  <a:schemeClr val="bg1"/>
                </a:solidFill>
              </a:rPr>
              <a:t>)</a:t>
            </a:r>
            <a:endParaRPr lang="tr-TR" sz="1600" b="1" dirty="0">
              <a:solidFill>
                <a:schemeClr val="bg1"/>
              </a:solidFill>
            </a:endParaRPr>
          </a:p>
        </p:txBody>
      </p:sp>
      <p:sp>
        <p:nvSpPr>
          <p:cNvPr id="14" name="13 Metin kutusu"/>
          <p:cNvSpPr txBox="1"/>
          <p:nvPr/>
        </p:nvSpPr>
        <p:spPr>
          <a:xfrm>
            <a:off x="1907704" y="6525344"/>
            <a:ext cx="7092280" cy="261610"/>
          </a:xfrm>
          <a:prstGeom prst="rect">
            <a:avLst/>
          </a:prstGeom>
          <a:noFill/>
        </p:spPr>
        <p:txBody>
          <a:bodyPr wrap="square" rtlCol="0">
            <a:spAutoFit/>
          </a:bodyPr>
          <a:lstStyle/>
          <a:p>
            <a:pPr algn="r"/>
            <a:r>
              <a:rPr lang="tr-TR" sz="1100" dirty="0">
                <a:solidFill>
                  <a:srgbClr val="000000"/>
                </a:solidFill>
              </a:rPr>
              <a:t>Kaynak: Avrupa Yaşam Kalitesi Anketleri, 2007 Avrupa Yaşam ve Çalışma Koşullarını İyileştirme Vakfı, AB</a:t>
            </a:r>
            <a:endParaRPr lang="tr-TR" sz="1100" dirty="0">
              <a:solidFill>
                <a:srgbClr val="FF0000"/>
              </a:solidFill>
            </a:endParaRPr>
          </a:p>
        </p:txBody>
      </p:sp>
      <p:graphicFrame>
        <p:nvGraphicFramePr>
          <p:cNvPr id="11" name="4 Grafik"/>
          <p:cNvGraphicFramePr/>
          <p:nvPr>
            <p:extLst>
              <p:ext uri="{D42A27DB-BD31-4B8C-83A1-F6EECF244321}">
                <p14:modId xmlns:p14="http://schemas.microsoft.com/office/powerpoint/2010/main" xmlns="" val="827266550"/>
              </p:ext>
            </p:extLst>
          </p:nvPr>
        </p:nvGraphicFramePr>
        <p:xfrm>
          <a:off x="2987824" y="2564904"/>
          <a:ext cx="6012160"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620688"/>
            <a:ext cx="8534400" cy="838200"/>
          </a:xfrm>
        </p:spPr>
        <p:txBody>
          <a:bodyPr/>
          <a:lstStyle/>
          <a:p>
            <a:r>
              <a:rPr lang="tr-TR" sz="2800" b="1" dirty="0" smtClean="0"/>
              <a:t>Vatandaş karnesi: </a:t>
            </a:r>
            <a:r>
              <a:rPr lang="tr-TR" sz="2400" b="1" dirty="0" smtClean="0"/>
              <a:t>yaşam kalitesini ölçmek için yeni veriler türetmek mümkün</a:t>
            </a:r>
            <a:endParaRPr lang="tr-TR" sz="3600" b="1" dirty="0"/>
          </a:p>
        </p:txBody>
      </p:sp>
      <p:sp>
        <p:nvSpPr>
          <p:cNvPr id="3" name="2 İçerik Yer Tutucusu"/>
          <p:cNvSpPr>
            <a:spLocks noGrp="1"/>
          </p:cNvSpPr>
          <p:nvPr>
            <p:ph idx="1"/>
          </p:nvPr>
        </p:nvSpPr>
        <p:spPr>
          <a:xfrm>
            <a:off x="0" y="1412776"/>
            <a:ext cx="2771800" cy="5184576"/>
          </a:xfrm>
        </p:spPr>
        <p:txBody>
          <a:bodyPr>
            <a:normAutofit/>
          </a:bodyPr>
          <a:lstStyle/>
          <a:p>
            <a:endParaRPr lang="tr-TR" sz="2400" dirty="0" smtClean="0"/>
          </a:p>
          <a:p>
            <a:r>
              <a:rPr lang="tr-TR" sz="2000" dirty="0" smtClean="0"/>
              <a:t>Belirleyici özelliği, anket sorularının paydaş görüşmeleri ile belirlenmesi</a:t>
            </a:r>
          </a:p>
          <a:p>
            <a:r>
              <a:rPr lang="tr-TR" sz="2000" dirty="0" smtClean="0"/>
              <a:t>Kent hizmetleri odaklı bir vatandaş anketi</a:t>
            </a:r>
          </a:p>
          <a:p>
            <a:pPr lvl="1"/>
            <a:r>
              <a:rPr lang="tr-TR" sz="1800" dirty="0" smtClean="0"/>
              <a:t>Yaşam kalitesini ilgilendiren kent hizmetlerine yönelik sorular</a:t>
            </a:r>
          </a:p>
          <a:p>
            <a:endParaRPr lang="tr-TR" sz="2400" dirty="0" smtClean="0"/>
          </a:p>
          <a:p>
            <a:endParaRPr lang="tr-TR" sz="2400" dirty="0" smtClean="0"/>
          </a:p>
          <a:p>
            <a:pPr>
              <a:buNone/>
            </a:pPr>
            <a:endParaRPr lang="tr-TR" sz="2400" dirty="0" smtClean="0"/>
          </a:p>
        </p:txBody>
      </p:sp>
      <p:sp>
        <p:nvSpPr>
          <p:cNvPr id="5" name="Rectangle 9"/>
          <p:cNvSpPr>
            <a:spLocks noChangeArrowheads="1"/>
          </p:cNvSpPr>
          <p:nvPr/>
        </p:nvSpPr>
        <p:spPr bwMode="auto">
          <a:xfrm>
            <a:off x="2699792" y="1484784"/>
            <a:ext cx="6444208" cy="584775"/>
          </a:xfrm>
          <a:prstGeom prst="rect">
            <a:avLst/>
          </a:prstGeom>
          <a:solidFill>
            <a:schemeClr val="accent6"/>
          </a:solidFill>
          <a:ln w="9525">
            <a:noFill/>
            <a:miter lim="800000"/>
            <a:headEnd/>
            <a:tailEnd/>
          </a:ln>
        </p:spPr>
        <p:txBody>
          <a:bodyPr wrap="square">
            <a:spAutoFit/>
          </a:bodyPr>
          <a:lstStyle/>
          <a:p>
            <a:pPr algn="ctr"/>
            <a:r>
              <a:rPr lang="tr-TR" sz="1600" b="1" dirty="0">
                <a:solidFill>
                  <a:srgbClr val="FFFFFF"/>
                </a:solidFill>
                <a:latin typeface="+mj-lt"/>
              </a:rPr>
              <a:t>Manisa’daki bölgelerin vatandaş karnesi anketi, </a:t>
            </a:r>
          </a:p>
          <a:p>
            <a:pPr algn="ctr"/>
            <a:r>
              <a:rPr lang="tr-TR" sz="1600" b="1" dirty="0">
                <a:solidFill>
                  <a:srgbClr val="FFFFFF"/>
                </a:solidFill>
                <a:latin typeface="+mj-lt"/>
              </a:rPr>
              <a:t>örnek çıktılar</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2204864"/>
            <a:ext cx="3096344"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784" y="4581128"/>
            <a:ext cx="3070614"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4128" y="4561108"/>
            <a:ext cx="3462534" cy="23242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2120" y="2204864"/>
            <a:ext cx="3558471"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8403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sz="half" idx="1"/>
          </p:nvPr>
        </p:nvSpPr>
        <p:spPr>
          <a:xfrm>
            <a:off x="179512" y="2060848"/>
            <a:ext cx="3505200" cy="4437112"/>
          </a:xfrm>
          <a:noFill/>
        </p:spPr>
        <p:txBody>
          <a:bodyPr/>
          <a:lstStyle/>
          <a:p>
            <a:r>
              <a:rPr lang="tr-TR" sz="1400" dirty="0" smtClean="0"/>
              <a:t>Firmaların genel olarak özel güvenlik hizmetlerine başvurma oranlarının oldukça düşük olduğu 4 bölge bazında ortalama %3 oranında özel güvenlik hizmetleri alındığı gözlenmiştir.</a:t>
            </a:r>
          </a:p>
          <a:p>
            <a:endParaRPr lang="tr-TR" sz="1400" dirty="0" smtClean="0"/>
          </a:p>
          <a:p>
            <a:r>
              <a:rPr lang="tr-TR" sz="1400" dirty="0" smtClean="0"/>
              <a:t>TR31 bölgesinde özel güvenlik hizmetleri alma oranı diğer bölgelere göre daha yüksektir. (%8,92)</a:t>
            </a:r>
          </a:p>
          <a:p>
            <a:endParaRPr lang="tr-TR" sz="1400" dirty="0" smtClean="0"/>
          </a:p>
          <a:p>
            <a:r>
              <a:rPr lang="tr-TR" sz="1400" dirty="0" smtClean="0"/>
              <a:t>Türkiye genelinde özel güvenlik hizmeti alma yaklaşık % 50 oranında gözlemlenmiştir.</a:t>
            </a:r>
          </a:p>
          <a:p>
            <a:pPr>
              <a:buNone/>
            </a:pPr>
            <a:endParaRPr lang="tr-TR" sz="1400" dirty="0" smtClean="0"/>
          </a:p>
          <a:p>
            <a:r>
              <a:rPr lang="tr-TR" sz="1400" dirty="0" smtClean="0"/>
              <a:t>Portekiz ile kıyaslandığında Türkiye’nin özel güvenlik hizmetleri alma oranı %12 daha yüksektir.</a:t>
            </a:r>
            <a:endParaRPr lang="en-US" sz="1400" dirty="0"/>
          </a:p>
        </p:txBody>
      </p:sp>
      <p:sp>
        <p:nvSpPr>
          <p:cNvPr id="5" name="4 Altbilgi Yer Tutucusu"/>
          <p:cNvSpPr>
            <a:spLocks noGrp="1"/>
          </p:cNvSpPr>
          <p:nvPr>
            <p:ph type="ftr" sz="quarter" idx="10"/>
          </p:nvPr>
        </p:nvSpPr>
        <p:spPr>
          <a:xfrm>
            <a:off x="1905000" y="0"/>
            <a:ext cx="6324600" cy="533400"/>
          </a:xfrm>
        </p:spPr>
        <p:txBody>
          <a:bodyPr/>
          <a:lstStyle/>
          <a:p>
            <a:pPr>
              <a:defRPr/>
            </a:pPr>
            <a:r>
              <a:rPr lang="tr-TR" dirty="0" smtClean="0"/>
              <a:t>UNDP </a:t>
            </a:r>
            <a:r>
              <a:rPr lang="tr-TR" dirty="0" err="1" smtClean="0"/>
              <a:t>Toolkit</a:t>
            </a:r>
            <a:endParaRPr lang="en-US" dirty="0"/>
          </a:p>
        </p:txBody>
      </p:sp>
      <p:sp>
        <p:nvSpPr>
          <p:cNvPr id="6" name="9 Metin kutusu"/>
          <p:cNvSpPr txBox="1"/>
          <p:nvPr/>
        </p:nvSpPr>
        <p:spPr>
          <a:xfrm>
            <a:off x="0" y="1412776"/>
            <a:ext cx="9144000" cy="584775"/>
          </a:xfrm>
          <a:prstGeom prst="rect">
            <a:avLst/>
          </a:prstGeom>
          <a:solidFill>
            <a:schemeClr val="accent2">
              <a:lumMod val="75000"/>
            </a:schemeClr>
          </a:solidFill>
        </p:spPr>
        <p:txBody>
          <a:bodyPr wrap="square" rtlCol="0">
            <a:spAutoFit/>
          </a:bodyPr>
          <a:lstStyle/>
          <a:p>
            <a:pPr algn="ctr"/>
            <a:r>
              <a:rPr lang="tr-TR" sz="1600" b="1" dirty="0">
                <a:solidFill>
                  <a:srgbClr val="FFFFFF"/>
                </a:solidFill>
              </a:rPr>
              <a:t>10.1 Geçen yıl firmanızın güvenliğini sağlamak için özel güvenlik hizmeti satın aldınız mı? (% Evet)</a:t>
            </a:r>
          </a:p>
        </p:txBody>
      </p:sp>
      <p:graphicFrame>
        <p:nvGraphicFramePr>
          <p:cNvPr id="7" name="66 Grafik"/>
          <p:cNvGraphicFramePr/>
          <p:nvPr/>
        </p:nvGraphicFramePr>
        <p:xfrm>
          <a:off x="3851920" y="2204864"/>
          <a:ext cx="504056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9" name="6 Başlık"/>
          <p:cNvSpPr>
            <a:spLocks noGrp="1"/>
          </p:cNvSpPr>
          <p:nvPr>
            <p:ph type="title"/>
          </p:nvPr>
        </p:nvSpPr>
        <p:spPr>
          <a:xfrm>
            <a:off x="0" y="764704"/>
            <a:ext cx="9144000" cy="432048"/>
          </a:xfrm>
        </p:spPr>
        <p:txBody>
          <a:bodyPr>
            <a:noAutofit/>
          </a:bodyPr>
          <a:lstStyle/>
          <a:p>
            <a:r>
              <a:rPr lang="tr-TR" sz="2400" b="1" dirty="0" smtClean="0"/>
              <a:t>YOD Örnek çıktı: Yaşam kalitesinin firma performansına etkisi</a:t>
            </a:r>
            <a:endParaRPr lang="en-US" sz="2400" b="1" dirty="0"/>
          </a:p>
        </p:txBody>
      </p:sp>
      <p:sp>
        <p:nvSpPr>
          <p:cNvPr id="10" name="9 Metin kutusu"/>
          <p:cNvSpPr txBox="1"/>
          <p:nvPr/>
        </p:nvSpPr>
        <p:spPr>
          <a:xfrm>
            <a:off x="0" y="6381328"/>
            <a:ext cx="9144000" cy="253916"/>
          </a:xfrm>
          <a:prstGeom prst="rect">
            <a:avLst/>
          </a:prstGeom>
          <a:noFill/>
        </p:spPr>
        <p:txBody>
          <a:bodyPr wrap="square" rtlCol="0">
            <a:spAutoFit/>
          </a:bodyPr>
          <a:lstStyle/>
          <a:p>
            <a:r>
              <a:rPr lang="tr-TR" sz="1050" dirty="0">
                <a:solidFill>
                  <a:srgbClr val="000000"/>
                </a:solidFill>
              </a:rPr>
              <a:t>*TRC1: </a:t>
            </a:r>
            <a:r>
              <a:rPr lang="tr-TR" sz="1050" dirty="0" err="1">
                <a:solidFill>
                  <a:srgbClr val="000000"/>
                </a:solidFill>
              </a:rPr>
              <a:t>İpekyolu</a:t>
            </a:r>
            <a:r>
              <a:rPr lang="tr-TR" sz="1050" dirty="0">
                <a:solidFill>
                  <a:srgbClr val="000000"/>
                </a:solidFill>
              </a:rPr>
              <a:t> (Gaziantep, Adıyaman, Kilis), *TRC2: </a:t>
            </a:r>
            <a:r>
              <a:rPr lang="tr-TR" sz="1050" dirty="0" err="1">
                <a:solidFill>
                  <a:srgbClr val="000000"/>
                </a:solidFill>
              </a:rPr>
              <a:t>Karacadağ</a:t>
            </a:r>
            <a:r>
              <a:rPr lang="tr-TR" sz="1050" dirty="0">
                <a:solidFill>
                  <a:srgbClr val="000000"/>
                </a:solidFill>
              </a:rPr>
              <a:t> (Şanlıurfa, Diyarbakır),  *TRC3: Dicle (Mardin, Batman, Şırnak, Siirt), TR31: İzmir</a:t>
            </a:r>
            <a:endParaRPr lang="en-US" sz="1050" dirty="0">
              <a:solidFill>
                <a:srgbClr val="000000"/>
              </a:solidFill>
            </a:endParaRPr>
          </a:p>
        </p:txBody>
      </p:sp>
      <p:sp>
        <p:nvSpPr>
          <p:cNvPr id="12" name="2 İçerik Yer Tutucusu"/>
          <p:cNvSpPr txBox="1">
            <a:spLocks/>
          </p:cNvSpPr>
          <p:nvPr/>
        </p:nvSpPr>
        <p:spPr bwMode="auto">
          <a:xfrm>
            <a:off x="0" y="6619664"/>
            <a:ext cx="7164288" cy="4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E60000"/>
              </a:buClr>
              <a:buSzPct val="85000"/>
              <a:buFont typeface="Wingdings" pitchFamily="2" charset="2"/>
              <a:buNone/>
              <a:defRPr/>
            </a:pPr>
            <a:r>
              <a:rPr lang="tr-TR" sz="1000" kern="0" dirty="0">
                <a:solidFill>
                  <a:srgbClr val="000000"/>
                </a:solidFill>
              </a:rPr>
              <a:t>Kaynak:  UNDP –GAP Yatırım Ortamı Anketi 2013</a:t>
            </a:r>
          </a:p>
        </p:txBody>
      </p:sp>
    </p:spTree>
    <p:extLst>
      <p:ext uri="{BB962C8B-B14F-4D97-AF65-F5344CB8AC3E}">
        <p14:creationId xmlns:p14="http://schemas.microsoft.com/office/powerpoint/2010/main" xmlns="" val="513368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sz="half" idx="1"/>
          </p:nvPr>
        </p:nvSpPr>
        <p:spPr>
          <a:xfrm>
            <a:off x="179512" y="5472608"/>
            <a:ext cx="8964488" cy="1196752"/>
          </a:xfrm>
        </p:spPr>
        <p:txBody>
          <a:bodyPr/>
          <a:lstStyle/>
          <a:p>
            <a:r>
              <a:rPr lang="tr-TR" sz="1400" dirty="0" smtClean="0"/>
              <a:t>4 bölge genelinde %0,41 oranında güvenlik problemleri nedeniyle kayıp yaşandığının belirtilmesi dikkat çeken olumlu bir özelliktir.</a:t>
            </a:r>
          </a:p>
          <a:p>
            <a:r>
              <a:rPr lang="tr-TR" sz="1400" dirty="0" smtClean="0"/>
              <a:t>Güvenlik problemleri nedeniyle faaliyetlerine ara veren firma oranı 4 bölge genelinde %1,2’dir. Faaliyetlerine ara veren firmaların %61’inin Şırnak ilinden olması dikkat çekmektedir.</a:t>
            </a:r>
          </a:p>
          <a:p>
            <a:endParaRPr lang="en-US" sz="1400" dirty="0" smtClean="0"/>
          </a:p>
          <a:p>
            <a:pPr>
              <a:buNone/>
            </a:pPr>
            <a:endParaRPr lang="en-US" sz="1400" dirty="0"/>
          </a:p>
        </p:txBody>
      </p:sp>
      <p:sp>
        <p:nvSpPr>
          <p:cNvPr id="7" name="4 Altbilgi Yer Tutucusu"/>
          <p:cNvSpPr>
            <a:spLocks noGrp="1"/>
          </p:cNvSpPr>
          <p:nvPr>
            <p:ph type="ftr" sz="quarter" idx="10"/>
          </p:nvPr>
        </p:nvSpPr>
        <p:spPr>
          <a:xfrm>
            <a:off x="1905000" y="0"/>
            <a:ext cx="6324600" cy="533400"/>
          </a:xfrm>
        </p:spPr>
        <p:txBody>
          <a:bodyPr/>
          <a:lstStyle/>
          <a:p>
            <a:pPr>
              <a:defRPr/>
            </a:pPr>
            <a:r>
              <a:rPr lang="tr-TR" dirty="0" smtClean="0"/>
              <a:t>UNDP </a:t>
            </a:r>
            <a:r>
              <a:rPr lang="tr-TR" dirty="0" err="1" smtClean="0"/>
              <a:t>Toolkit</a:t>
            </a:r>
            <a:endParaRPr lang="en-US" dirty="0"/>
          </a:p>
        </p:txBody>
      </p:sp>
      <p:graphicFrame>
        <p:nvGraphicFramePr>
          <p:cNvPr id="10" name="2 Grafik"/>
          <p:cNvGraphicFramePr>
            <a:graphicFrameLocks/>
          </p:cNvGraphicFramePr>
          <p:nvPr>
            <p:extLst>
              <p:ext uri="{D42A27DB-BD31-4B8C-83A1-F6EECF244321}">
                <p14:modId xmlns:p14="http://schemas.microsoft.com/office/powerpoint/2010/main" xmlns="" val="1966521277"/>
              </p:ext>
            </p:extLst>
          </p:nvPr>
        </p:nvGraphicFramePr>
        <p:xfrm>
          <a:off x="251520" y="2204864"/>
          <a:ext cx="3816424"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1" name="9 Metin kutusu"/>
          <p:cNvSpPr txBox="1"/>
          <p:nvPr/>
        </p:nvSpPr>
        <p:spPr>
          <a:xfrm>
            <a:off x="0" y="1538208"/>
            <a:ext cx="4283968" cy="738664"/>
          </a:xfrm>
          <a:prstGeom prst="rect">
            <a:avLst/>
          </a:prstGeom>
          <a:solidFill>
            <a:schemeClr val="accent2">
              <a:lumMod val="75000"/>
            </a:schemeClr>
          </a:solidFill>
        </p:spPr>
        <p:txBody>
          <a:bodyPr wrap="square" rtlCol="0">
            <a:spAutoFit/>
          </a:bodyPr>
          <a:lstStyle/>
          <a:p>
            <a:pPr algn="ctr"/>
            <a:r>
              <a:rPr lang="tr-TR" sz="1400" b="1" dirty="0">
                <a:solidFill>
                  <a:srgbClr val="FFFFFF"/>
                </a:solidFill>
              </a:rPr>
              <a:t>10.2 Firmanız geçen yıl hırsızlık, soygun, yağma veya kundaklama nedeniyle herhangi bir kayıp yaşadı mı? </a:t>
            </a:r>
          </a:p>
        </p:txBody>
      </p:sp>
      <p:sp>
        <p:nvSpPr>
          <p:cNvPr id="12" name="9 Metin kutusu"/>
          <p:cNvSpPr txBox="1"/>
          <p:nvPr/>
        </p:nvSpPr>
        <p:spPr>
          <a:xfrm>
            <a:off x="4427984" y="1538208"/>
            <a:ext cx="4716016" cy="738664"/>
          </a:xfrm>
          <a:prstGeom prst="rect">
            <a:avLst/>
          </a:prstGeom>
          <a:solidFill>
            <a:schemeClr val="accent2">
              <a:lumMod val="75000"/>
            </a:schemeClr>
          </a:solidFill>
        </p:spPr>
        <p:txBody>
          <a:bodyPr wrap="square" rtlCol="0">
            <a:spAutoFit/>
          </a:bodyPr>
          <a:lstStyle/>
          <a:p>
            <a:pPr algn="ctr"/>
            <a:r>
              <a:rPr lang="tr-TR" sz="1400" b="1" dirty="0">
                <a:solidFill>
                  <a:srgbClr val="FFFFFF"/>
                </a:solidFill>
              </a:rPr>
              <a:t>10.3 Firmanız  geçen yıl güvenlik nedeni ile faaliyetlerine ara verdi mi?</a:t>
            </a:r>
          </a:p>
          <a:p>
            <a:pPr algn="ctr"/>
            <a:endParaRPr lang="tr-TR" sz="1400" b="1" dirty="0">
              <a:solidFill>
                <a:srgbClr val="FFFFFF"/>
              </a:solidFill>
            </a:endParaRPr>
          </a:p>
        </p:txBody>
      </p:sp>
      <p:sp>
        <p:nvSpPr>
          <p:cNvPr id="13" name="6 Başlık"/>
          <p:cNvSpPr>
            <a:spLocks noGrp="1"/>
          </p:cNvSpPr>
          <p:nvPr>
            <p:ph type="title"/>
          </p:nvPr>
        </p:nvSpPr>
        <p:spPr>
          <a:xfrm>
            <a:off x="0" y="764704"/>
            <a:ext cx="9144000" cy="504056"/>
          </a:xfrm>
        </p:spPr>
        <p:txBody>
          <a:bodyPr/>
          <a:lstStyle/>
          <a:p>
            <a:r>
              <a:rPr lang="tr-TR" sz="2400" b="1" dirty="0" smtClean="0"/>
              <a:t>YOD Örnek çıktı: Yaşam kalitesinin firma performansına etkisi Güvenlik Problemlerinin Firmalara Etkisi</a:t>
            </a:r>
            <a:endParaRPr lang="en-US" sz="2400" b="1" dirty="0"/>
          </a:p>
        </p:txBody>
      </p:sp>
      <p:graphicFrame>
        <p:nvGraphicFramePr>
          <p:cNvPr id="15" name="1 Grafik"/>
          <p:cNvGraphicFramePr>
            <a:graphicFrameLocks noGrp="1"/>
          </p:cNvGraphicFramePr>
          <p:nvPr>
            <p:ph sz="half" idx="2"/>
            <p:extLst>
              <p:ext uri="{D42A27DB-BD31-4B8C-83A1-F6EECF244321}">
                <p14:modId xmlns:p14="http://schemas.microsoft.com/office/powerpoint/2010/main" xmlns="" val="4157017090"/>
              </p:ext>
            </p:extLst>
          </p:nvPr>
        </p:nvGraphicFramePr>
        <p:xfrm>
          <a:off x="4572000" y="2276872"/>
          <a:ext cx="4427984"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9" name="2 İçerik Yer Tutucusu"/>
          <p:cNvSpPr txBox="1">
            <a:spLocks/>
          </p:cNvSpPr>
          <p:nvPr/>
        </p:nvSpPr>
        <p:spPr bwMode="auto">
          <a:xfrm>
            <a:off x="0" y="6619664"/>
            <a:ext cx="7164288" cy="4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E60000"/>
              </a:buClr>
              <a:buSzPct val="85000"/>
              <a:buFont typeface="Wingdings" pitchFamily="2" charset="2"/>
              <a:buNone/>
              <a:defRPr/>
            </a:pPr>
            <a:r>
              <a:rPr lang="tr-TR" sz="1000" kern="0" dirty="0">
                <a:solidFill>
                  <a:srgbClr val="000000"/>
                </a:solidFill>
              </a:rPr>
              <a:t>Kaynak:  UNDP –GAP Yatırım Ortamı Anketi </a:t>
            </a:r>
            <a:r>
              <a:rPr lang="tr-TR" sz="1000" kern="0" dirty="0" smtClean="0">
                <a:solidFill>
                  <a:srgbClr val="000000"/>
                </a:solidFill>
              </a:rPr>
              <a:t>2012</a:t>
            </a:r>
            <a:endParaRPr lang="tr-TR" sz="1000" kern="0" dirty="0">
              <a:solidFill>
                <a:srgbClr val="000000"/>
              </a:solidFill>
            </a:endParaRPr>
          </a:p>
        </p:txBody>
      </p:sp>
    </p:spTree>
    <p:extLst>
      <p:ext uri="{BB962C8B-B14F-4D97-AF65-F5344CB8AC3E}">
        <p14:creationId xmlns:p14="http://schemas.microsoft.com/office/powerpoint/2010/main" xmlns="" val="3747650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47</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
        <p:nvSpPr>
          <p:cNvPr id="7" name="Rectangle 2"/>
          <p:cNvSpPr>
            <a:spLocks noGrp="1" noChangeArrowheads="1"/>
          </p:cNvSpPr>
          <p:nvPr/>
        </p:nvSpPr>
        <p:spPr bwMode="auto">
          <a:xfrm>
            <a:off x="323528" y="764704"/>
            <a:ext cx="8534400" cy="576064"/>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6. Bağlantı Düzeyi (</a:t>
            </a:r>
            <a:r>
              <a:rPr lang="tr-TR" sz="3200" b="1" dirty="0" err="1" smtClean="0"/>
              <a:t>Connectivity</a:t>
            </a:r>
            <a:r>
              <a:rPr lang="tr-TR" sz="3200" b="1" dirty="0" smtClean="0"/>
              <a:t>) Analizi</a:t>
            </a:r>
            <a:endParaRPr lang="en-US" sz="3200" b="1" dirty="0" smtClean="0"/>
          </a:p>
        </p:txBody>
      </p:sp>
      <p:sp>
        <p:nvSpPr>
          <p:cNvPr id="8" name="Rectangle 9"/>
          <p:cNvSpPr>
            <a:spLocks noChangeArrowheads="1"/>
          </p:cNvSpPr>
          <p:nvPr/>
        </p:nvSpPr>
        <p:spPr bwMode="auto">
          <a:xfrm>
            <a:off x="395536" y="1484784"/>
            <a:ext cx="1684305" cy="792088"/>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10" name="Rectangle 11"/>
          <p:cNvSpPr>
            <a:spLocks noChangeArrowheads="1"/>
          </p:cNvSpPr>
          <p:nvPr/>
        </p:nvSpPr>
        <p:spPr bwMode="auto">
          <a:xfrm>
            <a:off x="395536" y="2348880"/>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2" name="Rectangle 13"/>
          <p:cNvSpPr>
            <a:spLocks noChangeArrowheads="1"/>
          </p:cNvSpPr>
          <p:nvPr/>
        </p:nvSpPr>
        <p:spPr bwMode="auto">
          <a:xfrm>
            <a:off x="395536" y="4725144"/>
            <a:ext cx="1688123" cy="72008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5" name="Rectangle 11"/>
          <p:cNvSpPr>
            <a:spLocks noChangeArrowheads="1"/>
          </p:cNvSpPr>
          <p:nvPr/>
        </p:nvSpPr>
        <p:spPr bwMode="auto">
          <a:xfrm>
            <a:off x="395536" y="2924944"/>
            <a:ext cx="1688400" cy="72008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3717031"/>
            <a:ext cx="1688123" cy="936105"/>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8" name="Rectangle 13"/>
          <p:cNvSpPr>
            <a:spLocks noChangeArrowheads="1"/>
          </p:cNvSpPr>
          <p:nvPr/>
        </p:nvSpPr>
        <p:spPr bwMode="auto">
          <a:xfrm>
            <a:off x="395536" y="5517232"/>
            <a:ext cx="1656184" cy="108012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grpSp>
        <p:nvGrpSpPr>
          <p:cNvPr id="2" name="30 Grup"/>
          <p:cNvGrpSpPr/>
          <p:nvPr/>
        </p:nvGrpSpPr>
        <p:grpSpPr>
          <a:xfrm>
            <a:off x="2267744" y="4725144"/>
            <a:ext cx="6552729" cy="720080"/>
            <a:chOff x="2267744" y="4509120"/>
            <a:chExt cx="6552729" cy="576064"/>
          </a:xfrm>
        </p:grpSpPr>
        <p:sp>
          <p:nvSpPr>
            <p:cNvPr id="13" name="Rectangle 14"/>
            <p:cNvSpPr>
              <a:spLocks noChangeArrowheads="1"/>
            </p:cNvSpPr>
            <p:nvPr/>
          </p:nvSpPr>
          <p:spPr bwMode="auto">
            <a:xfrm>
              <a:off x="2267744" y="4509120"/>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a:p>
          </p:txBody>
        </p:sp>
        <p:sp>
          <p:nvSpPr>
            <p:cNvPr id="29" name="28 Metin kutusu"/>
            <p:cNvSpPr txBox="1"/>
            <p:nvPr/>
          </p:nvSpPr>
          <p:spPr>
            <a:xfrm>
              <a:off x="2267744" y="4509120"/>
              <a:ext cx="6408712" cy="418576"/>
            </a:xfrm>
            <a:prstGeom prst="rect">
              <a:avLst/>
            </a:prstGeom>
            <a:noFill/>
          </p:spPr>
          <p:txBody>
            <a:bodyPr wrap="square" rtlCol="0">
              <a:spAutoFit/>
            </a:bodyPr>
            <a:lstStyle/>
            <a:p>
              <a:r>
                <a:rPr lang="tr-TR" sz="1400" dirty="0" smtClean="0"/>
                <a:t>Ulaştırma, Denizcilik ve Haberleşme Bakanlığı, Kalkınma Bakanlığı, TÜİK, Dünya Bankası, OSB’ler, lojistik şirketleri ve diğer şirketler</a:t>
              </a:r>
              <a:endParaRPr lang="tr-TR" sz="1400" dirty="0"/>
            </a:p>
          </p:txBody>
        </p:sp>
      </p:grpSp>
      <p:grpSp>
        <p:nvGrpSpPr>
          <p:cNvPr id="3" name="40 Grup"/>
          <p:cNvGrpSpPr/>
          <p:nvPr/>
        </p:nvGrpSpPr>
        <p:grpSpPr>
          <a:xfrm>
            <a:off x="2267744" y="2348880"/>
            <a:ext cx="6552728" cy="584775"/>
            <a:chOff x="2267744" y="2564904"/>
            <a:chExt cx="6552728" cy="584775"/>
          </a:xfrm>
        </p:grpSpPr>
        <p:sp>
          <p:nvSpPr>
            <p:cNvPr id="11" name="Rectangle 12"/>
            <p:cNvSpPr>
              <a:spLocks noChangeArrowheads="1"/>
            </p:cNvSpPr>
            <p:nvPr/>
          </p:nvSpPr>
          <p:spPr bwMode="auto">
            <a:xfrm>
              <a:off x="2267744" y="2564904"/>
              <a:ext cx="6552728"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smtClean="0"/>
            </a:p>
          </p:txBody>
        </p:sp>
        <p:sp>
          <p:nvSpPr>
            <p:cNvPr id="32" name="31 Metin kutusu"/>
            <p:cNvSpPr txBox="1"/>
            <p:nvPr/>
          </p:nvSpPr>
          <p:spPr>
            <a:xfrm>
              <a:off x="2267744" y="2564904"/>
              <a:ext cx="6408712" cy="584775"/>
            </a:xfrm>
            <a:prstGeom prst="rect">
              <a:avLst/>
            </a:prstGeom>
            <a:noFill/>
          </p:spPr>
          <p:txBody>
            <a:bodyPr wrap="square" rtlCol="0">
              <a:spAutoFit/>
            </a:bodyPr>
            <a:lstStyle/>
            <a:p>
              <a:r>
                <a:rPr lang="tr-TR" sz="1400" dirty="0" smtClean="0"/>
                <a:t>İstatistik ekonomi ve ulaştırma konularında uzmanlar  </a:t>
              </a:r>
            </a:p>
            <a:p>
              <a:endParaRPr lang="tr-TR" dirty="0"/>
            </a:p>
          </p:txBody>
        </p:sp>
      </p:grpSp>
      <p:grpSp>
        <p:nvGrpSpPr>
          <p:cNvPr id="19" name="41 Grup"/>
          <p:cNvGrpSpPr/>
          <p:nvPr/>
        </p:nvGrpSpPr>
        <p:grpSpPr>
          <a:xfrm>
            <a:off x="2267744" y="1484784"/>
            <a:ext cx="6552728" cy="772160"/>
            <a:chOff x="2267744" y="1484784"/>
            <a:chExt cx="6552728" cy="720080"/>
          </a:xfrm>
        </p:grpSpPr>
        <p:sp>
          <p:nvSpPr>
            <p:cNvPr id="9" name="Rectangle 10"/>
            <p:cNvSpPr>
              <a:spLocks noChangeArrowheads="1"/>
            </p:cNvSpPr>
            <p:nvPr/>
          </p:nvSpPr>
          <p:spPr bwMode="auto">
            <a:xfrm>
              <a:off x="2267744" y="1484784"/>
              <a:ext cx="6552728"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endParaRPr lang="tr-TR" sz="1600" dirty="0" smtClean="0"/>
            </a:p>
          </p:txBody>
        </p:sp>
        <p:sp>
          <p:nvSpPr>
            <p:cNvPr id="33" name="32 Metin kutusu"/>
            <p:cNvSpPr txBox="1"/>
            <p:nvPr/>
          </p:nvSpPr>
          <p:spPr>
            <a:xfrm>
              <a:off x="2267744" y="1484784"/>
              <a:ext cx="6480720" cy="487930"/>
            </a:xfrm>
            <a:prstGeom prst="rect">
              <a:avLst/>
            </a:prstGeom>
            <a:noFill/>
          </p:spPr>
          <p:txBody>
            <a:bodyPr wrap="square" rtlCol="0">
              <a:spAutoFit/>
            </a:bodyPr>
            <a:lstStyle/>
            <a:p>
              <a:r>
                <a:rPr lang="tr-TR" sz="1400" dirty="0" smtClean="0"/>
                <a:t>Bölgelerdeki ulaştırma ağları kalitesi, çeşitliliği, maliyeti ve finansmanı gibi özellikleri incelenerek mevcut durumun analiz edilmesi</a:t>
              </a:r>
              <a:endParaRPr lang="tr-TR" sz="1400" dirty="0"/>
            </a:p>
          </p:txBody>
        </p:sp>
      </p:grpSp>
      <p:grpSp>
        <p:nvGrpSpPr>
          <p:cNvPr id="20" name="39 Grup"/>
          <p:cNvGrpSpPr/>
          <p:nvPr/>
        </p:nvGrpSpPr>
        <p:grpSpPr>
          <a:xfrm>
            <a:off x="2267744" y="2924945"/>
            <a:ext cx="6552729" cy="1015665"/>
            <a:chOff x="2267744" y="3140968"/>
            <a:chExt cx="6552729" cy="710966"/>
          </a:xfrm>
        </p:grpSpPr>
        <p:sp>
          <p:nvSpPr>
            <p:cNvPr id="14" name="Rectangle 12"/>
            <p:cNvSpPr>
              <a:spLocks noChangeArrowheads="1"/>
            </p:cNvSpPr>
            <p:nvPr/>
          </p:nvSpPr>
          <p:spPr bwMode="auto">
            <a:xfrm>
              <a:off x="2267744" y="3140968"/>
              <a:ext cx="6552729"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a:solidFill>
                  <a:schemeClr val="tx1"/>
                </a:solidFill>
              </a:endParaRPr>
            </a:p>
          </p:txBody>
        </p:sp>
        <p:sp>
          <p:nvSpPr>
            <p:cNvPr id="34" name="33 Metin kutusu"/>
            <p:cNvSpPr txBox="1"/>
            <p:nvPr/>
          </p:nvSpPr>
          <p:spPr>
            <a:xfrm>
              <a:off x="2267744" y="3140969"/>
              <a:ext cx="6408712" cy="710965"/>
            </a:xfrm>
            <a:prstGeom prst="rect">
              <a:avLst/>
            </a:prstGeom>
            <a:noFill/>
          </p:spPr>
          <p:txBody>
            <a:bodyPr wrap="square" rtlCol="0">
              <a:spAutoFit/>
            </a:bodyPr>
            <a:lstStyle/>
            <a:p>
              <a:r>
                <a:rPr lang="tr-TR" sz="1400" dirty="0" smtClean="0"/>
                <a:t>Bağlantı düzeyi analizi hakkında mevcut verilerin ve endekslerin incelenmesi, bunların dışında kalan bağlantı düzeyi analizi endekslerinin bölge verileri kullanılarak bölgeye uyarlanması, yeni endeks oluşturulması</a:t>
              </a:r>
            </a:p>
            <a:p>
              <a:endParaRPr lang="tr-TR" dirty="0"/>
            </a:p>
          </p:txBody>
        </p:sp>
      </p:grpSp>
      <p:grpSp>
        <p:nvGrpSpPr>
          <p:cNvPr id="21" name="35 Grup"/>
          <p:cNvGrpSpPr/>
          <p:nvPr/>
        </p:nvGrpSpPr>
        <p:grpSpPr>
          <a:xfrm>
            <a:off x="2267744" y="3717031"/>
            <a:ext cx="6696744" cy="954109"/>
            <a:chOff x="2267744" y="3717032"/>
            <a:chExt cx="6696744" cy="730568"/>
          </a:xfrm>
        </p:grpSpPr>
        <p:sp>
          <p:nvSpPr>
            <p:cNvPr id="17" name="Rectangle 12"/>
            <p:cNvSpPr>
              <a:spLocks noChangeArrowheads="1"/>
            </p:cNvSpPr>
            <p:nvPr/>
          </p:nvSpPr>
          <p:spPr bwMode="auto">
            <a:xfrm>
              <a:off x="2267744" y="371703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a:p>
          </p:txBody>
        </p:sp>
        <p:sp>
          <p:nvSpPr>
            <p:cNvPr id="35" name="34 Metin kutusu"/>
            <p:cNvSpPr txBox="1"/>
            <p:nvPr/>
          </p:nvSpPr>
          <p:spPr>
            <a:xfrm>
              <a:off x="2267744" y="3717034"/>
              <a:ext cx="6696744" cy="730566"/>
            </a:xfrm>
            <a:prstGeom prst="rect">
              <a:avLst/>
            </a:prstGeom>
            <a:noFill/>
          </p:spPr>
          <p:txBody>
            <a:bodyPr wrap="square" rtlCol="0">
              <a:spAutoFit/>
            </a:bodyPr>
            <a:lstStyle/>
            <a:p>
              <a:pPr lvl="0"/>
              <a:r>
                <a:rPr lang="tr-TR" sz="1400" dirty="0" smtClean="0"/>
                <a:t>(i) Bölgelerde bulunan illerin bağlantı düzeylerinin belirlenmesi</a:t>
              </a:r>
            </a:p>
            <a:p>
              <a:pPr lvl="0"/>
              <a:r>
                <a:rPr lang="tr-TR" sz="1400" dirty="0" smtClean="0"/>
                <a:t>(ii) Bağlantı düzeyini geliştirici strateji ve politikaların belirlenmesi</a:t>
              </a:r>
            </a:p>
            <a:p>
              <a:r>
                <a:rPr lang="tr-TR" sz="1400" dirty="0" smtClean="0"/>
                <a:t>(iii) </a:t>
              </a:r>
              <a:r>
                <a:rPr lang="tr-TR" sz="1400" dirty="0"/>
                <a:t>B</a:t>
              </a:r>
              <a:r>
                <a:rPr lang="tr-TR" sz="1400" dirty="0" smtClean="0"/>
                <a:t>ölgelerin bağlantı düzeyinin artırılması ve maliyetinin düşürülmesine katkıda bulunacak proje önerileri</a:t>
              </a:r>
              <a:endParaRPr lang="tr-TR" sz="1400" dirty="0"/>
            </a:p>
          </p:txBody>
        </p:sp>
      </p:grpSp>
      <p:grpSp>
        <p:nvGrpSpPr>
          <p:cNvPr id="22" name="29 Grup"/>
          <p:cNvGrpSpPr/>
          <p:nvPr/>
        </p:nvGrpSpPr>
        <p:grpSpPr>
          <a:xfrm>
            <a:off x="2267744" y="5517232"/>
            <a:ext cx="6554589" cy="1087671"/>
            <a:chOff x="2267744" y="5229200"/>
            <a:chExt cx="6554589" cy="1087671"/>
          </a:xfrm>
        </p:grpSpPr>
        <p:sp>
          <p:nvSpPr>
            <p:cNvPr id="44" name="Rectangle 14"/>
            <p:cNvSpPr>
              <a:spLocks noChangeArrowheads="1"/>
            </p:cNvSpPr>
            <p:nvPr/>
          </p:nvSpPr>
          <p:spPr bwMode="auto">
            <a:xfrm>
              <a:off x="2267744" y="5229200"/>
              <a:ext cx="6554589" cy="108012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endParaRPr lang="tr-TR" sz="1600" dirty="0" smtClean="0"/>
            </a:p>
          </p:txBody>
        </p:sp>
        <p:sp>
          <p:nvSpPr>
            <p:cNvPr id="45" name="44 Metin kutusu"/>
            <p:cNvSpPr txBox="1"/>
            <p:nvPr/>
          </p:nvSpPr>
          <p:spPr>
            <a:xfrm>
              <a:off x="2267744" y="5301208"/>
              <a:ext cx="6552728" cy="1015663"/>
            </a:xfrm>
            <a:prstGeom prst="rect">
              <a:avLst/>
            </a:prstGeom>
            <a:noFill/>
          </p:spPr>
          <p:txBody>
            <a:bodyPr wrap="square" rtlCol="0">
              <a:spAutoFit/>
            </a:bodyPr>
            <a:lstStyle/>
            <a:p>
              <a:pPr lvl="0"/>
              <a:r>
                <a:rPr lang="tr-TR" sz="1400" dirty="0" smtClean="0"/>
                <a:t>(i) Bölge ve il bazında bağlantı düzeyi analizlerinin kısıtlı olması</a:t>
              </a:r>
            </a:p>
            <a:p>
              <a:pPr lvl="0"/>
              <a:r>
                <a:rPr lang="tr-TR" sz="1400" dirty="0" smtClean="0"/>
                <a:t>(ii) Bölgeyle ve illerle ilgili bağlantı düzeyi endeksi geliştirebilmek için gerekli olan verilerin yetersiz olması </a:t>
              </a:r>
            </a:p>
            <a:p>
              <a:pPr lvl="0"/>
              <a:endParaRPr lang="tr-TR"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Bağlantı Düzeyi Analizi</a:t>
            </a:r>
            <a:r>
              <a:rPr lang="en-US" sz="3200" b="1" dirty="0" smtClean="0"/>
              <a:t> </a:t>
            </a:r>
            <a:r>
              <a:rPr lang="tr-TR" sz="3200" b="1" dirty="0" smtClean="0"/>
              <a:t>Adımları</a:t>
            </a:r>
            <a:endParaRPr lang="en-US" sz="3200" b="1" dirty="0" smtClean="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48</a:t>
            </a:fld>
            <a:endParaRPr lang="en-US"/>
          </a:p>
        </p:txBody>
      </p:sp>
      <p:sp>
        <p:nvSpPr>
          <p:cNvPr id="6" name="5 Yuvarlatılmış Dikdörtgen"/>
          <p:cNvSpPr/>
          <p:nvPr/>
        </p:nvSpPr>
        <p:spPr bwMode="auto">
          <a:xfrm>
            <a:off x="0" y="1828800"/>
            <a:ext cx="2209800" cy="4800600"/>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8 Yuvarlatılmış Dikdörtgen"/>
          <p:cNvSpPr/>
          <p:nvPr/>
        </p:nvSpPr>
        <p:spPr bwMode="auto">
          <a:xfrm>
            <a:off x="152400"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4" name="13 Yuvarlatılmış Dikdörtgen"/>
          <p:cNvSpPr/>
          <p:nvPr/>
        </p:nvSpPr>
        <p:spPr bwMode="auto">
          <a:xfrm>
            <a:off x="76200" y="2362200"/>
            <a:ext cx="2057400" cy="108012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Bağlantı düzeyini inceleyen mevcut çalışmaların incelenmesi</a:t>
            </a:r>
            <a:endParaRPr lang="tr-TR" sz="1600" dirty="0">
              <a:solidFill>
                <a:schemeClr val="bg1"/>
              </a:solidFill>
            </a:endParaRPr>
          </a:p>
        </p:txBody>
      </p:sp>
      <p:sp>
        <p:nvSpPr>
          <p:cNvPr id="17" name="16 Yuvarlatılmış Dikdörtgen"/>
          <p:cNvSpPr/>
          <p:nvPr/>
        </p:nvSpPr>
        <p:spPr bwMode="auto">
          <a:xfrm>
            <a:off x="76200" y="3505200"/>
            <a:ext cx="2057400" cy="152400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1</a:t>
            </a:r>
            <a:r>
              <a:rPr lang="tr-TR" sz="1350" dirty="0" smtClean="0">
                <a:solidFill>
                  <a:schemeClr val="bg1"/>
                </a:solidFill>
                <a:latin typeface="Arial" pitchFamily="34" charset="0"/>
                <a:cs typeface="Arial" pitchFamily="34" charset="0"/>
              </a:rPr>
              <a:t>. Kalkınma Bakanlığı’nın il bazında bağlantı düzeylerini inceleyen çalışması</a:t>
            </a:r>
            <a:endParaRPr lang="tr-TR" sz="1350" dirty="0">
              <a:solidFill>
                <a:schemeClr val="bg1"/>
              </a:solidFill>
              <a:latin typeface="Arial" pitchFamily="34" charset="0"/>
              <a:cs typeface="Arial" pitchFamily="34" charset="0"/>
            </a:endParaRPr>
          </a:p>
        </p:txBody>
      </p:sp>
      <p:sp>
        <p:nvSpPr>
          <p:cNvPr id="20" name="19 Yuvarlatılmış Dikdörtgen"/>
          <p:cNvSpPr/>
          <p:nvPr/>
        </p:nvSpPr>
        <p:spPr bwMode="auto">
          <a:xfrm>
            <a:off x="76200" y="4953000"/>
            <a:ext cx="2057400" cy="152400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50" dirty="0" smtClean="0">
                <a:solidFill>
                  <a:schemeClr val="bg1"/>
                </a:solidFill>
                <a:latin typeface="Arial" pitchFamily="34" charset="0"/>
                <a:cs typeface="Arial" pitchFamily="34" charset="0"/>
              </a:rPr>
              <a:t>2. SEGE (Sosyal Ekonomik Gelişmişlik Endeksi) kapsamında bağlantı düzeyinin incelenmesi</a:t>
            </a:r>
          </a:p>
          <a:p>
            <a:pPr lvl="0" algn="ctr"/>
            <a:endParaRPr lang="tr-TR" sz="1350" dirty="0">
              <a:solidFill>
                <a:schemeClr val="bg1"/>
              </a:solidFill>
              <a:latin typeface="Arial" pitchFamily="34" charset="0"/>
              <a:cs typeface="Arial" pitchFamily="34" charset="0"/>
            </a:endParaRPr>
          </a:p>
        </p:txBody>
      </p:sp>
      <p:grpSp>
        <p:nvGrpSpPr>
          <p:cNvPr id="3" name="Group 28"/>
          <p:cNvGrpSpPr/>
          <p:nvPr/>
        </p:nvGrpSpPr>
        <p:grpSpPr>
          <a:xfrm>
            <a:off x="4572000" y="1787754"/>
            <a:ext cx="2209800" cy="4841646"/>
            <a:chOff x="5181601" y="1731291"/>
            <a:chExt cx="2209800" cy="4898109"/>
          </a:xfrm>
        </p:grpSpPr>
        <p:sp>
          <p:nvSpPr>
            <p:cNvPr id="8" name="7 Yuvarlatılmış Dikdörtgen"/>
            <p:cNvSpPr/>
            <p:nvPr/>
          </p:nvSpPr>
          <p:spPr bwMode="auto">
            <a:xfrm>
              <a:off x="5181601" y="1772816"/>
              <a:ext cx="2209800" cy="485658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3" name="12 Yuvarlatılmış Dikdörtgen"/>
            <p:cNvSpPr/>
            <p:nvPr/>
          </p:nvSpPr>
          <p:spPr bwMode="auto">
            <a:xfrm>
              <a:off x="5296931" y="1731291"/>
              <a:ext cx="1865869" cy="504057"/>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5" name="14 Yuvarlatılmış Dikdörtgen"/>
            <p:cNvSpPr/>
            <p:nvPr/>
          </p:nvSpPr>
          <p:spPr bwMode="auto">
            <a:xfrm>
              <a:off x="5257800" y="2226113"/>
              <a:ext cx="1989584" cy="116556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Yıllar içerisinde takip edilebilecek bir veri setinin oluşturulması</a:t>
              </a:r>
              <a:endParaRPr lang="tr-TR" sz="1600" dirty="0">
                <a:solidFill>
                  <a:schemeClr val="bg1"/>
                </a:solidFill>
              </a:endParaRPr>
            </a:p>
          </p:txBody>
        </p:sp>
        <p:sp>
          <p:nvSpPr>
            <p:cNvPr id="22" name="21 Yuvarlatılmış Dikdörtgen"/>
            <p:cNvSpPr/>
            <p:nvPr/>
          </p:nvSpPr>
          <p:spPr bwMode="auto">
            <a:xfrm>
              <a:off x="5249416" y="3429000"/>
              <a:ext cx="2065784" cy="160020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 Yıllar içinde takip edilmesi gereken göstergeler ve bunlara nasıl erişilebileceğinin belirlenmesi</a:t>
              </a:r>
              <a:endParaRPr lang="tr-TR" sz="1320" dirty="0">
                <a:solidFill>
                  <a:schemeClr val="bg1"/>
                </a:solidFill>
                <a:latin typeface="Arial" pitchFamily="34" charset="0"/>
                <a:cs typeface="Arial" pitchFamily="34" charset="0"/>
              </a:endParaRPr>
            </a:p>
          </p:txBody>
        </p:sp>
        <p:sp>
          <p:nvSpPr>
            <p:cNvPr id="23" name="22 Yuvarlatılmış Dikdörtgen"/>
            <p:cNvSpPr/>
            <p:nvPr/>
          </p:nvSpPr>
          <p:spPr bwMode="auto">
            <a:xfrm>
              <a:off x="5257800" y="4800600"/>
              <a:ext cx="2065784" cy="166876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tr-TR" sz="1400" dirty="0" smtClean="0">
                <a:solidFill>
                  <a:schemeClr val="bg1"/>
                </a:solidFill>
                <a:latin typeface="Arial" pitchFamily="34" charset="0"/>
                <a:cs typeface="Arial" pitchFamily="34" charset="0"/>
              </a:endParaRPr>
            </a:p>
            <a:p>
              <a:pPr algn="ctr"/>
              <a:r>
                <a:rPr lang="tr-TR" sz="1320" dirty="0" smtClean="0">
                  <a:solidFill>
                    <a:schemeClr val="bg1"/>
                  </a:solidFill>
                  <a:latin typeface="Arial" pitchFamily="34" charset="0"/>
                  <a:cs typeface="Arial" pitchFamily="34" charset="0"/>
                </a:rPr>
                <a:t>2. YOD Anket sonuçlarının lojistik ve haberleşme ile ilgili sonuçlarının takip edilmesi</a:t>
              </a:r>
            </a:p>
            <a:p>
              <a:pPr lvl="0" algn="ctr"/>
              <a:endParaRPr lang="tr-TR" sz="1400" dirty="0">
                <a:solidFill>
                  <a:schemeClr val="bg1"/>
                </a:solidFill>
                <a:latin typeface="Arial" pitchFamily="34" charset="0"/>
                <a:cs typeface="Arial" pitchFamily="34" charset="0"/>
              </a:endParaRPr>
            </a:p>
          </p:txBody>
        </p:sp>
      </p:grpSp>
      <p:grpSp>
        <p:nvGrpSpPr>
          <p:cNvPr id="10" name="Group 35"/>
          <p:cNvGrpSpPr/>
          <p:nvPr/>
        </p:nvGrpSpPr>
        <p:grpSpPr>
          <a:xfrm>
            <a:off x="2286000" y="1814113"/>
            <a:ext cx="2209800" cy="4871271"/>
            <a:chOff x="2362200" y="1814113"/>
            <a:chExt cx="2209800" cy="4871271"/>
          </a:xfrm>
        </p:grpSpPr>
        <p:sp>
          <p:nvSpPr>
            <p:cNvPr id="7" name="6 Yuvarlatılmış Dikdörtgen"/>
            <p:cNvSpPr/>
            <p:nvPr/>
          </p:nvSpPr>
          <p:spPr bwMode="auto">
            <a:xfrm>
              <a:off x="2362200" y="1828800"/>
              <a:ext cx="2209800" cy="485658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2" name="11 Yuvarlatılmış Dikdörtgen"/>
            <p:cNvSpPr/>
            <p:nvPr/>
          </p:nvSpPr>
          <p:spPr bwMode="auto">
            <a:xfrm>
              <a:off x="2438400" y="1814113"/>
              <a:ext cx="1950720" cy="548087"/>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6" name="15 Yuvarlatılmış Dikdörtgen"/>
            <p:cNvSpPr/>
            <p:nvPr/>
          </p:nvSpPr>
          <p:spPr bwMode="auto">
            <a:xfrm>
              <a:off x="2501537" y="2300687"/>
              <a:ext cx="1918064" cy="117447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Odaların kendi endekslerini oluşturmaları</a:t>
              </a:r>
              <a:endParaRPr lang="tr-TR" sz="1600" dirty="0">
                <a:solidFill>
                  <a:schemeClr val="bg1"/>
                </a:solidFill>
              </a:endParaRPr>
            </a:p>
          </p:txBody>
        </p:sp>
        <p:sp>
          <p:nvSpPr>
            <p:cNvPr id="21" name="20 Yuvarlatılmış Dikdörtgen"/>
            <p:cNvSpPr/>
            <p:nvPr/>
          </p:nvSpPr>
          <p:spPr bwMode="auto">
            <a:xfrm>
              <a:off x="2436644" y="4953000"/>
              <a:ext cx="2059156" cy="1574979"/>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2. Bu endekslerin oda kapsamında kalan bölgelere göre oluşturulması için gerekli verinin toplanması</a:t>
              </a:r>
              <a:endParaRPr lang="tr-TR" sz="1320" dirty="0">
                <a:solidFill>
                  <a:schemeClr val="bg1"/>
                </a:solidFill>
                <a:latin typeface="Arial" pitchFamily="34" charset="0"/>
                <a:cs typeface="Arial" pitchFamily="34" charset="0"/>
              </a:endParaRPr>
            </a:p>
          </p:txBody>
        </p:sp>
        <p:sp>
          <p:nvSpPr>
            <p:cNvPr id="26" name="20 Yuvarlatılmış Dikdörtgen"/>
            <p:cNvSpPr/>
            <p:nvPr/>
          </p:nvSpPr>
          <p:spPr bwMode="auto">
            <a:xfrm>
              <a:off x="2438400" y="3510205"/>
              <a:ext cx="2057400" cy="1518995"/>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42900" algn="ctr"/>
              <a:r>
                <a:rPr lang="tr-TR" sz="1320" dirty="0" smtClean="0">
                  <a:solidFill>
                    <a:schemeClr val="bg1"/>
                  </a:solidFill>
                  <a:latin typeface="Arial" pitchFamily="34" charset="0"/>
                  <a:cs typeface="Arial" pitchFamily="34" charset="0"/>
                </a:rPr>
                <a:t>1. Farklı kurumlar tarafından kullanılan bağlantı düzeyi endekslerinin ve metodolojilerinin incelenmesi</a:t>
              </a:r>
            </a:p>
          </p:txBody>
        </p:sp>
      </p:grpSp>
      <p:sp>
        <p:nvSpPr>
          <p:cNvPr id="31" name="7 Yuvarlatılmış Dikdörtgen"/>
          <p:cNvSpPr/>
          <p:nvPr/>
        </p:nvSpPr>
        <p:spPr bwMode="auto">
          <a:xfrm>
            <a:off x="6858000" y="1828800"/>
            <a:ext cx="2209800" cy="478038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32" name="12 Yuvarlatılmış Dikdörtgen"/>
          <p:cNvSpPr/>
          <p:nvPr/>
        </p:nvSpPr>
        <p:spPr bwMode="auto">
          <a:xfrm>
            <a:off x="6948264" y="1772816"/>
            <a:ext cx="1865869" cy="496147"/>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4. Adım</a:t>
            </a:r>
          </a:p>
        </p:txBody>
      </p:sp>
      <p:sp>
        <p:nvSpPr>
          <p:cNvPr id="33" name="14 Yuvarlatılmış Dikdörtgen"/>
          <p:cNvSpPr/>
          <p:nvPr/>
        </p:nvSpPr>
        <p:spPr bwMode="auto">
          <a:xfrm>
            <a:off x="6934199" y="2276872"/>
            <a:ext cx="1989584" cy="1111249"/>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Politika Önceliklerinin Belirlenmesi</a:t>
            </a:r>
            <a:endParaRPr lang="tr-TR" sz="1600" dirty="0">
              <a:solidFill>
                <a:schemeClr val="bg1"/>
              </a:solidFill>
            </a:endParaRPr>
          </a:p>
        </p:txBody>
      </p:sp>
      <p:sp>
        <p:nvSpPr>
          <p:cNvPr id="34" name="21 Yuvarlatılmış Dikdörtgen"/>
          <p:cNvSpPr/>
          <p:nvPr/>
        </p:nvSpPr>
        <p:spPr bwMode="auto">
          <a:xfrm>
            <a:off x="6925815" y="3458998"/>
            <a:ext cx="2065784" cy="164640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 Analiz sonuçlarına göre saptanan  sorunlara ve potansiyele göre hedeflerin belirlenmesi ve bu alanlarda politika geliştirilmesi</a:t>
            </a:r>
            <a:endParaRPr lang="tr-TR" sz="1320" dirty="0">
              <a:solidFill>
                <a:schemeClr val="bg1"/>
              </a:solidFill>
              <a:latin typeface="Arial" pitchFamily="34" charset="0"/>
              <a:cs typeface="Arial" pitchFamily="34" charset="0"/>
            </a:endParaRPr>
          </a:p>
        </p:txBody>
      </p:sp>
      <p:sp>
        <p:nvSpPr>
          <p:cNvPr id="35" name="22 Yuvarlatılmış Dikdörtgen"/>
          <p:cNvSpPr/>
          <p:nvPr/>
        </p:nvSpPr>
        <p:spPr bwMode="auto">
          <a:xfrm>
            <a:off x="6934199" y="5105400"/>
            <a:ext cx="2065784" cy="1346255"/>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20" dirty="0" smtClean="0">
                <a:solidFill>
                  <a:schemeClr val="bg1"/>
                </a:solidFill>
                <a:latin typeface="Arial" pitchFamily="34" charset="0"/>
                <a:cs typeface="Arial" pitchFamily="34" charset="0"/>
              </a:rPr>
              <a:t>2. Bu politikaların sonuçlarının tahmin edilmesi ve gözlemlenmesi</a:t>
            </a:r>
          </a:p>
          <a:p>
            <a:pPr lvl="0" algn="ctr"/>
            <a:endParaRPr lang="tr-TR"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49</a:t>
            </a:fld>
            <a:endParaRPr lang="en-US"/>
          </a:p>
        </p:txBody>
      </p:sp>
      <p:sp>
        <p:nvSpPr>
          <p:cNvPr id="6" name="1 Başlık"/>
          <p:cNvSpPr>
            <a:spLocks noGrp="1"/>
          </p:cNvSpPr>
          <p:nvPr>
            <p:ph type="title"/>
          </p:nvPr>
        </p:nvSpPr>
        <p:spPr>
          <a:noFill/>
        </p:spPr>
        <p:txBody>
          <a:bodyPr/>
          <a:lstStyle/>
          <a:p>
            <a:r>
              <a:rPr lang="tr-TR" sz="3200" b="1" dirty="0" smtClean="0"/>
              <a:t>Bağlantı Düzeyi Analizi- Bölgelerdeki lojistik yöntemleri</a:t>
            </a:r>
            <a:endParaRPr lang="en-US" sz="3200" b="1" dirty="0" smtClean="0">
              <a:solidFill>
                <a:srgbClr val="FF0000"/>
              </a:solidFill>
            </a:endParaRPr>
          </a:p>
        </p:txBody>
      </p:sp>
      <p:sp>
        <p:nvSpPr>
          <p:cNvPr id="7" name="6 Metin kutusu"/>
          <p:cNvSpPr txBox="1"/>
          <p:nvPr/>
        </p:nvSpPr>
        <p:spPr>
          <a:xfrm>
            <a:off x="3563888" y="1772816"/>
            <a:ext cx="5184576" cy="338554"/>
          </a:xfrm>
          <a:prstGeom prst="rect">
            <a:avLst/>
          </a:prstGeom>
          <a:solidFill>
            <a:srgbClr val="002060"/>
          </a:solidFill>
        </p:spPr>
        <p:txBody>
          <a:bodyPr wrap="square" rtlCol="0">
            <a:spAutoFit/>
          </a:bodyPr>
          <a:lstStyle/>
          <a:p>
            <a:r>
              <a:rPr lang="tr-TR" sz="1600" b="1" dirty="0" smtClean="0">
                <a:solidFill>
                  <a:schemeClr val="bg1"/>
                </a:solidFill>
              </a:rPr>
              <a:t>Bölgede kullanılan nakliye türleri</a:t>
            </a:r>
            <a:endParaRPr lang="tr-TR" sz="1600" b="1" dirty="0">
              <a:solidFill>
                <a:schemeClr val="bg1"/>
              </a:solidFill>
            </a:endParaRPr>
          </a:p>
        </p:txBody>
      </p:sp>
      <p:sp>
        <p:nvSpPr>
          <p:cNvPr id="8" name="3 Altbilgi Yer Tutucusu"/>
          <p:cNvSpPr>
            <a:spLocks noGrp="1"/>
          </p:cNvSpPr>
          <p:nvPr>
            <p:ph type="ftr" sz="quarter" idx="10"/>
          </p:nvPr>
        </p:nvSpPr>
        <p:spPr>
          <a:xfrm>
            <a:off x="1905000" y="0"/>
            <a:ext cx="6324600" cy="533400"/>
          </a:xfrm>
        </p:spPr>
        <p:txBody>
          <a:bodyPr/>
          <a:lstStyle/>
          <a:p>
            <a:pPr>
              <a:defRPr/>
            </a:pPr>
            <a:r>
              <a:rPr lang="tr-TR" smtClean="0"/>
              <a:t>Rekabet Gücü Gündemleri için bir Araç-Seti Önerisi</a:t>
            </a:r>
            <a:endParaRPr lang="en-US" dirty="0"/>
          </a:p>
        </p:txBody>
      </p:sp>
      <p:graphicFrame>
        <p:nvGraphicFramePr>
          <p:cNvPr id="11" name="3 Grafik"/>
          <p:cNvGraphicFramePr>
            <a:graphicFrameLocks noGrp="1"/>
          </p:cNvGraphicFramePr>
          <p:nvPr>
            <p:ph idx="1"/>
            <p:extLst>
              <p:ext uri="{D42A27DB-BD31-4B8C-83A1-F6EECF244321}">
                <p14:modId xmlns:p14="http://schemas.microsoft.com/office/powerpoint/2010/main" xmlns="" val="781594858"/>
              </p:ext>
            </p:extLst>
          </p:nvPr>
        </p:nvGraphicFramePr>
        <p:xfrm>
          <a:off x="4644008" y="2204864"/>
          <a:ext cx="4032448"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0"/>
          <p:cNvGraphicFramePr/>
          <p:nvPr/>
        </p:nvGraphicFramePr>
        <p:xfrm>
          <a:off x="3275856" y="4797152"/>
          <a:ext cx="5688632" cy="1930152"/>
        </p:xfrm>
        <a:graphic>
          <a:graphicData uri="http://schemas.openxmlformats.org/drawingml/2006/chart">
            <c:chart xmlns:c="http://schemas.openxmlformats.org/drawingml/2006/chart" xmlns:r="http://schemas.openxmlformats.org/officeDocument/2006/relationships" r:id="rId3"/>
          </a:graphicData>
        </a:graphic>
      </p:graphicFrame>
      <p:sp>
        <p:nvSpPr>
          <p:cNvPr id="14" name="2 İçerik Yer Tutucusu"/>
          <p:cNvSpPr txBox="1">
            <a:spLocks/>
          </p:cNvSpPr>
          <p:nvPr/>
        </p:nvSpPr>
        <p:spPr bwMode="auto">
          <a:xfrm>
            <a:off x="251520" y="2492896"/>
            <a:ext cx="2808312" cy="4032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b="0" i="0" u="none" strike="noStrike" kern="0" cap="none" spc="0" normalizeH="0" baseline="0" noProof="0" dirty="0" smtClean="0">
                <a:ln>
                  <a:noFill/>
                </a:ln>
                <a:solidFill>
                  <a:schemeClr val="tx1"/>
                </a:solidFill>
                <a:effectLst/>
                <a:uLnTx/>
                <a:uFillTx/>
              </a:rPr>
              <a:t>Karayolu en çok</a:t>
            </a:r>
            <a:r>
              <a:rPr kumimoji="0" lang="tr-TR" b="0" i="0" u="none" strike="noStrike" kern="0" cap="none" spc="0" normalizeH="0" noProof="0" dirty="0" smtClean="0">
                <a:ln>
                  <a:noFill/>
                </a:ln>
                <a:solidFill>
                  <a:schemeClr val="tx1"/>
                </a:solidFill>
                <a:effectLst/>
                <a:uLnTx/>
                <a:uFillTx/>
              </a:rPr>
              <a:t> </a:t>
            </a:r>
            <a:r>
              <a:rPr kumimoji="0" lang="tr-TR" b="0" i="0" u="none" strike="noStrike" kern="0" cap="none" spc="0" normalizeH="0" baseline="0" noProof="0" dirty="0" smtClean="0">
                <a:ln>
                  <a:noFill/>
                </a:ln>
                <a:solidFill>
                  <a:schemeClr val="tx1"/>
                </a:solidFill>
                <a:effectLst/>
                <a:uLnTx/>
                <a:uFillTx/>
              </a:rPr>
              <a:t>kullanılan nakliye türü</a:t>
            </a:r>
            <a:r>
              <a:rPr kumimoji="0" lang="tr-TR" b="0" i="0" u="none" strike="noStrike" kern="0" cap="none" spc="0" normalizeH="0" noProof="0" dirty="0" smtClean="0">
                <a:ln>
                  <a:noFill/>
                </a:ln>
                <a:solidFill>
                  <a:schemeClr val="tx1"/>
                </a:solidFill>
                <a:effectLst/>
                <a:uLnTx/>
                <a:uFillTx/>
              </a:rPr>
              <a:t> – karayolunun seçilmesinde en önde gelen neden en ucuz yol olarak görülmesi, b</a:t>
            </a:r>
            <a:r>
              <a:rPr lang="tr-TR" dirty="0" smtClean="0"/>
              <a:t>aşka alternatif olmaması ve en süratli yol olması</a:t>
            </a:r>
          </a:p>
          <a:p>
            <a:pPr marL="342900" indent="-342900" eaLnBrk="0" fontAlgn="base" hangingPunct="0">
              <a:spcBef>
                <a:spcPct val="20000"/>
              </a:spcBef>
              <a:spcAft>
                <a:spcPct val="0"/>
              </a:spcAft>
              <a:buClr>
                <a:srgbClr val="E60000"/>
              </a:buClr>
              <a:buSzPct val="85000"/>
              <a:buFont typeface="Wingdings" pitchFamily="2" charset="2"/>
              <a:buChar char="n"/>
            </a:pPr>
            <a:endParaRPr lang="tr-TR" dirty="0" smtClean="0"/>
          </a:p>
          <a:p>
            <a:pPr marL="342900" indent="-342900" eaLnBrk="0" fontAlgn="base" hangingPunct="0">
              <a:spcBef>
                <a:spcPct val="20000"/>
              </a:spcBef>
              <a:spcAft>
                <a:spcPct val="0"/>
              </a:spcAft>
              <a:buClr>
                <a:srgbClr val="E60000"/>
              </a:buClr>
              <a:buSzPct val="85000"/>
              <a:buFont typeface="Wingdings" pitchFamily="2" charset="2"/>
              <a:buChar char="n"/>
            </a:pPr>
            <a:r>
              <a:rPr lang="tr-TR" dirty="0" smtClean="0"/>
              <a:t>Başka alternatif olmadığı için bu yolun seçilmesi bağlantı düzeyinde sorun olabileceğinin bir göstergesi</a:t>
            </a: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endParaRPr kumimoji="0" lang="tr-TR"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11 Metin kutusu"/>
          <p:cNvSpPr txBox="1"/>
          <p:nvPr/>
        </p:nvSpPr>
        <p:spPr>
          <a:xfrm>
            <a:off x="3563888" y="4458598"/>
            <a:ext cx="5328592" cy="338554"/>
          </a:xfrm>
          <a:prstGeom prst="rect">
            <a:avLst/>
          </a:prstGeom>
          <a:solidFill>
            <a:srgbClr val="002060"/>
          </a:solidFill>
        </p:spPr>
        <p:txBody>
          <a:bodyPr wrap="square" rtlCol="0">
            <a:spAutoFit/>
          </a:bodyPr>
          <a:lstStyle/>
          <a:p>
            <a:r>
              <a:rPr lang="tr-TR" sz="1600" b="1" dirty="0" smtClean="0">
                <a:solidFill>
                  <a:schemeClr val="bg1"/>
                </a:solidFill>
              </a:rPr>
              <a:t>Karayolunu seçme sebepleri</a:t>
            </a:r>
            <a:endParaRPr lang="tr-TR" sz="1600" b="1" dirty="0">
              <a:solidFill>
                <a:schemeClr val="bg1"/>
              </a:solidFill>
            </a:endParaRPr>
          </a:p>
        </p:txBody>
      </p:sp>
      <p:sp>
        <p:nvSpPr>
          <p:cNvPr id="10" name="Rectangle 2"/>
          <p:cNvSpPr>
            <a:spLocks noChangeArrowheads="1"/>
          </p:cNvSpPr>
          <p:nvPr/>
        </p:nvSpPr>
        <p:spPr bwMode="auto">
          <a:xfrm>
            <a:off x="5932507" y="6623774"/>
            <a:ext cx="324800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tr-TR" sz="1100" dirty="0" smtClean="0"/>
              <a:t>Kaynak:  UNDP –GAP Yatırım Ortamı Anketi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Yerelde rekabet gücünü geliştirebilmek için atılması gereken adımlar</a:t>
            </a:r>
            <a:endParaRPr lang="tr-TR" sz="1800" b="1" dirty="0">
              <a:solidFill>
                <a:srgbClr val="00B050"/>
              </a:solidFill>
            </a:endParaRPr>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a:t>
            </a:fld>
            <a:endParaRPr lang="en-US"/>
          </a:p>
        </p:txBody>
      </p:sp>
      <p:sp>
        <p:nvSpPr>
          <p:cNvPr id="7" name="6 Metin kutusu"/>
          <p:cNvSpPr txBox="1"/>
          <p:nvPr/>
        </p:nvSpPr>
        <p:spPr>
          <a:xfrm>
            <a:off x="72008" y="1700808"/>
            <a:ext cx="8820472" cy="369332"/>
          </a:xfrm>
          <a:prstGeom prst="rect">
            <a:avLst/>
          </a:prstGeom>
          <a:solidFill>
            <a:schemeClr val="accent6"/>
          </a:solidFill>
        </p:spPr>
        <p:txBody>
          <a:bodyPr wrap="square" rtlCol="0">
            <a:spAutoFit/>
          </a:bodyPr>
          <a:lstStyle/>
          <a:p>
            <a:pPr algn="ctr"/>
            <a:r>
              <a:rPr lang="tr-TR" b="1" dirty="0" smtClean="0">
                <a:solidFill>
                  <a:schemeClr val="bg1"/>
                </a:solidFill>
              </a:rPr>
              <a:t>Özgün bir büyüme hikayesi?</a:t>
            </a:r>
            <a:endParaRPr lang="en-US" b="1" dirty="0">
              <a:solidFill>
                <a:schemeClr val="bg1"/>
              </a:solidFill>
            </a:endParaRPr>
          </a:p>
        </p:txBody>
      </p:sp>
      <p:graphicFrame>
        <p:nvGraphicFramePr>
          <p:cNvPr id="14" name="13 Diyagram"/>
          <p:cNvGraphicFramePr/>
          <p:nvPr>
            <p:extLst>
              <p:ext uri="{D42A27DB-BD31-4B8C-83A1-F6EECF244321}">
                <p14:modId xmlns:p14="http://schemas.microsoft.com/office/powerpoint/2010/main" xmlns="" val="2230207867"/>
              </p:ext>
            </p:extLst>
          </p:nvPr>
        </p:nvGraphicFramePr>
        <p:xfrm>
          <a:off x="72008" y="2204864"/>
          <a:ext cx="853244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Metin kutusu"/>
          <p:cNvSpPr txBox="1"/>
          <p:nvPr/>
        </p:nvSpPr>
        <p:spPr>
          <a:xfrm>
            <a:off x="971600" y="2708920"/>
            <a:ext cx="1080120" cy="369332"/>
          </a:xfrm>
          <a:prstGeom prst="rect">
            <a:avLst/>
          </a:prstGeom>
          <a:noFill/>
        </p:spPr>
        <p:txBody>
          <a:bodyPr wrap="square" rtlCol="0">
            <a:spAutoFit/>
          </a:bodyPr>
          <a:lstStyle/>
          <a:p>
            <a:r>
              <a:rPr lang="tr-TR" b="1" dirty="0" smtClean="0">
                <a:solidFill>
                  <a:schemeClr val="accent6"/>
                </a:solidFill>
              </a:rPr>
              <a:t>Geçmiş</a:t>
            </a:r>
            <a:endParaRPr lang="en-US" b="1" dirty="0">
              <a:solidFill>
                <a:schemeClr val="accent6"/>
              </a:solidFill>
            </a:endParaRPr>
          </a:p>
        </p:txBody>
      </p:sp>
      <p:sp>
        <p:nvSpPr>
          <p:cNvPr id="18" name="17 Metin kutusu"/>
          <p:cNvSpPr txBox="1"/>
          <p:nvPr/>
        </p:nvSpPr>
        <p:spPr>
          <a:xfrm>
            <a:off x="3851920" y="2708920"/>
            <a:ext cx="1080120" cy="646331"/>
          </a:xfrm>
          <a:prstGeom prst="rect">
            <a:avLst/>
          </a:prstGeom>
          <a:noFill/>
        </p:spPr>
        <p:txBody>
          <a:bodyPr wrap="square" rtlCol="0">
            <a:spAutoFit/>
          </a:bodyPr>
          <a:lstStyle/>
          <a:p>
            <a:pPr algn="ctr"/>
            <a:r>
              <a:rPr lang="tr-TR" b="1" dirty="0" smtClean="0">
                <a:solidFill>
                  <a:schemeClr val="accent6"/>
                </a:solidFill>
              </a:rPr>
              <a:t>Mevcut Durum</a:t>
            </a:r>
            <a:endParaRPr lang="en-US" b="1" dirty="0">
              <a:solidFill>
                <a:schemeClr val="accent6"/>
              </a:solidFill>
            </a:endParaRPr>
          </a:p>
        </p:txBody>
      </p:sp>
      <p:sp>
        <p:nvSpPr>
          <p:cNvPr id="19" name="18 Metin kutusu"/>
          <p:cNvSpPr txBox="1"/>
          <p:nvPr/>
        </p:nvSpPr>
        <p:spPr>
          <a:xfrm>
            <a:off x="6588224" y="2708920"/>
            <a:ext cx="1246292" cy="800219"/>
          </a:xfrm>
          <a:prstGeom prst="rect">
            <a:avLst/>
          </a:prstGeom>
          <a:noFill/>
        </p:spPr>
        <p:txBody>
          <a:bodyPr wrap="square" rtlCol="0">
            <a:spAutoFit/>
          </a:bodyPr>
          <a:lstStyle/>
          <a:p>
            <a:pPr algn="ctr"/>
            <a:r>
              <a:rPr lang="tr-TR" b="1" dirty="0" smtClean="0">
                <a:solidFill>
                  <a:schemeClr val="accent6"/>
                </a:solidFill>
              </a:rPr>
              <a:t>Gelecek</a:t>
            </a:r>
          </a:p>
          <a:p>
            <a:pPr algn="ctr"/>
            <a:r>
              <a:rPr lang="tr-TR" sz="2800" b="1" dirty="0" smtClean="0">
                <a:solidFill>
                  <a:schemeClr val="accent6"/>
                </a:solidFill>
              </a:rPr>
              <a:t>?</a:t>
            </a:r>
            <a:endParaRPr lang="en-US" b="1" dirty="0">
              <a:solidFill>
                <a:schemeClr val="accent6"/>
              </a:solidFill>
            </a:endParaRPr>
          </a:p>
        </p:txBody>
      </p:sp>
      <p:sp>
        <p:nvSpPr>
          <p:cNvPr id="8" name="Metin kutusu 7"/>
          <p:cNvSpPr txBox="1"/>
          <p:nvPr/>
        </p:nvSpPr>
        <p:spPr>
          <a:xfrm>
            <a:off x="2843808" y="6093296"/>
            <a:ext cx="2952328" cy="338554"/>
          </a:xfrm>
          <a:prstGeom prst="rect">
            <a:avLst/>
          </a:prstGeom>
          <a:noFill/>
        </p:spPr>
        <p:txBody>
          <a:bodyPr wrap="square" rtlCol="0">
            <a:spAutoFit/>
          </a:bodyPr>
          <a:lstStyle/>
          <a:p>
            <a:pPr algn="ctr"/>
            <a:r>
              <a:rPr lang="tr-TR" sz="1600" b="1" i="1" dirty="0" smtClean="0"/>
              <a:t>Özgün bir sentez…</a:t>
            </a:r>
            <a:endParaRPr lang="tr-TR" sz="1600"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50</a:t>
            </a:fld>
            <a:endParaRPr lang="en-US"/>
          </a:p>
        </p:txBody>
      </p:sp>
      <p:sp>
        <p:nvSpPr>
          <p:cNvPr id="10" name="1 Başlık"/>
          <p:cNvSpPr>
            <a:spLocks noGrp="1"/>
          </p:cNvSpPr>
          <p:nvPr>
            <p:ph type="title"/>
          </p:nvPr>
        </p:nvSpPr>
        <p:spPr>
          <a:xfrm>
            <a:off x="179512" y="762000"/>
            <a:ext cx="8712968" cy="838200"/>
          </a:xfrm>
        </p:spPr>
        <p:txBody>
          <a:bodyPr/>
          <a:lstStyle/>
          <a:p>
            <a:r>
              <a:rPr lang="tr-TR" sz="3200" b="1" dirty="0" smtClean="0"/>
              <a:t>Bağlantı Düzeyi Analizi- Bölgelerdeki lojistik yöntemleri</a:t>
            </a:r>
            <a:endParaRPr lang="tr-TR" sz="3200" dirty="0"/>
          </a:p>
        </p:txBody>
      </p:sp>
      <p:sp>
        <p:nvSpPr>
          <p:cNvPr id="7" name="6 İçerik Yer Tutucusu"/>
          <p:cNvSpPr>
            <a:spLocks noGrp="1"/>
          </p:cNvSpPr>
          <p:nvPr>
            <p:ph sz="half" idx="1"/>
          </p:nvPr>
        </p:nvSpPr>
        <p:spPr>
          <a:xfrm>
            <a:off x="323528" y="2276872"/>
            <a:ext cx="8208912" cy="936104"/>
          </a:xfrm>
        </p:spPr>
        <p:txBody>
          <a:bodyPr/>
          <a:lstStyle/>
          <a:p>
            <a:r>
              <a:rPr lang="tr-TR" sz="1400" dirty="0" smtClean="0"/>
              <a:t>İç pazarda firmalar lojistik için daha çok kendi araçlarını kullanırken dış ticarette yerel lojistik firmaları ile ulusal/ uluslararası lojistik firmaları öne çıkıyor.</a:t>
            </a:r>
            <a:endParaRPr lang="tr-TR" sz="1400" dirty="0"/>
          </a:p>
        </p:txBody>
      </p:sp>
      <p:graphicFrame>
        <p:nvGraphicFramePr>
          <p:cNvPr id="11" name="59 Grafik"/>
          <p:cNvGraphicFramePr/>
          <p:nvPr>
            <p:extLst>
              <p:ext uri="{D42A27DB-BD31-4B8C-83A1-F6EECF244321}">
                <p14:modId xmlns:p14="http://schemas.microsoft.com/office/powerpoint/2010/main" xmlns="" val="2913226567"/>
              </p:ext>
            </p:extLst>
          </p:nvPr>
        </p:nvGraphicFramePr>
        <p:xfrm>
          <a:off x="4139952" y="3356992"/>
          <a:ext cx="4752528"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4 Altbilgi Yer Tutucusu"/>
          <p:cNvSpPr>
            <a:spLocks noGrp="1"/>
          </p:cNvSpPr>
          <p:nvPr>
            <p:ph type="ftr" sz="quarter" idx="10"/>
          </p:nvPr>
        </p:nvSpPr>
        <p:spPr>
          <a:xfrm>
            <a:off x="1905000" y="0"/>
            <a:ext cx="6324600" cy="533400"/>
          </a:xfrm>
        </p:spPr>
        <p:txBody>
          <a:bodyPr/>
          <a:lstStyle/>
          <a:p>
            <a:pPr>
              <a:defRPr/>
            </a:pPr>
            <a:r>
              <a:rPr lang="tr-TR" dirty="0" smtClean="0"/>
              <a:t>UNDP Araç seti</a:t>
            </a:r>
            <a:endParaRPr lang="en-US" dirty="0"/>
          </a:p>
        </p:txBody>
      </p:sp>
      <p:sp>
        <p:nvSpPr>
          <p:cNvPr id="9" name="8 Metin kutusu"/>
          <p:cNvSpPr txBox="1"/>
          <p:nvPr/>
        </p:nvSpPr>
        <p:spPr>
          <a:xfrm>
            <a:off x="395536" y="1753071"/>
            <a:ext cx="8496944" cy="307777"/>
          </a:xfrm>
          <a:prstGeom prst="rect">
            <a:avLst/>
          </a:prstGeom>
          <a:solidFill>
            <a:schemeClr val="accent2">
              <a:lumMod val="75000"/>
            </a:schemeClr>
          </a:solidFill>
        </p:spPr>
        <p:txBody>
          <a:bodyPr wrap="square" rtlCol="0">
            <a:spAutoFit/>
          </a:bodyPr>
          <a:lstStyle/>
          <a:p>
            <a:pPr algn="ctr"/>
            <a:r>
              <a:rPr lang="tr-TR" sz="1400" b="1" dirty="0" smtClean="0">
                <a:solidFill>
                  <a:srgbClr val="FFFFFF"/>
                </a:solidFill>
              </a:rPr>
              <a:t>İç pazarda ve dış ticarette lojistiğinizi nasıl sağlıyorsunuz? </a:t>
            </a:r>
            <a:endParaRPr lang="tr-TR" sz="1400" b="1" dirty="0">
              <a:solidFill>
                <a:srgbClr val="FFFFFF"/>
              </a:solidFill>
            </a:endParaRPr>
          </a:p>
        </p:txBody>
      </p:sp>
      <p:graphicFrame>
        <p:nvGraphicFramePr>
          <p:cNvPr id="12" name="60 Grafik"/>
          <p:cNvGraphicFramePr/>
          <p:nvPr>
            <p:extLst>
              <p:ext uri="{D42A27DB-BD31-4B8C-83A1-F6EECF244321}">
                <p14:modId xmlns:p14="http://schemas.microsoft.com/office/powerpoint/2010/main" xmlns="" val="620237706"/>
              </p:ext>
            </p:extLst>
          </p:nvPr>
        </p:nvGraphicFramePr>
        <p:xfrm>
          <a:off x="179512" y="3501008"/>
          <a:ext cx="446449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
          <p:cNvSpPr>
            <a:spLocks noChangeArrowheads="1"/>
          </p:cNvSpPr>
          <p:nvPr/>
        </p:nvSpPr>
        <p:spPr bwMode="auto">
          <a:xfrm>
            <a:off x="5796136" y="6525344"/>
            <a:ext cx="324800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tr-TR" sz="1100" dirty="0" smtClean="0"/>
              <a:t>Kaynak:  UNDP –GAP Yatırım Ortamı Anketi 2012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700808"/>
            <a:ext cx="8280920" cy="360040"/>
          </a:xfrm>
          <a:solidFill>
            <a:srgbClr val="002060"/>
          </a:solidFill>
        </p:spPr>
        <p:txBody>
          <a:bodyPr/>
          <a:lstStyle/>
          <a:p>
            <a:pPr algn="ctr"/>
            <a:r>
              <a:rPr lang="tr-TR" sz="1600" b="1" dirty="0" smtClean="0">
                <a:solidFill>
                  <a:schemeClr val="bg1"/>
                </a:solidFill>
              </a:rPr>
              <a:t>Havaalanından kalkan ve havaalanına inen uçuş sayısı</a:t>
            </a:r>
            <a:endParaRPr lang="tr-TR" sz="1600" b="1" dirty="0">
              <a:solidFill>
                <a:schemeClr val="bg1"/>
              </a:solidFill>
            </a:endParaRPr>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51</a:t>
            </a:fld>
            <a:endParaRPr lang="en-US"/>
          </a:p>
        </p:txBody>
      </p:sp>
      <p:sp>
        <p:nvSpPr>
          <p:cNvPr id="7" name="1 Başlık"/>
          <p:cNvSpPr txBox="1">
            <a:spLocks/>
          </p:cNvSpPr>
          <p:nvPr/>
        </p:nvSpPr>
        <p:spPr bwMode="auto">
          <a:xfrm>
            <a:off x="467544" y="764704"/>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0" cap="none" spc="0" normalizeH="0" baseline="0" noProof="0" dirty="0" smtClean="0">
                <a:ln>
                  <a:noFill/>
                </a:ln>
                <a:solidFill>
                  <a:srgbClr val="1F318D"/>
                </a:solidFill>
                <a:effectLst/>
                <a:uLnTx/>
                <a:uFillTx/>
                <a:latin typeface="+mj-lt"/>
                <a:ea typeface="+mj-ea"/>
                <a:cs typeface="+mj-cs"/>
              </a:rPr>
              <a:t>Bağlantı Düzeyi Analizi</a:t>
            </a:r>
            <a:r>
              <a:rPr kumimoji="0" lang="en-US" sz="3200" b="1" i="0" u="none" strike="noStrike" kern="0" cap="none" spc="0" normalizeH="0" baseline="0" noProof="0" dirty="0" smtClean="0">
                <a:ln>
                  <a:noFill/>
                </a:ln>
                <a:solidFill>
                  <a:srgbClr val="1F318D"/>
                </a:solidFill>
                <a:effectLst/>
                <a:uLnTx/>
                <a:uFillTx/>
                <a:latin typeface="+mj-lt"/>
                <a:ea typeface="+mj-ea"/>
                <a:cs typeface="+mj-cs"/>
              </a:rPr>
              <a:t> </a:t>
            </a:r>
            <a:r>
              <a:rPr kumimoji="0" lang="tr-TR" sz="3200" b="1" i="0" u="none" strike="noStrike" kern="0" cap="none" spc="0" normalizeH="0" baseline="0" noProof="0" dirty="0" smtClean="0">
                <a:ln>
                  <a:noFill/>
                </a:ln>
                <a:solidFill>
                  <a:srgbClr val="1F318D"/>
                </a:solidFill>
                <a:effectLst/>
                <a:uLnTx/>
                <a:uFillTx/>
                <a:latin typeface="+mj-lt"/>
                <a:ea typeface="+mj-ea"/>
                <a:cs typeface="+mj-cs"/>
              </a:rPr>
              <a:t>Örnek</a:t>
            </a:r>
            <a:r>
              <a:rPr kumimoji="0" lang="tr-TR" sz="3200" b="1" i="0" u="none" strike="noStrike" kern="0" cap="none" spc="0" normalizeH="0" noProof="0" dirty="0" smtClean="0">
                <a:ln>
                  <a:noFill/>
                </a:ln>
                <a:solidFill>
                  <a:srgbClr val="1F318D"/>
                </a:solidFill>
                <a:effectLst/>
                <a:uLnTx/>
                <a:uFillTx/>
                <a:latin typeface="+mj-lt"/>
                <a:ea typeface="+mj-ea"/>
                <a:cs typeface="+mj-cs"/>
              </a:rPr>
              <a:t> Çıktı</a:t>
            </a:r>
            <a:endParaRPr kumimoji="0" lang="tr-TR" sz="3200" b="1" i="0" u="none" strike="noStrike" kern="0" cap="none" spc="0" normalizeH="0" baseline="0" noProof="0" dirty="0">
              <a:ln>
                <a:noFill/>
              </a:ln>
              <a:solidFill>
                <a:srgbClr val="1F318D"/>
              </a:solidFill>
              <a:effectLst/>
              <a:uLnTx/>
              <a:uFillTx/>
              <a:latin typeface="+mj-lt"/>
              <a:ea typeface="+mj-ea"/>
              <a:cs typeface="+mj-cs"/>
            </a:endParaRPr>
          </a:p>
        </p:txBody>
      </p:sp>
      <p:grpSp>
        <p:nvGrpSpPr>
          <p:cNvPr id="3" name="11 Grup"/>
          <p:cNvGrpSpPr/>
          <p:nvPr/>
        </p:nvGrpSpPr>
        <p:grpSpPr>
          <a:xfrm>
            <a:off x="539552" y="2564904"/>
            <a:ext cx="8424936" cy="2592288"/>
            <a:chOff x="539552" y="2132856"/>
            <a:chExt cx="8424936" cy="2592288"/>
          </a:xfrm>
        </p:grpSpPr>
        <p:graphicFrame>
          <p:nvGraphicFramePr>
            <p:cNvPr id="8" name="7 Grafik"/>
            <p:cNvGraphicFramePr/>
            <p:nvPr/>
          </p:nvGraphicFramePr>
          <p:xfrm>
            <a:off x="539552" y="2636912"/>
            <a:ext cx="3888432"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afik"/>
            <p:cNvGraphicFramePr/>
            <p:nvPr/>
          </p:nvGraphicFramePr>
          <p:xfrm>
            <a:off x="4932040" y="2708920"/>
            <a:ext cx="3779118"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10" name="9 Dikdörtgen"/>
            <p:cNvSpPr/>
            <p:nvPr/>
          </p:nvSpPr>
          <p:spPr>
            <a:xfrm>
              <a:off x="683568" y="2132856"/>
              <a:ext cx="3672408" cy="461665"/>
            </a:xfrm>
            <a:prstGeom prst="rect">
              <a:avLst/>
            </a:prstGeom>
          </p:spPr>
          <p:txBody>
            <a:bodyPr wrap="square">
              <a:spAutoFit/>
            </a:bodyPr>
            <a:lstStyle/>
            <a:p>
              <a:r>
                <a:rPr lang="tr-TR" sz="1200" b="1" dirty="0" smtClean="0"/>
                <a:t>Yıllık kalkan ve inen Türk uçak sayıları, Gaziantep ve Türkiye ortalaması (2004-2010)</a:t>
              </a:r>
              <a:endParaRPr lang="tr-TR" sz="1200" b="1" dirty="0"/>
            </a:p>
          </p:txBody>
        </p:sp>
        <p:sp>
          <p:nvSpPr>
            <p:cNvPr id="11" name="10 Dikdörtgen"/>
            <p:cNvSpPr/>
            <p:nvPr/>
          </p:nvSpPr>
          <p:spPr>
            <a:xfrm>
              <a:off x="5004048" y="2175247"/>
              <a:ext cx="3960440" cy="461665"/>
            </a:xfrm>
            <a:prstGeom prst="rect">
              <a:avLst/>
            </a:prstGeom>
          </p:spPr>
          <p:txBody>
            <a:bodyPr wrap="square">
              <a:spAutoFit/>
            </a:bodyPr>
            <a:lstStyle/>
            <a:p>
              <a:r>
                <a:rPr lang="tr-TR" sz="1200" b="1" dirty="0" smtClean="0"/>
                <a:t>Yıllık kalkan ve inen yabancı uçak sayıları, Gaziantep ve Türkiye ortalaması (2004-2010)</a:t>
              </a:r>
              <a:endParaRPr lang="tr-TR" sz="1200" b="1" dirty="0"/>
            </a:p>
          </p:txBody>
        </p:sp>
      </p:grpSp>
      <p:sp>
        <p:nvSpPr>
          <p:cNvPr id="12" name="11 Dikdörtgen"/>
          <p:cNvSpPr/>
          <p:nvPr/>
        </p:nvSpPr>
        <p:spPr>
          <a:xfrm>
            <a:off x="4716016" y="6381328"/>
            <a:ext cx="4427984" cy="261610"/>
          </a:xfrm>
          <a:prstGeom prst="rect">
            <a:avLst/>
          </a:prstGeom>
        </p:spPr>
        <p:txBody>
          <a:bodyPr wrap="square">
            <a:spAutoFit/>
          </a:bodyPr>
          <a:lstStyle/>
          <a:p>
            <a:pPr algn="r"/>
            <a:r>
              <a:rPr lang="tr-TR" sz="1100" dirty="0" smtClean="0"/>
              <a:t>Kaynak</a:t>
            </a:r>
            <a:r>
              <a:rPr lang="en-US" sz="1100" dirty="0" smtClean="0"/>
              <a:t>:</a:t>
            </a:r>
            <a:r>
              <a:rPr lang="tr-TR" sz="1100" dirty="0" smtClean="0"/>
              <a:t> TÜİK</a:t>
            </a:r>
            <a:endParaRPr lang="tr-TR" sz="11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620688"/>
            <a:ext cx="8534400" cy="838200"/>
          </a:xfrm>
        </p:spPr>
        <p:txBody>
          <a:bodyPr/>
          <a:lstStyle/>
          <a:p>
            <a:pPr lvl="0">
              <a:defRPr/>
            </a:pPr>
            <a:r>
              <a:rPr lang="tr-TR" sz="2800" b="1" dirty="0" smtClean="0"/>
              <a:t>Bağlantı Düzeyi Analizi</a:t>
            </a:r>
            <a:r>
              <a:rPr lang="en-US" sz="2800" b="1" dirty="0" smtClean="0"/>
              <a:t> </a:t>
            </a:r>
            <a:r>
              <a:rPr lang="en-US" sz="2800" b="1" dirty="0" err="1" smtClean="0"/>
              <a:t>Örne</a:t>
            </a:r>
            <a:r>
              <a:rPr lang="tr-TR" sz="2800" b="1" dirty="0" err="1" smtClean="0"/>
              <a:t>ği</a:t>
            </a:r>
            <a:endParaRPr lang="tr-TR" sz="2800" b="1" dirty="0"/>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52</a:t>
            </a:fld>
            <a:endParaRPr lang="en-US"/>
          </a:p>
        </p:txBody>
      </p:sp>
      <p:pic>
        <p:nvPicPr>
          <p:cNvPr id="188417" name="Picture 1"/>
          <p:cNvPicPr>
            <a:picLocks noChangeAspect="1" noChangeArrowheads="1"/>
          </p:cNvPicPr>
          <p:nvPr/>
        </p:nvPicPr>
        <p:blipFill>
          <a:blip r:embed="rId2" cstate="print"/>
          <a:srcRect/>
          <a:stretch>
            <a:fillRect/>
          </a:stretch>
        </p:blipFill>
        <p:spPr bwMode="auto">
          <a:xfrm>
            <a:off x="0" y="1628799"/>
            <a:ext cx="5076056" cy="2447157"/>
          </a:xfrm>
          <a:prstGeom prst="rect">
            <a:avLst/>
          </a:prstGeom>
          <a:noFill/>
          <a:ln w="9525">
            <a:noFill/>
            <a:miter lim="800000"/>
            <a:headEnd/>
            <a:tailEnd/>
          </a:ln>
        </p:spPr>
      </p:pic>
      <p:sp>
        <p:nvSpPr>
          <p:cNvPr id="7" name="1 Başlık"/>
          <p:cNvSpPr txBox="1">
            <a:spLocks/>
          </p:cNvSpPr>
          <p:nvPr/>
        </p:nvSpPr>
        <p:spPr bwMode="auto">
          <a:xfrm>
            <a:off x="179512" y="1340768"/>
            <a:ext cx="8784976" cy="288032"/>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600" b="1" i="0" u="none" strike="noStrike" kern="0" cap="none" spc="0" normalizeH="0" baseline="0" noProof="0" dirty="0" err="1" smtClean="0">
                <a:ln>
                  <a:noFill/>
                </a:ln>
                <a:solidFill>
                  <a:schemeClr val="bg1"/>
                </a:solidFill>
                <a:effectLst/>
                <a:uLnTx/>
                <a:uFillTx/>
                <a:latin typeface="+mj-lt"/>
                <a:ea typeface="+mj-ea"/>
                <a:cs typeface="+mj-cs"/>
              </a:rPr>
              <a:t>Genişbant</a:t>
            </a:r>
            <a:r>
              <a:rPr kumimoji="0" lang="tr-TR" sz="1600" b="1" i="0" u="none" strike="noStrike" kern="0" cap="none" spc="0" normalizeH="0" noProof="0" dirty="0" smtClean="0">
                <a:ln>
                  <a:noFill/>
                </a:ln>
                <a:solidFill>
                  <a:schemeClr val="bg1"/>
                </a:solidFill>
                <a:effectLst/>
                <a:uLnTx/>
                <a:uFillTx/>
                <a:latin typeface="+mj-lt"/>
                <a:ea typeface="+mj-ea"/>
                <a:cs typeface="+mj-cs"/>
              </a:rPr>
              <a:t> internet abone sayısı, 2011</a:t>
            </a:r>
            <a:endParaRPr kumimoji="0" lang="tr-TR" sz="1600" b="1" i="0" u="none" strike="noStrike" kern="0" cap="none" spc="0" normalizeH="0" baseline="0" noProof="0" dirty="0">
              <a:ln>
                <a:noFill/>
              </a:ln>
              <a:solidFill>
                <a:schemeClr val="bg1"/>
              </a:solidFill>
              <a:effectLst/>
              <a:uLnTx/>
              <a:uFillTx/>
              <a:latin typeface="+mj-lt"/>
              <a:ea typeface="+mj-ea"/>
              <a:cs typeface="+mj-cs"/>
            </a:endParaRPr>
          </a:p>
        </p:txBody>
      </p:sp>
      <p:sp>
        <p:nvSpPr>
          <p:cNvPr id="8" name="7 Dikdörtgen"/>
          <p:cNvSpPr/>
          <p:nvPr/>
        </p:nvSpPr>
        <p:spPr>
          <a:xfrm>
            <a:off x="0" y="3861048"/>
            <a:ext cx="4427984" cy="261610"/>
          </a:xfrm>
          <a:prstGeom prst="rect">
            <a:avLst/>
          </a:prstGeom>
        </p:spPr>
        <p:txBody>
          <a:bodyPr wrap="square">
            <a:spAutoFit/>
          </a:bodyPr>
          <a:lstStyle/>
          <a:p>
            <a:r>
              <a:rPr lang="tr-TR" sz="1100" dirty="0" smtClean="0"/>
              <a:t>Kaynak</a:t>
            </a:r>
            <a:r>
              <a:rPr lang="en-US" sz="1100" dirty="0" smtClean="0"/>
              <a:t>:</a:t>
            </a:r>
            <a:r>
              <a:rPr lang="tr-TR" sz="1100" dirty="0" smtClean="0"/>
              <a:t> BGUS, BTİK verileri kullanılarak</a:t>
            </a:r>
            <a:endParaRPr lang="tr-TR" sz="1100" dirty="0"/>
          </a:p>
        </p:txBody>
      </p:sp>
      <p:sp>
        <p:nvSpPr>
          <p:cNvPr id="10" name="1 Başlık"/>
          <p:cNvSpPr txBox="1">
            <a:spLocks/>
          </p:cNvSpPr>
          <p:nvPr/>
        </p:nvSpPr>
        <p:spPr bwMode="auto">
          <a:xfrm>
            <a:off x="107504" y="4077072"/>
            <a:ext cx="8964488" cy="432048"/>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lang="tr-TR" sz="1400" b="1" dirty="0" smtClean="0">
                <a:solidFill>
                  <a:schemeClr val="bg1"/>
                </a:solidFill>
              </a:rPr>
              <a:t>Firmanız müşterilerle ve tedarikçilerle ilişkilerinde düzenli olarak aşağıdakileri kullanıyor mu? (Evet, %)</a:t>
            </a:r>
            <a:endParaRPr kumimoji="0" lang="tr-TR" sz="1400" b="1" i="0" u="none" strike="noStrike" kern="0" cap="none" spc="0" normalizeH="0" baseline="0" noProof="0" dirty="0">
              <a:ln>
                <a:noFill/>
              </a:ln>
              <a:solidFill>
                <a:schemeClr val="bg1"/>
              </a:solidFill>
              <a:effectLst/>
              <a:uLnTx/>
              <a:uFillTx/>
              <a:latin typeface="+mj-lt"/>
              <a:ea typeface="+mj-ea"/>
              <a:cs typeface="+mj-cs"/>
            </a:endParaRPr>
          </a:p>
        </p:txBody>
      </p:sp>
      <p:sp>
        <p:nvSpPr>
          <p:cNvPr id="14" name="2 İçerik Yer Tutucusu"/>
          <p:cNvSpPr txBox="1">
            <a:spLocks/>
          </p:cNvSpPr>
          <p:nvPr/>
        </p:nvSpPr>
        <p:spPr bwMode="auto">
          <a:xfrm>
            <a:off x="0" y="4365104"/>
            <a:ext cx="4139952" cy="2304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E60000"/>
              </a:buClr>
              <a:buSzPct val="85000"/>
              <a:tabLst/>
              <a:defRPr/>
            </a:pPr>
            <a:endParaRPr kumimoji="0" lang="tr-TR" sz="1400" b="0" i="0" u="none" strike="noStrike" kern="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rgbClr val="E60000"/>
              </a:buClr>
              <a:buSzPct val="85000"/>
              <a:buFont typeface="Wingdings" pitchFamily="2" charset="2"/>
              <a:buChar char="n"/>
            </a:pPr>
            <a:endParaRPr lang="tr-TR" sz="1400" dirty="0" smtClean="0"/>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endParaRPr kumimoji="0" lang="tr-TR"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6" name="15 Dikdörtgen"/>
          <p:cNvSpPr/>
          <p:nvPr/>
        </p:nvSpPr>
        <p:spPr>
          <a:xfrm>
            <a:off x="5292080" y="2044005"/>
            <a:ext cx="3528392" cy="1384995"/>
          </a:xfrm>
          <a:prstGeom prst="rect">
            <a:avLst/>
          </a:prstGeom>
        </p:spPr>
        <p:txBody>
          <a:bodyPr wrap="square">
            <a:spAutoFit/>
          </a:bodyPr>
          <a:lstStyle/>
          <a:p>
            <a:pPr marL="342900" indent="-342900" eaLnBrk="0" fontAlgn="base" hangingPunct="0">
              <a:spcBef>
                <a:spcPct val="20000"/>
              </a:spcBef>
              <a:spcAft>
                <a:spcPct val="0"/>
              </a:spcAft>
              <a:buClr>
                <a:srgbClr val="E60000"/>
              </a:buClr>
              <a:buSzPct val="85000"/>
              <a:buFont typeface="Wingdings" pitchFamily="2" charset="2"/>
              <a:buChar char="n"/>
            </a:pPr>
            <a:r>
              <a:rPr lang="tr-TR" sz="1400" dirty="0" smtClean="0"/>
              <a:t>İzmir en fazla abone sayısının olduğu grupta iken (119-163 bin kişi), Gaziantep en az erişim olan ikinci grupta (51-73 bin kişi) ve diğer tüm bölgeler de en az erişimin olduğu gruptalar (19-51 bin kişi) </a:t>
            </a:r>
          </a:p>
        </p:txBody>
      </p:sp>
      <p:graphicFrame>
        <p:nvGraphicFramePr>
          <p:cNvPr id="20" name="13 Grafik"/>
          <p:cNvGraphicFramePr/>
          <p:nvPr/>
        </p:nvGraphicFramePr>
        <p:xfrm>
          <a:off x="4644008" y="4437112"/>
          <a:ext cx="4499992" cy="223224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21 Düz Bağlayıcı"/>
          <p:cNvCxnSpPr/>
          <p:nvPr/>
        </p:nvCxnSpPr>
        <p:spPr bwMode="auto">
          <a:xfrm>
            <a:off x="5004048" y="5013176"/>
            <a:ext cx="1368152"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3" name="22 Düz Bağlayıcı"/>
          <p:cNvCxnSpPr/>
          <p:nvPr/>
        </p:nvCxnSpPr>
        <p:spPr bwMode="auto">
          <a:xfrm>
            <a:off x="6444208" y="5445224"/>
            <a:ext cx="1224136"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28" name="27 Dikdörtgen"/>
          <p:cNvSpPr/>
          <p:nvPr/>
        </p:nvSpPr>
        <p:spPr>
          <a:xfrm>
            <a:off x="0" y="4509120"/>
            <a:ext cx="4211960" cy="2591479"/>
          </a:xfrm>
          <a:prstGeom prst="rect">
            <a:avLst/>
          </a:prstGeom>
        </p:spPr>
        <p:txBody>
          <a:bodyPr wrap="square">
            <a:spAutoFit/>
          </a:bodyPr>
          <a:lstStyle/>
          <a:p>
            <a:pPr marL="342900" indent="-342900" eaLnBrk="0" fontAlgn="base" hangingPunct="0">
              <a:spcBef>
                <a:spcPct val="20000"/>
              </a:spcBef>
              <a:spcAft>
                <a:spcPct val="0"/>
              </a:spcAft>
              <a:buClr>
                <a:srgbClr val="E60000"/>
              </a:buClr>
              <a:buSzPct val="85000"/>
              <a:buFont typeface="Wingdings" pitchFamily="2" charset="2"/>
              <a:buChar char="n"/>
            </a:pPr>
            <a:r>
              <a:rPr lang="tr-TR" sz="1400" dirty="0" smtClean="0"/>
              <a:t>E-posta ve web sayfası kullanma oranları en fazla </a:t>
            </a:r>
            <a:r>
              <a:rPr lang="tr-TR" sz="1400" dirty="0" err="1" smtClean="0"/>
              <a:t>İpekyolu</a:t>
            </a:r>
            <a:r>
              <a:rPr lang="tr-TR" sz="1400" dirty="0" smtClean="0"/>
              <a:t> ve en az İzmir bölgelerinde</a:t>
            </a:r>
          </a:p>
          <a:p>
            <a:pPr marL="342900" indent="-342900" eaLnBrk="0" fontAlgn="base" hangingPunct="0">
              <a:spcBef>
                <a:spcPct val="20000"/>
              </a:spcBef>
              <a:spcAft>
                <a:spcPct val="0"/>
              </a:spcAft>
              <a:buClr>
                <a:srgbClr val="E60000"/>
              </a:buClr>
              <a:buSzPct val="85000"/>
              <a:buFont typeface="Wingdings" pitchFamily="2" charset="2"/>
              <a:buChar char="n"/>
            </a:pPr>
            <a:r>
              <a:rPr lang="tr-TR" sz="1400" dirty="0" smtClean="0"/>
              <a:t>Tüm bölgelerin ortalaması e-posta ve web sayfası kullanma oranında Mısır ortalamasının üzerinde.</a:t>
            </a:r>
          </a:p>
          <a:p>
            <a:pPr marL="342900" indent="-342900" eaLnBrk="0" fontAlgn="base" hangingPunct="0">
              <a:spcBef>
                <a:spcPct val="20000"/>
              </a:spcBef>
              <a:spcAft>
                <a:spcPct val="0"/>
              </a:spcAft>
              <a:buClr>
                <a:srgbClr val="E60000"/>
              </a:buClr>
              <a:buSzPct val="85000"/>
              <a:buFont typeface="Wingdings" pitchFamily="2" charset="2"/>
              <a:buChar char="n"/>
            </a:pPr>
            <a:r>
              <a:rPr lang="tr-TR" sz="1400" dirty="0" smtClean="0"/>
              <a:t>E-posta kullanım oranı İzmir dışındaki bölgelerde Türkiye ve Polonya ortalamalarına yakınken, web sayfası kullanma oranı bölgelerde Türkiye ortalamasından oldukça düşük.</a:t>
            </a:r>
          </a:p>
          <a:p>
            <a:pPr marL="342900" indent="-342900" eaLnBrk="0" fontAlgn="base" hangingPunct="0">
              <a:spcBef>
                <a:spcPct val="20000"/>
              </a:spcBef>
              <a:spcAft>
                <a:spcPct val="0"/>
              </a:spcAft>
              <a:buClr>
                <a:srgbClr val="E60000"/>
              </a:buClr>
              <a:buSzPct val="85000"/>
              <a:buFont typeface="Wingdings" pitchFamily="2" charset="2"/>
              <a:buChar char="n"/>
            </a:pPr>
            <a:endParaRPr lang="tr-TR" sz="1400" dirty="0" smtClean="0"/>
          </a:p>
        </p:txBody>
      </p:sp>
      <p:sp>
        <p:nvSpPr>
          <p:cNvPr id="15" name="Rectangle 2"/>
          <p:cNvSpPr>
            <a:spLocks noChangeArrowheads="1"/>
          </p:cNvSpPr>
          <p:nvPr/>
        </p:nvSpPr>
        <p:spPr bwMode="auto">
          <a:xfrm>
            <a:off x="6216239" y="6604084"/>
            <a:ext cx="296427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tr-TR" sz="1000" dirty="0" smtClean="0"/>
              <a:t>Kaynak:  UNDP –GAP Yatırım Ortamı Anketi 2012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74 Nesne" hidden="1"/>
          <p:cNvGraphicFramePr>
            <a:graphicFrameLocks noChangeAspect="1"/>
          </p:cNvGraphicFramePr>
          <p:nvPr/>
        </p:nvGraphicFramePr>
        <p:xfrm>
          <a:off x="1587" y="1588"/>
          <a:ext cx="1587" cy="1587"/>
        </p:xfrm>
        <a:graphic>
          <a:graphicData uri="http://schemas.openxmlformats.org/presentationml/2006/ole">
            <p:oleObj spid="_x0000_s443420" name="think-cell Slide" r:id="rId4" imgW="360" imgH="360" progId="">
              <p:embed/>
            </p:oleObj>
          </a:graphicData>
        </a:graphic>
      </p:graphicFrame>
      <p:sp>
        <p:nvSpPr>
          <p:cNvPr id="2" name="1 Başlık"/>
          <p:cNvSpPr>
            <a:spLocks noGrp="1"/>
          </p:cNvSpPr>
          <p:nvPr>
            <p:ph type="title"/>
          </p:nvPr>
        </p:nvSpPr>
        <p:spPr>
          <a:xfrm>
            <a:off x="304800" y="790600"/>
            <a:ext cx="8534400" cy="838200"/>
          </a:xfrm>
        </p:spPr>
        <p:txBody>
          <a:bodyPr/>
          <a:lstStyle/>
          <a:p>
            <a:pPr lvl="0">
              <a:defRPr/>
            </a:pPr>
            <a:r>
              <a:rPr lang="tr-TR" sz="2800" b="1" dirty="0" smtClean="0"/>
              <a:t>Bağlantı Düzeyi Analizi</a:t>
            </a:r>
            <a:r>
              <a:rPr lang="en-US" sz="2800" b="1" dirty="0" smtClean="0"/>
              <a:t> </a:t>
            </a:r>
            <a:r>
              <a:rPr lang="en-US" sz="2800" b="1" dirty="0" err="1" smtClean="0"/>
              <a:t>Örne</a:t>
            </a:r>
            <a:r>
              <a:rPr lang="tr-TR" sz="2800" b="1" dirty="0" err="1" smtClean="0"/>
              <a:t>ği</a:t>
            </a:r>
            <a:r>
              <a:rPr lang="tr-TR" sz="2800" b="1" dirty="0" smtClean="0"/>
              <a:t>: ülke içi ve ülke dışı ekonomik bağlantıların haritalanması </a:t>
            </a:r>
            <a:endParaRPr lang="tr-TR" sz="2800" b="1" dirty="0"/>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53</a:t>
            </a:fld>
            <a:endParaRPr lang="en-US"/>
          </a:p>
        </p:txBody>
      </p:sp>
      <p:sp>
        <p:nvSpPr>
          <p:cNvPr id="8" name="7 Dikdörtgen"/>
          <p:cNvSpPr/>
          <p:nvPr/>
        </p:nvSpPr>
        <p:spPr>
          <a:xfrm>
            <a:off x="179512" y="4942329"/>
            <a:ext cx="4572000" cy="430887"/>
          </a:xfrm>
          <a:prstGeom prst="rect">
            <a:avLst/>
          </a:prstGeom>
        </p:spPr>
        <p:txBody>
          <a:bodyPr wrap="square">
            <a:spAutoFit/>
          </a:bodyPr>
          <a:lstStyle/>
          <a:p>
            <a:r>
              <a:rPr lang="tr-TR" sz="1100" b="1" dirty="0" smtClean="0"/>
              <a:t>Kaynak:</a:t>
            </a:r>
            <a:r>
              <a:rPr lang="tr-TR" sz="1100" dirty="0" smtClean="0"/>
              <a:t> Ünal, L, 2009, “</a:t>
            </a:r>
            <a:r>
              <a:rPr lang="tr-TR" sz="1100" dirty="0" err="1" smtClean="0"/>
              <a:t>Modelling</a:t>
            </a:r>
            <a:r>
              <a:rPr lang="tr-TR" sz="1100" dirty="0" smtClean="0"/>
              <a:t> of </a:t>
            </a:r>
            <a:r>
              <a:rPr lang="tr-TR" sz="1100" dirty="0" err="1" smtClean="0"/>
              <a:t>Freight</a:t>
            </a:r>
            <a:r>
              <a:rPr lang="tr-TR" sz="1100" dirty="0" smtClean="0"/>
              <a:t> </a:t>
            </a:r>
            <a:r>
              <a:rPr lang="tr-TR" sz="1100" dirty="0" err="1" smtClean="0"/>
              <a:t>Transportation</a:t>
            </a:r>
            <a:r>
              <a:rPr lang="tr-TR" sz="1100" dirty="0" smtClean="0"/>
              <a:t> on </a:t>
            </a:r>
            <a:r>
              <a:rPr lang="tr-TR" sz="1100" dirty="0" err="1" smtClean="0"/>
              <a:t>Turkish</a:t>
            </a:r>
            <a:r>
              <a:rPr lang="tr-TR" sz="1100" dirty="0" smtClean="0"/>
              <a:t> </a:t>
            </a:r>
            <a:r>
              <a:rPr lang="tr-TR" sz="1100" dirty="0" err="1" smtClean="0"/>
              <a:t>highways</a:t>
            </a:r>
            <a:r>
              <a:rPr lang="tr-TR" sz="1100" dirty="0" smtClean="0"/>
              <a:t>”, yayımlanmamış doktora tezi, ODTÜ</a:t>
            </a:r>
          </a:p>
        </p:txBody>
      </p:sp>
      <p:sp>
        <p:nvSpPr>
          <p:cNvPr id="15" name="2 İçerik Yer Tutucusu"/>
          <p:cNvSpPr>
            <a:spLocks noGrp="1"/>
          </p:cNvSpPr>
          <p:nvPr/>
        </p:nvSpPr>
        <p:spPr bwMode="auto">
          <a:xfrm>
            <a:off x="1482159" y="2711908"/>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9824" indent="-349824" algn="l" defTabSz="913429" rtl="0" eaLnBrk="0" fontAlgn="base" hangingPunct="0">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defRPr>
            </a:lvl9pPr>
          </a:lstStyle>
          <a:p>
            <a:endParaRPr lang="tr-TR"/>
          </a:p>
        </p:txBody>
      </p:sp>
      <p:grpSp>
        <p:nvGrpSpPr>
          <p:cNvPr id="3" name="69 Grup"/>
          <p:cNvGrpSpPr/>
          <p:nvPr/>
        </p:nvGrpSpPr>
        <p:grpSpPr>
          <a:xfrm>
            <a:off x="251520" y="2494057"/>
            <a:ext cx="4176464" cy="2448272"/>
            <a:chOff x="107504" y="1196752"/>
            <a:chExt cx="8928992" cy="4464496"/>
          </a:xfrm>
        </p:grpSpPr>
        <p:pic>
          <p:nvPicPr>
            <p:cNvPr id="18" name="Picture 2" descr="C:\Users\TOSHIBA R8\Documents\ZAFERKA\Türkiye-Harita.jpg"/>
            <p:cNvPicPr>
              <a:picLocks noChangeAspect="1" noChangeArrowheads="1"/>
            </p:cNvPicPr>
            <p:nvPr/>
          </p:nvPicPr>
          <p:blipFill>
            <a:blip r:embed="rId5" cstate="print"/>
            <a:srcRect/>
            <a:stretch>
              <a:fillRect/>
            </a:stretch>
          </p:blipFill>
          <p:spPr bwMode="auto">
            <a:xfrm>
              <a:off x="107504" y="1196752"/>
              <a:ext cx="8928992" cy="4464496"/>
            </a:xfrm>
            <a:prstGeom prst="rect">
              <a:avLst/>
            </a:prstGeom>
            <a:noFill/>
            <a:ln>
              <a:solidFill>
                <a:srgbClr val="264E12"/>
              </a:solidFill>
            </a:ln>
          </p:spPr>
        </p:pic>
        <p:cxnSp>
          <p:nvCxnSpPr>
            <p:cNvPr id="19" name="31 Düz Ok Bağlayıcısı"/>
            <p:cNvCxnSpPr/>
            <p:nvPr/>
          </p:nvCxnSpPr>
          <p:spPr>
            <a:xfrm flipH="1">
              <a:off x="827584" y="3501008"/>
              <a:ext cx="1656184" cy="1440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32 Düz Ok Bağlayıcısı"/>
            <p:cNvCxnSpPr/>
            <p:nvPr/>
          </p:nvCxnSpPr>
          <p:spPr>
            <a:xfrm flipV="1">
              <a:off x="2483768" y="2708920"/>
              <a:ext cx="6336704"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35 Düz Ok Bağlayıcısı"/>
            <p:cNvCxnSpPr/>
            <p:nvPr/>
          </p:nvCxnSpPr>
          <p:spPr>
            <a:xfrm flipV="1">
              <a:off x="2483768" y="2924944"/>
              <a:ext cx="100811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38 Düz Ok Bağlayıcısı"/>
            <p:cNvCxnSpPr/>
            <p:nvPr/>
          </p:nvCxnSpPr>
          <p:spPr>
            <a:xfrm>
              <a:off x="2483768" y="3501008"/>
              <a:ext cx="3240360" cy="8640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41 Düz Ok Bağlayıcısı"/>
            <p:cNvCxnSpPr/>
            <p:nvPr/>
          </p:nvCxnSpPr>
          <p:spPr>
            <a:xfrm>
              <a:off x="2483768" y="3501008"/>
              <a:ext cx="216024" cy="864096"/>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45 Düz Ok Bağlayıcısı"/>
            <p:cNvCxnSpPr/>
            <p:nvPr/>
          </p:nvCxnSpPr>
          <p:spPr>
            <a:xfrm>
              <a:off x="1979712" y="3140968"/>
              <a:ext cx="3240360" cy="1584176"/>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47 Düz Ok Bağlayıcısı"/>
            <p:cNvCxnSpPr/>
            <p:nvPr/>
          </p:nvCxnSpPr>
          <p:spPr>
            <a:xfrm>
              <a:off x="1979712" y="3140968"/>
              <a:ext cx="4536504" cy="36004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51 Düz Ok Bağlayıcısı"/>
            <p:cNvCxnSpPr/>
            <p:nvPr/>
          </p:nvCxnSpPr>
          <p:spPr>
            <a:xfrm flipH="1">
              <a:off x="683568" y="3429000"/>
              <a:ext cx="648072" cy="0"/>
            </a:xfrm>
            <a:prstGeom prst="straightConnector1">
              <a:avLst/>
            </a:prstGeom>
            <a:ln w="57150">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52 Düz Ok Bağlayıcısı"/>
            <p:cNvCxnSpPr/>
            <p:nvPr/>
          </p:nvCxnSpPr>
          <p:spPr>
            <a:xfrm flipV="1">
              <a:off x="1331640" y="2348880"/>
              <a:ext cx="5472608" cy="1080120"/>
            </a:xfrm>
            <a:prstGeom prst="straightConnector1">
              <a:avLst/>
            </a:prstGeom>
            <a:ln w="38100">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55 Düz Ok Bağlayıcısı"/>
            <p:cNvCxnSpPr/>
            <p:nvPr/>
          </p:nvCxnSpPr>
          <p:spPr>
            <a:xfrm flipH="1">
              <a:off x="1187624" y="3429000"/>
              <a:ext cx="216024" cy="504056"/>
            </a:xfrm>
            <a:prstGeom prst="straightConnector1">
              <a:avLst/>
            </a:prstGeom>
            <a:ln w="28575">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58 Düz Ok Bağlayıcısı"/>
            <p:cNvCxnSpPr/>
            <p:nvPr/>
          </p:nvCxnSpPr>
          <p:spPr>
            <a:xfrm flipV="1">
              <a:off x="1403648" y="2276872"/>
              <a:ext cx="864096" cy="1152128"/>
            </a:xfrm>
            <a:prstGeom prst="straightConnector1">
              <a:avLst/>
            </a:prstGeom>
            <a:ln w="19050">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66 Düz Ok Bağlayıcısı"/>
            <p:cNvCxnSpPr/>
            <p:nvPr/>
          </p:nvCxnSpPr>
          <p:spPr>
            <a:xfrm flipH="1" flipV="1">
              <a:off x="1259632" y="2924944"/>
              <a:ext cx="648072" cy="576064"/>
            </a:xfrm>
            <a:prstGeom prst="straightConnector1">
              <a:avLst/>
            </a:prstGeom>
            <a:ln w="57150">
              <a:solidFill>
                <a:srgbClr val="264E12"/>
              </a:solidFill>
              <a:tailEnd type="arrow"/>
            </a:ln>
          </p:spPr>
          <p:style>
            <a:lnRef idx="1">
              <a:schemeClr val="accent1"/>
            </a:lnRef>
            <a:fillRef idx="0">
              <a:schemeClr val="accent1"/>
            </a:fillRef>
            <a:effectRef idx="0">
              <a:schemeClr val="accent1"/>
            </a:effectRef>
            <a:fontRef idx="minor">
              <a:schemeClr val="tx1"/>
            </a:fontRef>
          </p:style>
        </p:cxnSp>
        <p:cxnSp>
          <p:nvCxnSpPr>
            <p:cNvPr id="31" name="68 Düz Ok Bağlayıcısı"/>
            <p:cNvCxnSpPr/>
            <p:nvPr/>
          </p:nvCxnSpPr>
          <p:spPr>
            <a:xfrm>
              <a:off x="1907704" y="3501008"/>
              <a:ext cx="1296144" cy="360040"/>
            </a:xfrm>
            <a:prstGeom prst="straightConnector1">
              <a:avLst/>
            </a:prstGeom>
            <a:ln w="38100">
              <a:solidFill>
                <a:srgbClr val="264E12"/>
              </a:solidFill>
              <a:tailEnd type="arrow"/>
            </a:ln>
          </p:spPr>
          <p:style>
            <a:lnRef idx="1">
              <a:schemeClr val="accent1"/>
            </a:lnRef>
            <a:fillRef idx="0">
              <a:schemeClr val="accent1"/>
            </a:fillRef>
            <a:effectRef idx="0">
              <a:schemeClr val="accent1"/>
            </a:effectRef>
            <a:fontRef idx="minor">
              <a:schemeClr val="tx1"/>
            </a:fontRef>
          </p:style>
        </p:cxnSp>
        <p:cxnSp>
          <p:nvCxnSpPr>
            <p:cNvPr id="32" name="61 Düz Ok Bağlayıcısı"/>
            <p:cNvCxnSpPr/>
            <p:nvPr/>
          </p:nvCxnSpPr>
          <p:spPr>
            <a:xfrm>
              <a:off x="1403648" y="3429000"/>
              <a:ext cx="4320480" cy="936104"/>
            </a:xfrm>
            <a:prstGeom prst="straightConnector1">
              <a:avLst/>
            </a:prstGeom>
            <a:ln w="3175">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72 Düz Ok Bağlayıcısı"/>
            <p:cNvCxnSpPr/>
            <p:nvPr/>
          </p:nvCxnSpPr>
          <p:spPr>
            <a:xfrm flipH="1">
              <a:off x="683568" y="3501008"/>
              <a:ext cx="1224136" cy="144016"/>
            </a:xfrm>
            <a:prstGeom prst="straightConnector1">
              <a:avLst/>
            </a:prstGeom>
            <a:ln w="28575">
              <a:solidFill>
                <a:srgbClr val="264E12"/>
              </a:solidFill>
              <a:tailEnd type="arrow"/>
            </a:ln>
          </p:spPr>
          <p:style>
            <a:lnRef idx="1">
              <a:schemeClr val="accent1"/>
            </a:lnRef>
            <a:fillRef idx="0">
              <a:schemeClr val="accent1"/>
            </a:fillRef>
            <a:effectRef idx="0">
              <a:schemeClr val="accent1"/>
            </a:effectRef>
            <a:fontRef idx="minor">
              <a:schemeClr val="tx1"/>
            </a:fontRef>
          </p:style>
        </p:cxnSp>
        <p:cxnSp>
          <p:nvCxnSpPr>
            <p:cNvPr id="34" name="75 Düz Ok Bağlayıcısı"/>
            <p:cNvCxnSpPr/>
            <p:nvPr/>
          </p:nvCxnSpPr>
          <p:spPr>
            <a:xfrm flipH="1" flipV="1">
              <a:off x="1763688" y="2132856"/>
              <a:ext cx="144016" cy="1368152"/>
            </a:xfrm>
            <a:prstGeom prst="straightConnector1">
              <a:avLst/>
            </a:prstGeom>
            <a:ln w="19050">
              <a:solidFill>
                <a:srgbClr val="264E12"/>
              </a:solidFill>
              <a:tailEnd type="arrow"/>
            </a:ln>
          </p:spPr>
          <p:style>
            <a:lnRef idx="1">
              <a:schemeClr val="accent1"/>
            </a:lnRef>
            <a:fillRef idx="0">
              <a:schemeClr val="accent1"/>
            </a:fillRef>
            <a:effectRef idx="0">
              <a:schemeClr val="accent1"/>
            </a:effectRef>
            <a:fontRef idx="minor">
              <a:schemeClr val="tx1"/>
            </a:fontRef>
          </p:style>
        </p:cxnSp>
      </p:grpSp>
      <p:sp>
        <p:nvSpPr>
          <p:cNvPr id="72" name="1 Başlık"/>
          <p:cNvSpPr txBox="1">
            <a:spLocks/>
          </p:cNvSpPr>
          <p:nvPr/>
        </p:nvSpPr>
        <p:spPr bwMode="auto">
          <a:xfrm>
            <a:off x="251520" y="1990001"/>
            <a:ext cx="4176464" cy="432048"/>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lang="tr-TR" sz="1400" b="1" dirty="0" smtClean="0">
                <a:solidFill>
                  <a:schemeClr val="bg1"/>
                </a:solidFill>
              </a:rPr>
              <a:t>TR-33 bölgesi illerinden Türkiye’ye yük taşımacılığı, gıda sektörü</a:t>
            </a:r>
            <a:endParaRPr kumimoji="0" lang="tr-TR" sz="1400" b="1" i="0" u="none" strike="noStrike" kern="0" cap="none" spc="0" normalizeH="0" baseline="0" noProof="0" dirty="0">
              <a:ln>
                <a:noFill/>
              </a:ln>
              <a:solidFill>
                <a:schemeClr val="bg1"/>
              </a:solidFill>
              <a:effectLst/>
              <a:uLnTx/>
              <a:uFillTx/>
              <a:latin typeface="+mj-lt"/>
              <a:ea typeface="+mj-ea"/>
              <a:cs typeface="+mj-cs"/>
            </a:endParaRPr>
          </a:p>
        </p:txBody>
      </p:sp>
      <p:sp>
        <p:nvSpPr>
          <p:cNvPr id="73" name="1 Başlık"/>
          <p:cNvSpPr txBox="1">
            <a:spLocks/>
          </p:cNvSpPr>
          <p:nvPr/>
        </p:nvSpPr>
        <p:spPr bwMode="auto">
          <a:xfrm>
            <a:off x="4572000" y="1990001"/>
            <a:ext cx="4427984" cy="432048"/>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400" b="1" i="0" u="none" strike="noStrike" kern="0" cap="none" spc="0" normalizeH="0" baseline="0" noProof="0" dirty="0" smtClean="0">
                <a:ln>
                  <a:noFill/>
                </a:ln>
                <a:solidFill>
                  <a:schemeClr val="bg1"/>
                </a:solidFill>
                <a:effectLst/>
                <a:uLnTx/>
                <a:uFillTx/>
                <a:latin typeface="+mj-lt"/>
                <a:ea typeface="+mj-ea"/>
                <a:cs typeface="+mj-cs"/>
              </a:rPr>
              <a:t>Manisa’dan en fazla ihracat yapılan ülkeler, 2012</a:t>
            </a:r>
            <a:endParaRPr kumimoji="0" lang="tr-TR" sz="1400" b="1" i="0" u="none" strike="noStrike" kern="0" cap="none" spc="0" normalizeH="0" baseline="0" noProof="0" dirty="0">
              <a:ln>
                <a:noFill/>
              </a:ln>
              <a:solidFill>
                <a:schemeClr val="bg1"/>
              </a:solidFill>
              <a:effectLst/>
              <a:uLnTx/>
              <a:uFillTx/>
              <a:latin typeface="+mj-lt"/>
              <a:ea typeface="+mj-ea"/>
              <a:cs typeface="+mj-cs"/>
            </a:endParaRPr>
          </a:p>
        </p:txBody>
      </p:sp>
      <p:pic>
        <p:nvPicPr>
          <p:cNvPr id="74" name="73 Resim"/>
          <p:cNvPicPr/>
          <p:nvPr/>
        </p:nvPicPr>
        <p:blipFill>
          <a:blip r:embed="rId6" cstate="print"/>
          <a:srcRect/>
          <a:stretch>
            <a:fillRect/>
          </a:stretch>
        </p:blipFill>
        <p:spPr bwMode="auto">
          <a:xfrm>
            <a:off x="4716016" y="2494057"/>
            <a:ext cx="4248472" cy="2448272"/>
          </a:xfrm>
          <a:prstGeom prst="rect">
            <a:avLst/>
          </a:prstGeom>
          <a:noFill/>
          <a:ln w="9525">
            <a:noFill/>
            <a:miter lim="800000"/>
            <a:headEnd/>
            <a:tailEnd/>
          </a:ln>
        </p:spPr>
      </p:pic>
      <p:sp>
        <p:nvSpPr>
          <p:cNvPr id="76" name="75 Dikdörtgen"/>
          <p:cNvSpPr/>
          <p:nvPr/>
        </p:nvSpPr>
        <p:spPr>
          <a:xfrm>
            <a:off x="4788024" y="5014337"/>
            <a:ext cx="2509020" cy="261610"/>
          </a:xfrm>
          <a:prstGeom prst="rect">
            <a:avLst/>
          </a:prstGeom>
        </p:spPr>
        <p:txBody>
          <a:bodyPr wrap="none">
            <a:spAutoFit/>
          </a:bodyPr>
          <a:lstStyle/>
          <a:p>
            <a:r>
              <a:rPr lang="tr-TR" sz="1100" b="1" dirty="0" smtClean="0"/>
              <a:t>Kaynak: </a:t>
            </a:r>
            <a:r>
              <a:rPr lang="tr-TR" sz="1100" dirty="0" smtClean="0"/>
              <a:t>TÜİK, TEPAV hesaplamaları</a:t>
            </a:r>
            <a:endParaRPr lang="tr-TR" sz="11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293096"/>
            <a:ext cx="7992888" cy="2376264"/>
          </a:xfrm>
        </p:spPr>
        <p:txBody>
          <a:bodyPr>
            <a:normAutofit lnSpcReduction="10000"/>
          </a:bodyPr>
          <a:lstStyle/>
          <a:p>
            <a:r>
              <a:rPr lang="tr-TR" sz="1800" dirty="0" smtClean="0"/>
              <a:t>Endeksin içereceği konu başlıkları</a:t>
            </a:r>
          </a:p>
          <a:p>
            <a:pPr lvl="1"/>
            <a:r>
              <a:rPr lang="tr-TR" sz="1400" dirty="0" smtClean="0"/>
              <a:t>Ticaret ve taşımacılık ile ilgili altyapı kalitesi</a:t>
            </a:r>
          </a:p>
          <a:p>
            <a:pPr lvl="1"/>
            <a:r>
              <a:rPr lang="tr-TR" sz="1400" dirty="0" smtClean="0"/>
              <a:t>Taşımacılığın rekabetçi biçimde fiyatlandırılması ı</a:t>
            </a:r>
          </a:p>
          <a:p>
            <a:pPr lvl="1"/>
            <a:r>
              <a:rPr lang="tr-TR" sz="1400" dirty="0" smtClean="0"/>
              <a:t>Taşımacılık servislerinin yeterliliği ve kalitesi</a:t>
            </a:r>
          </a:p>
          <a:p>
            <a:pPr lvl="1"/>
            <a:r>
              <a:rPr lang="tr-TR" sz="1400" dirty="0" smtClean="0"/>
              <a:t>Sevkiyatın izlenmesi imkanı</a:t>
            </a:r>
          </a:p>
          <a:p>
            <a:pPr lvl="1"/>
            <a:r>
              <a:rPr lang="tr-TR" sz="1400" dirty="0" smtClean="0"/>
              <a:t>Gönderilerin tahmin edilen veya planlanan zamanda teslim edilip edilmediği</a:t>
            </a:r>
          </a:p>
          <a:p>
            <a:pPr lvl="1"/>
            <a:r>
              <a:rPr lang="tr-TR" sz="1400" dirty="0" smtClean="0"/>
              <a:t>Gümrük formalitelerinin yerine getirilme hızı (?)</a:t>
            </a:r>
          </a:p>
          <a:p>
            <a:r>
              <a:rPr lang="tr-TR" sz="1800" dirty="0" smtClean="0"/>
              <a:t>Türkiye, lojistik altyapısı ve işleyişi bakımından komşularına kıyasla daha iyi bir durumda.</a:t>
            </a:r>
          </a:p>
          <a:p>
            <a:pPr lvl="1">
              <a:buNone/>
            </a:pPr>
            <a:endParaRPr lang="tr-TR" sz="1400" dirty="0" smtClean="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54</a:t>
            </a:fld>
            <a:endParaRPr lang="en-US"/>
          </a:p>
        </p:txBody>
      </p:sp>
      <p:sp>
        <p:nvSpPr>
          <p:cNvPr id="6" name="1 Başlık"/>
          <p:cNvSpPr>
            <a:spLocks noGrp="1"/>
          </p:cNvSpPr>
          <p:nvPr>
            <p:ph type="title"/>
          </p:nvPr>
        </p:nvSpPr>
        <p:spPr>
          <a:xfrm>
            <a:off x="304800" y="764704"/>
            <a:ext cx="8534400" cy="838200"/>
          </a:xfrm>
        </p:spPr>
        <p:txBody>
          <a:bodyPr/>
          <a:lstStyle/>
          <a:p>
            <a:r>
              <a:rPr lang="tr-TR" sz="3200" b="1" dirty="0" smtClean="0"/>
              <a:t>Bağlantı Düzeyi Analizi</a:t>
            </a:r>
            <a:r>
              <a:rPr lang="en-US" sz="3200" b="1" dirty="0" smtClean="0"/>
              <a:t> </a:t>
            </a:r>
            <a:r>
              <a:rPr lang="en-US" sz="3200" b="1" dirty="0" err="1" smtClean="0"/>
              <a:t>Örne</a:t>
            </a:r>
            <a:r>
              <a:rPr lang="tr-TR" sz="3200" b="1" dirty="0" err="1" smtClean="0"/>
              <a:t>ği</a:t>
            </a:r>
            <a:r>
              <a:rPr lang="tr-TR" sz="3200" b="1" dirty="0" smtClean="0"/>
              <a:t/>
            </a:r>
            <a:br>
              <a:rPr lang="tr-TR" sz="3200" b="1" dirty="0" smtClean="0"/>
            </a:br>
            <a:r>
              <a:rPr lang="tr-TR" sz="2400" dirty="0" smtClean="0">
                <a:solidFill>
                  <a:schemeClr val="tx1"/>
                </a:solidFill>
              </a:rPr>
              <a:t>Bölgeler-arası bir endeks hesaplama mümkün olur mu?</a:t>
            </a:r>
            <a:endParaRPr lang="en-US" sz="3200" dirty="0" smtClean="0">
              <a:solidFill>
                <a:schemeClr val="tx1"/>
              </a:solidFill>
            </a:endParaRPr>
          </a:p>
        </p:txBody>
      </p:sp>
      <p:sp>
        <p:nvSpPr>
          <p:cNvPr id="8" name="3 Altbilgi Yer Tutucusu"/>
          <p:cNvSpPr>
            <a:spLocks noGrp="1"/>
          </p:cNvSpPr>
          <p:nvPr>
            <p:ph type="ftr" sz="quarter" idx="10"/>
          </p:nvPr>
        </p:nvSpPr>
        <p:spPr>
          <a:xfrm>
            <a:off x="1905000" y="0"/>
            <a:ext cx="6324600" cy="533400"/>
          </a:xfrm>
        </p:spPr>
        <p:txBody>
          <a:bodyPr/>
          <a:lstStyle/>
          <a:p>
            <a:pPr>
              <a:defRPr/>
            </a:pPr>
            <a:r>
              <a:rPr lang="tr-TR" smtClean="0"/>
              <a:t>Rekabet Gücü Gündemleri için bir Araç-Seti Önerisi</a:t>
            </a:r>
            <a:endParaRPr lang="en-US" dirty="0" smtClean="0"/>
          </a:p>
        </p:txBody>
      </p:sp>
      <p:sp>
        <p:nvSpPr>
          <p:cNvPr id="9" name="8 Metin kutusu"/>
          <p:cNvSpPr txBox="1"/>
          <p:nvPr/>
        </p:nvSpPr>
        <p:spPr>
          <a:xfrm>
            <a:off x="395536" y="1772816"/>
            <a:ext cx="8496944" cy="338554"/>
          </a:xfrm>
          <a:prstGeom prst="rect">
            <a:avLst/>
          </a:prstGeom>
          <a:solidFill>
            <a:srgbClr val="002060"/>
          </a:solidFill>
        </p:spPr>
        <p:txBody>
          <a:bodyPr wrap="square" rtlCol="0">
            <a:spAutoFit/>
          </a:bodyPr>
          <a:lstStyle/>
          <a:p>
            <a:pPr algn="ctr"/>
            <a:r>
              <a:rPr lang="tr-TR" sz="1600" b="1" dirty="0" smtClean="0">
                <a:solidFill>
                  <a:schemeClr val="bg1"/>
                </a:solidFill>
              </a:rPr>
              <a:t>Dünya Bankası LPI (</a:t>
            </a:r>
            <a:r>
              <a:rPr lang="tr-TR" sz="1600" b="1" dirty="0" err="1" smtClean="0">
                <a:solidFill>
                  <a:schemeClr val="bg1"/>
                </a:solidFill>
              </a:rPr>
              <a:t>Logistics</a:t>
            </a:r>
            <a:r>
              <a:rPr lang="tr-TR" sz="1600" b="1" dirty="0" smtClean="0">
                <a:solidFill>
                  <a:schemeClr val="bg1"/>
                </a:solidFill>
              </a:rPr>
              <a:t> </a:t>
            </a:r>
            <a:r>
              <a:rPr lang="tr-TR" sz="1600" b="1" dirty="0" err="1" smtClean="0">
                <a:solidFill>
                  <a:schemeClr val="bg1"/>
                </a:solidFill>
              </a:rPr>
              <a:t>Performance</a:t>
            </a:r>
            <a:r>
              <a:rPr lang="tr-TR" sz="1600" b="1" dirty="0" smtClean="0">
                <a:solidFill>
                  <a:schemeClr val="bg1"/>
                </a:solidFill>
              </a:rPr>
              <a:t> </a:t>
            </a:r>
            <a:r>
              <a:rPr lang="tr-TR" sz="1600" b="1" dirty="0" err="1" smtClean="0">
                <a:solidFill>
                  <a:schemeClr val="bg1"/>
                </a:solidFill>
              </a:rPr>
              <a:t>Index</a:t>
            </a:r>
            <a:r>
              <a:rPr lang="tr-TR" sz="1600" b="1" dirty="0" smtClean="0">
                <a:solidFill>
                  <a:schemeClr val="bg1"/>
                </a:solidFill>
              </a:rPr>
              <a:t>) Endeksi</a:t>
            </a:r>
            <a:endParaRPr lang="tr-TR" sz="1600" b="1" dirty="0">
              <a:solidFill>
                <a:schemeClr val="bg1"/>
              </a:solidFill>
            </a:endParaRPr>
          </a:p>
        </p:txBody>
      </p:sp>
      <p:graphicFrame>
        <p:nvGraphicFramePr>
          <p:cNvPr id="12" name="11 Tablo"/>
          <p:cNvGraphicFramePr>
            <a:graphicFrameLocks noGrp="1"/>
          </p:cNvGraphicFramePr>
          <p:nvPr/>
        </p:nvGraphicFramePr>
        <p:xfrm>
          <a:off x="395536" y="2204864"/>
          <a:ext cx="8496945" cy="1872208"/>
        </p:xfrm>
        <a:graphic>
          <a:graphicData uri="http://schemas.openxmlformats.org/drawingml/2006/table">
            <a:tbl>
              <a:tblPr/>
              <a:tblGrid>
                <a:gridCol w="2530201"/>
                <a:gridCol w="1151808"/>
                <a:gridCol w="906341"/>
                <a:gridCol w="906341"/>
                <a:gridCol w="1491686"/>
                <a:gridCol w="1510568"/>
              </a:tblGrid>
              <a:tr h="253299">
                <a:tc>
                  <a:txBody>
                    <a:bodyPr/>
                    <a:lstStyle/>
                    <a:p>
                      <a:pPr algn="l" fontAlgn="b"/>
                      <a:r>
                        <a:rPr lang="tr-TR" sz="1200" b="0" i="0" u="none" strike="noStrike">
                          <a:solidFill>
                            <a:srgbClr val="FFFFFF"/>
                          </a:solidFill>
                          <a:latin typeface="Tahoma"/>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rtl="0" fontAlgn="b"/>
                      <a:r>
                        <a:rPr lang="tr-TR" sz="1200" b="1" i="0" u="none" strike="noStrike">
                          <a:solidFill>
                            <a:srgbClr val="F2F2F2"/>
                          </a:solidFill>
                          <a:latin typeface="Tahoma"/>
                        </a:rPr>
                        <a:t>Türkiye</a:t>
                      </a:r>
                    </a:p>
                  </a:txBody>
                  <a:tcPr marL="9525" marR="9525" marT="9525" marB="0" anchor="b">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rtl="0" fontAlgn="b"/>
                      <a:r>
                        <a:rPr lang="tr-TR" sz="1200" b="1" i="0" u="none" strike="noStrike">
                          <a:solidFill>
                            <a:srgbClr val="F2F2F2"/>
                          </a:solidFill>
                          <a:latin typeface="Tahoma"/>
                        </a:rPr>
                        <a:t>Suriye</a:t>
                      </a:r>
                    </a:p>
                  </a:txBody>
                  <a:tcPr marL="9525" marR="9525" marT="9525" marB="0" anchor="b">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rtl="0" fontAlgn="b"/>
                      <a:r>
                        <a:rPr lang="tr-TR" sz="1200" b="1" i="0" u="none" strike="noStrike">
                          <a:solidFill>
                            <a:srgbClr val="F2F2F2"/>
                          </a:solidFill>
                          <a:latin typeface="Tahoma"/>
                        </a:rPr>
                        <a:t>Irak</a:t>
                      </a:r>
                    </a:p>
                  </a:txBody>
                  <a:tcPr marL="9525" marR="9525" marT="9525" marB="0" anchor="b">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rtl="0" fontAlgn="b"/>
                      <a:r>
                        <a:rPr lang="tr-TR" sz="1200" b="1" i="0" u="none" strike="noStrike">
                          <a:solidFill>
                            <a:srgbClr val="F2F2F2"/>
                          </a:solidFill>
                          <a:latin typeface="Tahoma"/>
                        </a:rPr>
                        <a:t>Bulgaristan</a:t>
                      </a:r>
                    </a:p>
                  </a:txBody>
                  <a:tcPr marL="9525" marR="9525" marT="9525" marB="0" anchor="b">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rtl="0" fontAlgn="b"/>
                      <a:r>
                        <a:rPr lang="tr-TR" sz="1200" b="1" i="0" u="none" strike="noStrike">
                          <a:solidFill>
                            <a:srgbClr val="F2F2F2"/>
                          </a:solidFill>
                          <a:latin typeface="Tahoma"/>
                        </a:rPr>
                        <a:t>Yunanistan</a:t>
                      </a:r>
                    </a:p>
                  </a:txBody>
                  <a:tcPr marL="9525" marR="9525" marT="9525" marB="0" anchor="b">
                    <a:lnL>
                      <a:noFill/>
                    </a:lnL>
                    <a:lnR>
                      <a:noFill/>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r>
              <a:tr h="242285">
                <a:tc>
                  <a:txBody>
                    <a:bodyPr/>
                    <a:lstStyle/>
                    <a:p>
                      <a:pPr algn="l" rtl="0" fontAlgn="b"/>
                      <a:r>
                        <a:rPr lang="tr-TR" sz="1200" b="1" i="0" u="none" strike="noStrike">
                          <a:solidFill>
                            <a:srgbClr val="000000"/>
                          </a:solidFill>
                          <a:latin typeface="Tahoma"/>
                        </a:rPr>
                        <a:t>Gümrük</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b"/>
                      <a:r>
                        <a:rPr lang="tr-TR" sz="1200" b="0" i="0" u="none" strike="noStrike">
                          <a:solidFill>
                            <a:srgbClr val="000000"/>
                          </a:solidFill>
                          <a:latin typeface="Tahoma"/>
                        </a:rPr>
                        <a:t>32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b"/>
                      <a:r>
                        <a:rPr lang="tr-TR" sz="1200" b="0" i="0" u="none" strike="noStrike">
                          <a:solidFill>
                            <a:srgbClr val="000000"/>
                          </a:solidFill>
                          <a:latin typeface="Tahoma"/>
                        </a:rPr>
                        <a:t>104</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b"/>
                      <a:r>
                        <a:rPr lang="tr-TR" sz="1200" b="0" i="0" u="none" strike="noStrike">
                          <a:solidFill>
                            <a:srgbClr val="000000"/>
                          </a:solidFill>
                          <a:latin typeface="Tahoma"/>
                        </a:rPr>
                        <a:t>102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b"/>
                      <a:r>
                        <a:rPr lang="tr-TR" sz="1200" b="0" i="0" u="none" strike="noStrike">
                          <a:solidFill>
                            <a:srgbClr val="000000"/>
                          </a:solidFill>
                          <a:latin typeface="Tahoma"/>
                        </a:rPr>
                        <a:t>41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b"/>
                      <a:r>
                        <a:rPr lang="tr-TR" sz="1200" b="0" i="0" u="none" strike="noStrike">
                          <a:solidFill>
                            <a:srgbClr val="000000"/>
                          </a:solidFill>
                          <a:latin typeface="Tahoma"/>
                        </a:rPr>
                        <a:t>94</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r>
              <a:tr h="231273">
                <a:tc>
                  <a:txBody>
                    <a:bodyPr/>
                    <a:lstStyle/>
                    <a:p>
                      <a:pPr algn="l" rtl="0" fontAlgn="b"/>
                      <a:r>
                        <a:rPr lang="tr-TR" sz="1200" b="1" i="0" u="none" strike="noStrike">
                          <a:solidFill>
                            <a:srgbClr val="000000"/>
                          </a:solidFill>
                          <a:latin typeface="Tahoma"/>
                        </a:rPr>
                        <a:t>Altyapı</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25</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84</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146</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36</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53</a:t>
                      </a:r>
                    </a:p>
                  </a:txBody>
                  <a:tcPr marL="9525" marR="9525" marT="9525" marB="0" anchor="b">
                    <a:lnL>
                      <a:noFill/>
                    </a:lnL>
                    <a:lnR>
                      <a:noFill/>
                    </a:lnR>
                    <a:lnT>
                      <a:noFill/>
                    </a:lnT>
                    <a:lnB>
                      <a:noFill/>
                    </a:lnB>
                    <a:solidFill>
                      <a:srgbClr val="D8D8D8"/>
                    </a:solidFill>
                  </a:tcPr>
                </a:tc>
              </a:tr>
              <a:tr h="231273">
                <a:tc>
                  <a:txBody>
                    <a:bodyPr/>
                    <a:lstStyle/>
                    <a:p>
                      <a:pPr algn="l" rtl="0" fontAlgn="b"/>
                      <a:r>
                        <a:rPr lang="tr-TR" sz="1200" b="1" i="0" u="none" strike="noStrike">
                          <a:solidFill>
                            <a:srgbClr val="000000"/>
                          </a:solidFill>
                          <a:latin typeface="Tahoma"/>
                        </a:rPr>
                        <a:t>Uluslararası nakliye</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30</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100</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126</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34</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87</a:t>
                      </a:r>
                    </a:p>
                  </a:txBody>
                  <a:tcPr marL="9525" marR="9525" marT="9525" marB="0" anchor="b">
                    <a:lnL>
                      <a:noFill/>
                    </a:lnL>
                    <a:lnR>
                      <a:noFill/>
                    </a:lnR>
                    <a:lnT>
                      <a:noFill/>
                    </a:lnT>
                    <a:lnB>
                      <a:noFill/>
                    </a:lnB>
                  </a:tcPr>
                </a:tc>
              </a:tr>
              <a:tr h="231273">
                <a:tc>
                  <a:txBody>
                    <a:bodyPr/>
                    <a:lstStyle/>
                    <a:p>
                      <a:pPr algn="l" rtl="0" fontAlgn="b"/>
                      <a:r>
                        <a:rPr lang="tr-TR" sz="1200" b="1" i="0" u="none" strike="noStrike">
                          <a:solidFill>
                            <a:srgbClr val="000000"/>
                          </a:solidFill>
                          <a:latin typeface="Tahoma"/>
                        </a:rPr>
                        <a:t>Lojistik kalitesi</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26</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107</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134</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42</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73</a:t>
                      </a:r>
                    </a:p>
                  </a:txBody>
                  <a:tcPr marL="9525" marR="9525" marT="9525" marB="0" anchor="b">
                    <a:lnL>
                      <a:noFill/>
                    </a:lnL>
                    <a:lnR>
                      <a:noFill/>
                    </a:lnR>
                    <a:lnT>
                      <a:noFill/>
                    </a:lnT>
                    <a:lnB>
                      <a:noFill/>
                    </a:lnB>
                    <a:solidFill>
                      <a:srgbClr val="D8D8D8"/>
                    </a:solidFill>
                  </a:tcPr>
                </a:tc>
              </a:tr>
              <a:tr h="231273">
                <a:tc>
                  <a:txBody>
                    <a:bodyPr/>
                    <a:lstStyle/>
                    <a:p>
                      <a:pPr algn="l" rtl="0" fontAlgn="b"/>
                      <a:r>
                        <a:rPr lang="tr-TR" sz="1200" b="1" i="0" u="none" strike="noStrike">
                          <a:solidFill>
                            <a:srgbClr val="000000"/>
                          </a:solidFill>
                          <a:latin typeface="Tahoma"/>
                        </a:rPr>
                        <a:t>Takip ve izleme</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29</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125</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151</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48</a:t>
                      </a:r>
                    </a:p>
                  </a:txBody>
                  <a:tcPr marL="9525" marR="9525" marT="9525" marB="0" anchor="b">
                    <a:lnL>
                      <a:noFill/>
                    </a:lnL>
                    <a:lnR>
                      <a:noFill/>
                    </a:lnR>
                    <a:lnT>
                      <a:noFill/>
                    </a:lnT>
                    <a:lnB>
                      <a:noFill/>
                    </a:lnB>
                  </a:tcPr>
                </a:tc>
                <a:tc>
                  <a:txBody>
                    <a:bodyPr/>
                    <a:lstStyle/>
                    <a:p>
                      <a:pPr algn="ctr" rtl="0" fontAlgn="b"/>
                      <a:r>
                        <a:rPr lang="tr-TR" sz="1200" b="0" i="0" u="none" strike="noStrike">
                          <a:solidFill>
                            <a:srgbClr val="000000"/>
                          </a:solidFill>
                          <a:latin typeface="Tahoma"/>
                        </a:rPr>
                        <a:t>63</a:t>
                      </a:r>
                    </a:p>
                  </a:txBody>
                  <a:tcPr marL="9525" marR="9525" marT="9525" marB="0" anchor="b">
                    <a:lnL>
                      <a:noFill/>
                    </a:lnL>
                    <a:lnR>
                      <a:noFill/>
                    </a:lnR>
                    <a:lnT>
                      <a:noFill/>
                    </a:lnT>
                    <a:lnB>
                      <a:noFill/>
                    </a:lnB>
                  </a:tcPr>
                </a:tc>
              </a:tr>
              <a:tr h="231273">
                <a:tc>
                  <a:txBody>
                    <a:bodyPr/>
                    <a:lstStyle/>
                    <a:p>
                      <a:pPr algn="l" rtl="0" fontAlgn="b"/>
                      <a:r>
                        <a:rPr lang="tr-TR" sz="1200" b="1" i="0" u="none" strike="noStrike">
                          <a:solidFill>
                            <a:srgbClr val="000000"/>
                          </a:solidFill>
                          <a:latin typeface="Tahoma"/>
                        </a:rPr>
                        <a:t>Zamanlama</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27</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73</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122</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47</a:t>
                      </a:r>
                    </a:p>
                  </a:txBody>
                  <a:tcPr marL="9525" marR="9525" marT="9525" marB="0" anchor="b">
                    <a:lnL>
                      <a:noFill/>
                    </a:lnL>
                    <a:lnR>
                      <a:noFill/>
                    </a:lnR>
                    <a:lnT>
                      <a:noFill/>
                    </a:lnT>
                    <a:lnB>
                      <a:noFill/>
                    </a:lnB>
                    <a:solidFill>
                      <a:srgbClr val="D8D8D8"/>
                    </a:solidFill>
                  </a:tcPr>
                </a:tc>
                <a:tc>
                  <a:txBody>
                    <a:bodyPr/>
                    <a:lstStyle/>
                    <a:p>
                      <a:pPr algn="ctr" rtl="0" fontAlgn="b"/>
                      <a:r>
                        <a:rPr lang="tr-TR" sz="1200" b="0" i="0" u="none" strike="noStrike">
                          <a:solidFill>
                            <a:srgbClr val="000000"/>
                          </a:solidFill>
                          <a:latin typeface="Tahoma"/>
                        </a:rPr>
                        <a:t>67</a:t>
                      </a:r>
                    </a:p>
                  </a:txBody>
                  <a:tcPr marL="9525" marR="9525" marT="9525" marB="0" anchor="b">
                    <a:lnL>
                      <a:noFill/>
                    </a:lnL>
                    <a:lnR>
                      <a:noFill/>
                    </a:lnR>
                    <a:lnT>
                      <a:noFill/>
                    </a:lnT>
                    <a:lnB>
                      <a:noFill/>
                    </a:lnB>
                    <a:solidFill>
                      <a:srgbClr val="D8D8D8"/>
                    </a:solidFill>
                  </a:tcPr>
                </a:tc>
              </a:tr>
              <a:tr h="220259">
                <a:tc>
                  <a:txBody>
                    <a:bodyPr/>
                    <a:lstStyle/>
                    <a:p>
                      <a:pPr algn="l" rtl="0" fontAlgn="b"/>
                      <a:r>
                        <a:rPr lang="tr-TR" sz="1200" b="1" i="0" u="none" strike="noStrike">
                          <a:solidFill>
                            <a:srgbClr val="000000"/>
                          </a:solidFill>
                          <a:latin typeface="Tahoma"/>
                        </a:rPr>
                        <a:t>Genel sıralama</a:t>
                      </a:r>
                    </a:p>
                  </a:txBody>
                  <a:tcPr marL="9525" marR="9525" marT="9525" marB="0" anchor="b">
                    <a:lnL>
                      <a:noFill/>
                    </a:lnL>
                    <a:lnR>
                      <a:noFill/>
                    </a:lnR>
                    <a:lnT>
                      <a:noFill/>
                    </a:lnT>
                    <a:lnB>
                      <a:noFill/>
                    </a:lnB>
                  </a:tcPr>
                </a:tc>
                <a:tc>
                  <a:txBody>
                    <a:bodyPr/>
                    <a:lstStyle/>
                    <a:p>
                      <a:pPr algn="ctr" rtl="0" fontAlgn="b"/>
                      <a:r>
                        <a:rPr lang="tr-TR" sz="1200" b="1" i="0" u="none" strike="noStrike">
                          <a:solidFill>
                            <a:srgbClr val="000000"/>
                          </a:solidFill>
                          <a:latin typeface="Tahoma"/>
                        </a:rPr>
                        <a:t>27</a:t>
                      </a:r>
                    </a:p>
                  </a:txBody>
                  <a:tcPr marL="9525" marR="9525" marT="9525" marB="0" anchor="b">
                    <a:lnL>
                      <a:noFill/>
                    </a:lnL>
                    <a:lnR>
                      <a:noFill/>
                    </a:lnR>
                    <a:lnT>
                      <a:noFill/>
                    </a:lnT>
                    <a:lnB>
                      <a:noFill/>
                    </a:lnB>
                  </a:tcPr>
                </a:tc>
                <a:tc>
                  <a:txBody>
                    <a:bodyPr/>
                    <a:lstStyle/>
                    <a:p>
                      <a:pPr algn="ctr" rtl="0" fontAlgn="b"/>
                      <a:r>
                        <a:rPr lang="tr-TR" sz="1200" b="1" i="0" u="none" strike="noStrike">
                          <a:solidFill>
                            <a:srgbClr val="000000"/>
                          </a:solidFill>
                          <a:latin typeface="Tahoma"/>
                        </a:rPr>
                        <a:t>92</a:t>
                      </a:r>
                    </a:p>
                  </a:txBody>
                  <a:tcPr marL="9525" marR="9525" marT="9525" marB="0" anchor="b">
                    <a:lnL>
                      <a:noFill/>
                    </a:lnL>
                    <a:lnR>
                      <a:noFill/>
                    </a:lnR>
                    <a:lnT>
                      <a:noFill/>
                    </a:lnT>
                    <a:lnB>
                      <a:noFill/>
                    </a:lnB>
                  </a:tcPr>
                </a:tc>
                <a:tc>
                  <a:txBody>
                    <a:bodyPr/>
                    <a:lstStyle/>
                    <a:p>
                      <a:pPr algn="ctr" rtl="0" fontAlgn="b"/>
                      <a:r>
                        <a:rPr lang="tr-TR" sz="1200" b="1" i="0" u="none" strike="noStrike">
                          <a:solidFill>
                            <a:srgbClr val="000000"/>
                          </a:solidFill>
                          <a:latin typeface="Tahoma"/>
                        </a:rPr>
                        <a:t>145</a:t>
                      </a:r>
                    </a:p>
                  </a:txBody>
                  <a:tcPr marL="9525" marR="9525" marT="9525" marB="0" anchor="b">
                    <a:lnL>
                      <a:noFill/>
                    </a:lnL>
                    <a:lnR>
                      <a:noFill/>
                    </a:lnR>
                    <a:lnT>
                      <a:noFill/>
                    </a:lnT>
                    <a:lnB>
                      <a:noFill/>
                    </a:lnB>
                  </a:tcPr>
                </a:tc>
                <a:tc>
                  <a:txBody>
                    <a:bodyPr/>
                    <a:lstStyle/>
                    <a:p>
                      <a:pPr algn="ctr" rtl="0" fontAlgn="b"/>
                      <a:r>
                        <a:rPr lang="tr-TR" sz="1200" b="1" i="0" u="none" strike="noStrike">
                          <a:solidFill>
                            <a:srgbClr val="000000"/>
                          </a:solidFill>
                          <a:latin typeface="Tahoma"/>
                        </a:rPr>
                        <a:t>36</a:t>
                      </a:r>
                    </a:p>
                  </a:txBody>
                  <a:tcPr marL="9525" marR="9525" marT="9525" marB="0" anchor="b">
                    <a:lnL>
                      <a:noFill/>
                    </a:lnL>
                    <a:lnR>
                      <a:noFill/>
                    </a:lnR>
                    <a:lnT>
                      <a:noFill/>
                    </a:lnT>
                    <a:lnB>
                      <a:noFill/>
                    </a:lnB>
                  </a:tcPr>
                </a:tc>
                <a:tc>
                  <a:txBody>
                    <a:bodyPr/>
                    <a:lstStyle/>
                    <a:p>
                      <a:pPr algn="ctr" rtl="0" fontAlgn="b"/>
                      <a:r>
                        <a:rPr lang="tr-TR" sz="1200" b="1" i="0" u="none" strike="noStrike" dirty="0">
                          <a:solidFill>
                            <a:srgbClr val="000000"/>
                          </a:solidFill>
                          <a:latin typeface="Tahoma"/>
                        </a:rPr>
                        <a:t>69</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050032"/>
            <a:ext cx="8534400" cy="650776"/>
          </a:xfrm>
        </p:spPr>
        <p:txBody>
          <a:bodyPr/>
          <a:lstStyle/>
          <a:p>
            <a:pPr lvl="0"/>
            <a:r>
              <a:rPr lang="tr-TR" sz="3200" b="1" dirty="0" smtClean="0"/>
              <a:t>Bağlantı Düzeyi Analizi</a:t>
            </a:r>
            <a:r>
              <a:rPr lang="en-US" sz="3200" b="1" dirty="0" smtClean="0"/>
              <a:t> </a:t>
            </a:r>
            <a:r>
              <a:rPr lang="en-US" sz="3200" b="1" dirty="0" err="1" smtClean="0"/>
              <a:t>Örne</a:t>
            </a:r>
            <a:r>
              <a:rPr lang="tr-TR" sz="3200" b="1" dirty="0" err="1" smtClean="0"/>
              <a:t>ği</a:t>
            </a:r>
            <a:r>
              <a:rPr lang="tr-TR" sz="3200" b="1" dirty="0" smtClean="0"/>
              <a:t>: </a:t>
            </a:r>
            <a:br>
              <a:rPr lang="tr-TR" sz="3200" b="1" dirty="0" smtClean="0"/>
            </a:br>
            <a:r>
              <a:rPr lang="tr-TR" sz="2400" dirty="0" smtClean="0">
                <a:solidFill>
                  <a:schemeClr val="tx1"/>
                </a:solidFill>
              </a:rPr>
              <a:t>illerin limanlarla ilişkisi</a:t>
            </a:r>
            <a:br>
              <a:rPr lang="tr-TR" sz="2400" dirty="0" smtClean="0">
                <a:solidFill>
                  <a:schemeClr val="tx1"/>
                </a:solidFill>
              </a:rPr>
            </a:br>
            <a:endParaRPr lang="tr-TR" sz="3200" dirty="0">
              <a:solidFill>
                <a:schemeClr val="tx1"/>
              </a:solidFill>
            </a:endParaRPr>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55</a:t>
            </a:fld>
            <a:endParaRPr lang="en-US"/>
          </a:p>
        </p:txBody>
      </p:sp>
      <p:pic>
        <p:nvPicPr>
          <p:cNvPr id="196610" name="Picture 2"/>
          <p:cNvPicPr>
            <a:picLocks noChangeAspect="1" noChangeArrowheads="1"/>
          </p:cNvPicPr>
          <p:nvPr/>
        </p:nvPicPr>
        <p:blipFill>
          <a:blip r:embed="rId2" cstate="print"/>
          <a:srcRect/>
          <a:stretch>
            <a:fillRect/>
          </a:stretch>
        </p:blipFill>
        <p:spPr bwMode="auto">
          <a:xfrm>
            <a:off x="683568" y="1916832"/>
            <a:ext cx="7757662" cy="4608512"/>
          </a:xfrm>
          <a:prstGeom prst="rect">
            <a:avLst/>
          </a:prstGeom>
          <a:noFill/>
          <a:ln w="9525">
            <a:noFill/>
            <a:miter lim="800000"/>
            <a:headEnd/>
            <a:tailEnd/>
          </a:ln>
        </p:spPr>
      </p:pic>
      <p:sp>
        <p:nvSpPr>
          <p:cNvPr id="7" name="1 Başlık"/>
          <p:cNvSpPr txBox="1">
            <a:spLocks/>
          </p:cNvSpPr>
          <p:nvPr/>
        </p:nvSpPr>
        <p:spPr bwMode="auto">
          <a:xfrm>
            <a:off x="683568" y="1916832"/>
            <a:ext cx="7848872" cy="36004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tr-TR" sz="1600" b="1" dirty="0" smtClean="0">
                <a:solidFill>
                  <a:schemeClr val="bg1"/>
                </a:solidFill>
              </a:rPr>
              <a:t>Organize sanayi bölgelerine bağlı olarak liman hinterlandı</a:t>
            </a:r>
            <a:endParaRPr kumimoji="0" lang="tr-TR" sz="1600" b="1" i="0" u="none" strike="noStrike" kern="0" cap="none" spc="0" normalizeH="0" baseline="0" noProof="0" dirty="0">
              <a:ln>
                <a:noFill/>
              </a:ln>
              <a:solidFill>
                <a:schemeClr val="bg1"/>
              </a:solidFill>
              <a:effectLst/>
              <a:uLnTx/>
              <a:uFillTx/>
              <a:latin typeface="+mj-lt"/>
              <a:ea typeface="+mj-ea"/>
              <a:cs typeface="+mj-cs"/>
            </a:endParaRPr>
          </a:p>
        </p:txBody>
      </p:sp>
      <p:sp>
        <p:nvSpPr>
          <p:cNvPr id="8" name="7 Metin kutusu"/>
          <p:cNvSpPr txBox="1"/>
          <p:nvPr/>
        </p:nvSpPr>
        <p:spPr>
          <a:xfrm>
            <a:off x="5580112" y="6551766"/>
            <a:ext cx="3563888" cy="261610"/>
          </a:xfrm>
          <a:prstGeom prst="rect">
            <a:avLst/>
          </a:prstGeom>
          <a:noFill/>
        </p:spPr>
        <p:txBody>
          <a:bodyPr wrap="square" rtlCol="0">
            <a:spAutoFit/>
          </a:bodyPr>
          <a:lstStyle/>
          <a:p>
            <a:r>
              <a:rPr lang="fi-FI" sz="1100" dirty="0" smtClean="0"/>
              <a:t>Ula</a:t>
            </a:r>
            <a:r>
              <a:rPr lang="tr-TR" sz="1100" dirty="0" err="1" smtClean="0"/>
              <a:t>şt</a:t>
            </a:r>
            <a:r>
              <a:rPr lang="fi-FI" sz="1100" dirty="0" smtClean="0"/>
              <a:t>ırma Kıyı Yapıları Master Plan Çalı</a:t>
            </a:r>
            <a:r>
              <a:rPr lang="tr-TR" sz="1100" dirty="0" err="1" smtClean="0"/>
              <a:t>şm</a:t>
            </a:r>
            <a:r>
              <a:rPr lang="fi-FI" sz="1100" dirty="0" smtClean="0"/>
              <a:t>ası</a:t>
            </a:r>
            <a:r>
              <a:rPr lang="tr-TR" sz="1100" dirty="0" smtClean="0"/>
              <a:t>, 2009</a:t>
            </a:r>
            <a:endParaRPr lang="tr-TR" sz="11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wrap="none"/>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wrap="none"/>
          <a:lstStyle/>
          <a:p>
            <a:pPr>
              <a:defRPr/>
            </a:pPr>
            <a:r>
              <a:rPr lang="en-US" smtClean="0"/>
              <a:t>Slide </a:t>
            </a:r>
            <a:fld id="{F2227807-6670-4078-A943-25C99284E16E}" type="slidenum">
              <a:rPr lang="en-US" smtClean="0"/>
              <a:pPr>
                <a:defRPr/>
              </a:pPr>
              <a:t>56</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smtClean="0"/>
          </a:p>
          <a:p>
            <a:endParaRPr lang="tr-TR" dirty="0" smtClean="0"/>
          </a:p>
          <a:p>
            <a:endParaRPr lang="en-US" dirty="0" smtClean="0"/>
          </a:p>
        </p:txBody>
      </p:sp>
      <p:sp>
        <p:nvSpPr>
          <p:cNvPr id="7" name="Rectangle 2"/>
          <p:cNvSpPr>
            <a:spLocks noGrp="1" noChangeArrowheads="1"/>
          </p:cNvSpPr>
          <p:nvPr/>
        </p:nvSpPr>
        <p:spPr bwMode="auto">
          <a:xfrm>
            <a:off x="323528" y="764704"/>
            <a:ext cx="8534400" cy="504056"/>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7. Beceri Seti Analizi</a:t>
            </a:r>
            <a:endParaRPr lang="en-US" sz="3200" b="1" dirty="0" smtClean="0"/>
          </a:p>
        </p:txBody>
      </p:sp>
      <p:sp>
        <p:nvSpPr>
          <p:cNvPr id="8" name="Rectangle 9"/>
          <p:cNvSpPr>
            <a:spLocks noChangeArrowheads="1"/>
          </p:cNvSpPr>
          <p:nvPr/>
        </p:nvSpPr>
        <p:spPr bwMode="auto">
          <a:xfrm>
            <a:off x="395536" y="1484784"/>
            <a:ext cx="1684305" cy="129614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Kullanım Amacı</a:t>
            </a:r>
            <a:endParaRPr lang="en-US" dirty="0">
              <a:solidFill>
                <a:srgbClr val="FFFFFF"/>
              </a:solidFill>
            </a:endParaRPr>
          </a:p>
        </p:txBody>
      </p:sp>
      <p:sp>
        <p:nvSpPr>
          <p:cNvPr id="9" name="Rectangle 10"/>
          <p:cNvSpPr>
            <a:spLocks noChangeArrowheads="1"/>
          </p:cNvSpPr>
          <p:nvPr/>
        </p:nvSpPr>
        <p:spPr bwMode="auto">
          <a:xfrm>
            <a:off x="2267744" y="1484784"/>
            <a:ext cx="6624736" cy="129614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Font typeface="+mj-lt"/>
              <a:buAutoNum type="romanLcPeriod"/>
            </a:pPr>
            <a:endParaRPr lang="tr-TR" dirty="0" smtClean="0">
              <a:solidFill>
                <a:srgbClr val="000000"/>
              </a:solidFill>
            </a:endParaRPr>
          </a:p>
          <a:p>
            <a:pPr marL="514350" indent="-514350" fontAlgn="b">
              <a:buSzPct val="80000"/>
            </a:pPr>
            <a:endParaRPr lang="tr-TR" sz="1600" dirty="0" smtClean="0">
              <a:solidFill>
                <a:srgbClr val="000000"/>
              </a:solidFill>
            </a:endParaRPr>
          </a:p>
          <a:p>
            <a:pPr marL="514350" indent="-514350" fontAlgn="b">
              <a:buSzPct val="80000"/>
            </a:pPr>
            <a:r>
              <a:rPr lang="tr-TR" sz="1400" dirty="0" smtClean="0">
                <a:solidFill>
                  <a:srgbClr val="000000"/>
                </a:solidFill>
              </a:rPr>
              <a:t>1.Bölge / il bazında işgücünün niteliğini ve işgücü piyasasını analiz etmek; </a:t>
            </a:r>
          </a:p>
          <a:p>
            <a:pPr marL="514350" indent="-514350" fontAlgn="b">
              <a:buSzPct val="80000"/>
            </a:pPr>
            <a:r>
              <a:rPr lang="tr-TR" sz="1400" dirty="0" smtClean="0">
                <a:solidFill>
                  <a:srgbClr val="000000"/>
                </a:solidFill>
              </a:rPr>
              <a:t>2. İşgücü taleplerini ve işgücüne verilmesi gereken eğitim ihtiyacını tespit </a:t>
            </a:r>
          </a:p>
          <a:p>
            <a:pPr marL="514350" indent="-514350" fontAlgn="b">
              <a:buSzPct val="80000"/>
            </a:pPr>
            <a:r>
              <a:rPr lang="tr-TR" sz="1400" dirty="0" smtClean="0">
                <a:solidFill>
                  <a:srgbClr val="000000"/>
                </a:solidFill>
              </a:rPr>
              <a:t>etmek; 3. Mevcut işgücü piyasasındaki eğilimler, arz ve talep uyumunu </a:t>
            </a:r>
          </a:p>
          <a:p>
            <a:pPr marL="514350" indent="-514350" fontAlgn="b">
              <a:buSzPct val="80000"/>
            </a:pPr>
            <a:r>
              <a:rPr lang="tr-TR" sz="1400" dirty="0" smtClean="0">
                <a:solidFill>
                  <a:srgbClr val="000000"/>
                </a:solidFill>
              </a:rPr>
              <a:t>analiz etmek 4. Geleceğe yönelik tahminlerde bulunmaktır.</a:t>
            </a:r>
          </a:p>
          <a:p>
            <a:pPr marL="514350" indent="-514350" fontAlgn="b"/>
            <a:endParaRPr lang="tr-TR" sz="1400" dirty="0" smtClean="0">
              <a:solidFill>
                <a:srgbClr val="000000"/>
              </a:solidFill>
            </a:endParaRPr>
          </a:p>
          <a:p>
            <a:pPr marL="514350" indent="-514350" fontAlgn="b"/>
            <a:endParaRPr lang="tr-TR" sz="1400" dirty="0" smtClean="0">
              <a:solidFill>
                <a:srgbClr val="000000"/>
              </a:solidFill>
            </a:endParaRPr>
          </a:p>
        </p:txBody>
      </p:sp>
      <p:sp>
        <p:nvSpPr>
          <p:cNvPr id="10" name="Rectangle 11"/>
          <p:cNvSpPr>
            <a:spLocks noChangeArrowheads="1"/>
          </p:cNvSpPr>
          <p:nvPr/>
        </p:nvSpPr>
        <p:spPr bwMode="auto">
          <a:xfrm>
            <a:off x="395536" y="2852936"/>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rgbClr val="FFFFFF"/>
                </a:solidFill>
              </a:rPr>
              <a:t>Kullanıcı Profili</a:t>
            </a:r>
            <a:endParaRPr lang="tr-TR" dirty="0">
              <a:solidFill>
                <a:srgbClr val="FFFFFF"/>
              </a:solidFill>
            </a:endParaRPr>
          </a:p>
        </p:txBody>
      </p:sp>
      <p:sp>
        <p:nvSpPr>
          <p:cNvPr id="11" name="Rectangle 12"/>
          <p:cNvSpPr>
            <a:spLocks noChangeArrowheads="1"/>
          </p:cNvSpPr>
          <p:nvPr/>
        </p:nvSpPr>
        <p:spPr bwMode="auto">
          <a:xfrm>
            <a:off x="2267744" y="2852936"/>
            <a:ext cx="6624736"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İstatistik, insan kaynakları, işgücü piyasaları, mesleki eğitim, </a:t>
            </a:r>
          </a:p>
          <a:p>
            <a:r>
              <a:rPr lang="tr-TR" sz="1400" dirty="0" smtClean="0">
                <a:solidFill>
                  <a:srgbClr val="000000"/>
                </a:solidFill>
              </a:rPr>
              <a:t>araştırma yöntemleri ve saha araştırması konusunda çalışan uzmanlar </a:t>
            </a:r>
          </a:p>
        </p:txBody>
      </p:sp>
      <p:sp>
        <p:nvSpPr>
          <p:cNvPr id="12" name="Rectangle 13"/>
          <p:cNvSpPr>
            <a:spLocks noChangeArrowheads="1"/>
          </p:cNvSpPr>
          <p:nvPr/>
        </p:nvSpPr>
        <p:spPr bwMode="auto">
          <a:xfrm>
            <a:off x="395536" y="5013176"/>
            <a:ext cx="1688123" cy="432048"/>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İlgili Kurum </a:t>
            </a:r>
          </a:p>
          <a:p>
            <a:pPr algn="ctr"/>
            <a:r>
              <a:rPr lang="tr-TR" dirty="0" smtClean="0">
                <a:solidFill>
                  <a:srgbClr val="FFFFFF"/>
                </a:solidFill>
              </a:rPr>
              <a:t>Ve  Paydaşlar</a:t>
            </a:r>
            <a:endParaRPr lang="tr-TR" dirty="0">
              <a:solidFill>
                <a:srgbClr val="FFFFFF"/>
              </a:solidFill>
            </a:endParaRPr>
          </a:p>
        </p:txBody>
      </p:sp>
      <p:sp>
        <p:nvSpPr>
          <p:cNvPr id="13" name="Rectangle 14"/>
          <p:cNvSpPr>
            <a:spLocks noChangeArrowheads="1"/>
          </p:cNvSpPr>
          <p:nvPr/>
        </p:nvSpPr>
        <p:spPr bwMode="auto">
          <a:xfrm>
            <a:off x="2267744" y="5013176"/>
            <a:ext cx="6624736" cy="432048"/>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norm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İŞKUR, TÜİK, SGK, MEB, YÖK, TOBB, ÖSYM</a:t>
            </a:r>
            <a:endParaRPr lang="tr-TR" sz="1400" dirty="0">
              <a:solidFill>
                <a:srgbClr val="000000"/>
              </a:solidFill>
            </a:endParaRPr>
          </a:p>
        </p:txBody>
      </p:sp>
      <p:sp>
        <p:nvSpPr>
          <p:cNvPr id="14" name="Rectangle 12"/>
          <p:cNvSpPr>
            <a:spLocks noChangeArrowheads="1"/>
          </p:cNvSpPr>
          <p:nvPr/>
        </p:nvSpPr>
        <p:spPr bwMode="auto">
          <a:xfrm>
            <a:off x="2267744" y="3429000"/>
            <a:ext cx="6624736"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a:solidFill>
                  <a:srgbClr val="000000"/>
                </a:solidFill>
              </a:rPr>
              <a:t>bölgenin işgücü ve </a:t>
            </a:r>
            <a:r>
              <a:rPr lang="tr-TR" sz="1400" dirty="0" smtClean="0">
                <a:solidFill>
                  <a:srgbClr val="000000"/>
                </a:solidFill>
              </a:rPr>
              <a:t>demografik özelliklerine </a:t>
            </a:r>
            <a:r>
              <a:rPr lang="tr-TR" sz="1400" dirty="0">
                <a:solidFill>
                  <a:srgbClr val="000000"/>
                </a:solidFill>
              </a:rPr>
              <a:t>ilişkin mevcut verinin </a:t>
            </a:r>
            <a:r>
              <a:rPr lang="tr-TR" sz="1400" dirty="0" smtClean="0">
                <a:solidFill>
                  <a:srgbClr val="000000"/>
                </a:solidFill>
              </a:rPr>
              <a:t>derlenmesi, </a:t>
            </a:r>
          </a:p>
          <a:p>
            <a:r>
              <a:rPr lang="tr-TR" sz="1400" dirty="0" smtClean="0">
                <a:solidFill>
                  <a:srgbClr val="000000"/>
                </a:solidFill>
              </a:rPr>
              <a:t>anket çalışması, anket verilerinin analizi, bunların mevcut diğer verilerle </a:t>
            </a:r>
          </a:p>
          <a:p>
            <a:r>
              <a:rPr lang="tr-TR" sz="1400" dirty="0">
                <a:solidFill>
                  <a:srgbClr val="000000"/>
                </a:solidFill>
              </a:rPr>
              <a:t>k</a:t>
            </a:r>
            <a:r>
              <a:rPr lang="tr-TR" sz="1400" dirty="0" smtClean="0">
                <a:solidFill>
                  <a:srgbClr val="000000"/>
                </a:solidFill>
              </a:rPr>
              <a:t>ıyaslanması ve analiz edilmesi </a:t>
            </a:r>
            <a:endParaRPr lang="tr-TR" sz="1400" dirty="0">
              <a:solidFill>
                <a:srgbClr val="000000"/>
              </a:solidFill>
            </a:endParaRPr>
          </a:p>
        </p:txBody>
      </p:sp>
      <p:sp>
        <p:nvSpPr>
          <p:cNvPr id="15" name="Rectangle 11"/>
          <p:cNvSpPr>
            <a:spLocks noChangeArrowheads="1"/>
          </p:cNvSpPr>
          <p:nvPr/>
        </p:nvSpPr>
        <p:spPr bwMode="auto">
          <a:xfrm>
            <a:off x="395536" y="3429000"/>
            <a:ext cx="1688400" cy="72008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Yöntem</a:t>
            </a:r>
            <a:endParaRPr lang="tr-TR" dirty="0">
              <a:solidFill>
                <a:srgbClr val="FFFFFF"/>
              </a:solidFill>
            </a:endParaRPr>
          </a:p>
        </p:txBody>
      </p:sp>
      <p:sp>
        <p:nvSpPr>
          <p:cNvPr id="16" name="Rectangle 11"/>
          <p:cNvSpPr>
            <a:spLocks noChangeArrowheads="1"/>
          </p:cNvSpPr>
          <p:nvPr/>
        </p:nvSpPr>
        <p:spPr bwMode="auto">
          <a:xfrm>
            <a:off x="395536" y="4221088"/>
            <a:ext cx="1688123" cy="72008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Olası Çıktılar</a:t>
            </a:r>
            <a:endParaRPr lang="tr-TR" dirty="0">
              <a:solidFill>
                <a:srgbClr val="FFFFFF"/>
              </a:solidFill>
            </a:endParaRPr>
          </a:p>
        </p:txBody>
      </p:sp>
      <p:sp>
        <p:nvSpPr>
          <p:cNvPr id="17" name="Rectangle 12"/>
          <p:cNvSpPr>
            <a:spLocks noChangeArrowheads="1"/>
          </p:cNvSpPr>
          <p:nvPr/>
        </p:nvSpPr>
        <p:spPr bwMode="auto">
          <a:xfrm>
            <a:off x="2267744" y="4221088"/>
            <a:ext cx="6624736"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rgbClr val="000000"/>
                </a:solidFill>
              </a:rPr>
              <a:t>1. Bölgesel / il bazında belirlenmiş işgücü dinamikleri</a:t>
            </a:r>
          </a:p>
          <a:p>
            <a:r>
              <a:rPr lang="tr-TR" sz="1400" dirty="0" smtClean="0">
                <a:solidFill>
                  <a:srgbClr val="000000"/>
                </a:solidFill>
              </a:rPr>
              <a:t>2. Bölgesel / il bazında beceri açısından arz-talep uyum düzeyi</a:t>
            </a:r>
          </a:p>
          <a:p>
            <a:r>
              <a:rPr lang="tr-TR" sz="1400" dirty="0" smtClean="0">
                <a:solidFill>
                  <a:srgbClr val="000000"/>
                </a:solidFill>
              </a:rPr>
              <a:t>3. Eğitim ihtiyaç analizi</a:t>
            </a:r>
            <a:endParaRPr lang="tr-TR" sz="1400" dirty="0">
              <a:solidFill>
                <a:srgbClr val="000000"/>
              </a:solidFill>
            </a:endParaRPr>
          </a:p>
        </p:txBody>
      </p:sp>
      <p:sp>
        <p:nvSpPr>
          <p:cNvPr id="18" name="Rectangle 13"/>
          <p:cNvSpPr>
            <a:spLocks noChangeArrowheads="1"/>
          </p:cNvSpPr>
          <p:nvPr/>
        </p:nvSpPr>
        <p:spPr bwMode="auto">
          <a:xfrm>
            <a:off x="395536" y="5517232"/>
            <a:ext cx="1656184" cy="122413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rgbClr val="FFFFFF"/>
                </a:solidFill>
              </a:rPr>
              <a:t>Kritik Konular</a:t>
            </a:r>
            <a:endParaRPr lang="tr-TR" dirty="0">
              <a:solidFill>
                <a:srgbClr val="FFFFFF"/>
              </a:solidFill>
            </a:endParaRPr>
          </a:p>
        </p:txBody>
      </p:sp>
      <p:sp>
        <p:nvSpPr>
          <p:cNvPr id="19" name="Rectangle 14"/>
          <p:cNvSpPr>
            <a:spLocks noChangeArrowheads="1"/>
          </p:cNvSpPr>
          <p:nvPr/>
        </p:nvSpPr>
        <p:spPr bwMode="auto">
          <a:xfrm>
            <a:off x="2265882" y="5544616"/>
            <a:ext cx="6626598" cy="12687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norm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r>
              <a:rPr lang="tr-TR" sz="1400" dirty="0" smtClean="0">
                <a:solidFill>
                  <a:srgbClr val="000000"/>
                </a:solidFill>
              </a:rPr>
              <a:t>1. Yapılan saha araştırması için örneklem seçimi, araştırma </a:t>
            </a:r>
          </a:p>
          <a:p>
            <a:pPr marL="400050" indent="-400050"/>
            <a:r>
              <a:rPr lang="tr-TR" sz="1400" dirty="0" smtClean="0">
                <a:solidFill>
                  <a:srgbClr val="000000"/>
                </a:solidFill>
              </a:rPr>
              <a:t>amacına yönelik tüm konuları temsil eder nitelikte olmalı;</a:t>
            </a:r>
          </a:p>
          <a:p>
            <a:pPr marL="400050" indent="-400050"/>
            <a:r>
              <a:rPr lang="tr-TR" sz="1400" dirty="0" smtClean="0">
                <a:solidFill>
                  <a:srgbClr val="000000"/>
                </a:solidFill>
              </a:rPr>
              <a:t>2. Arz ve talep analizlerinin etkin bir şekilde gerçekleştirilebilmesi için </a:t>
            </a:r>
          </a:p>
          <a:p>
            <a:pPr marL="400050" indent="-400050"/>
            <a:r>
              <a:rPr lang="tr-TR" sz="1400" dirty="0" smtClean="0">
                <a:solidFill>
                  <a:srgbClr val="000000"/>
                </a:solidFill>
              </a:rPr>
              <a:t>yerel aktörlerin katılımı sağlanmalıdır.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İllerin İşgücü Arz ve Talep Analizinin Adımları</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57</a:t>
            </a:fld>
            <a:endParaRPr lang="en-US"/>
          </a:p>
        </p:txBody>
      </p:sp>
      <p:sp>
        <p:nvSpPr>
          <p:cNvPr id="8" name="4 Slayt Numarası Yer Tutucusu"/>
          <p:cNvSpPr txBox="1">
            <a:spLocks/>
          </p:cNvSpPr>
          <p:nvPr/>
        </p:nvSpPr>
        <p:spPr bwMode="auto">
          <a:xfrm>
            <a:off x="8305800" y="0"/>
            <a:ext cx="838200" cy="536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1400">
                <a:solidFill>
                  <a:srgbClr val="CBDDEB"/>
                </a:solidFill>
              </a:rPr>
              <a:t>Slide </a:t>
            </a:r>
            <a:fld id="{F2227807-6670-4078-A943-25C99284E16E}" type="slidenum">
              <a:rPr lang="en-US" sz="1400">
                <a:solidFill>
                  <a:srgbClr val="CBDDEB"/>
                </a:solidFill>
              </a:rPr>
              <a:pPr>
                <a:defRPr/>
              </a:pPr>
              <a:t>57</a:t>
            </a:fld>
            <a:endParaRPr lang="en-US" sz="1400">
              <a:solidFill>
                <a:srgbClr val="CBDDEB"/>
              </a:solidFill>
            </a:endParaRPr>
          </a:p>
        </p:txBody>
      </p:sp>
      <p:sp>
        <p:nvSpPr>
          <p:cNvPr id="9" name="8 Yuvarlatılmış Dikdörtgen"/>
          <p:cNvSpPr/>
          <p:nvPr/>
        </p:nvSpPr>
        <p:spPr bwMode="auto">
          <a:xfrm>
            <a:off x="467544"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a:solidFill>
                <a:srgbClr val="000000"/>
              </a:solidFill>
              <a:latin typeface="Arial" charset="0"/>
            </a:endParaRPr>
          </a:p>
        </p:txBody>
      </p:sp>
      <p:sp>
        <p:nvSpPr>
          <p:cNvPr id="10" name="9 Yuvarlatılmış Dikdörtgen"/>
          <p:cNvSpPr/>
          <p:nvPr/>
        </p:nvSpPr>
        <p:spPr bwMode="auto">
          <a:xfrm>
            <a:off x="3275856" y="1772816"/>
            <a:ext cx="2520280" cy="4536504"/>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dirty="0">
              <a:solidFill>
                <a:srgbClr val="000000"/>
              </a:solidFill>
              <a:latin typeface="Arial" charset="0"/>
            </a:endParaRPr>
          </a:p>
        </p:txBody>
      </p:sp>
      <p:sp>
        <p:nvSpPr>
          <p:cNvPr id="11" name="10 Yuvarlatılmış Dikdörtgen"/>
          <p:cNvSpPr/>
          <p:nvPr/>
        </p:nvSpPr>
        <p:spPr bwMode="auto">
          <a:xfrm>
            <a:off x="5940152" y="1772816"/>
            <a:ext cx="2520280" cy="446449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a:solidFill>
                <a:srgbClr val="000000"/>
              </a:solidFill>
              <a:latin typeface="Arial" charset="0"/>
            </a:endParaRPr>
          </a:p>
        </p:txBody>
      </p:sp>
      <p:sp>
        <p:nvSpPr>
          <p:cNvPr id="12" name="11 Yuvarlatılmış Dikdörtgen"/>
          <p:cNvSpPr/>
          <p:nvPr/>
        </p:nvSpPr>
        <p:spPr bwMode="auto">
          <a:xfrm>
            <a:off x="683568"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400" b="1" dirty="0">
                <a:solidFill>
                  <a:srgbClr val="FFFFFF">
                    <a:lumMod val="50000"/>
                  </a:srgbClr>
                </a:solidFill>
                <a:latin typeface="Arial" charset="0"/>
              </a:rPr>
              <a:t>1. Adım</a:t>
            </a:r>
          </a:p>
        </p:txBody>
      </p:sp>
      <p:sp>
        <p:nvSpPr>
          <p:cNvPr id="13" name="12 Yuvarlatılmış Dikdörtgen"/>
          <p:cNvSpPr/>
          <p:nvPr/>
        </p:nvSpPr>
        <p:spPr bwMode="auto">
          <a:xfrm>
            <a:off x="3491880"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400" b="1" dirty="0">
                <a:solidFill>
                  <a:srgbClr val="FFFFFF">
                    <a:lumMod val="50000"/>
                  </a:srgbClr>
                </a:solidFill>
                <a:latin typeface="Arial" charset="0"/>
              </a:rPr>
              <a:t>2. Adım</a:t>
            </a:r>
          </a:p>
        </p:txBody>
      </p:sp>
      <p:sp>
        <p:nvSpPr>
          <p:cNvPr id="14" name="13 Yuvarlatılmış Dikdörtgen"/>
          <p:cNvSpPr/>
          <p:nvPr/>
        </p:nvSpPr>
        <p:spPr bwMode="auto">
          <a:xfrm>
            <a:off x="6156176" y="184482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400" b="1" dirty="0">
                <a:solidFill>
                  <a:srgbClr val="FFFFFF">
                    <a:lumMod val="50000"/>
                  </a:srgbClr>
                </a:solidFill>
                <a:latin typeface="Arial" charset="0"/>
              </a:rPr>
              <a:t>3. Adım</a:t>
            </a:r>
          </a:p>
        </p:txBody>
      </p:sp>
      <p:sp>
        <p:nvSpPr>
          <p:cNvPr id="15" name="14 Yuvarlatılmış Dikdörtgen"/>
          <p:cNvSpPr/>
          <p:nvPr/>
        </p:nvSpPr>
        <p:spPr bwMode="auto">
          <a:xfrm>
            <a:off x="539552"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2000" dirty="0">
                <a:solidFill>
                  <a:srgbClr val="FFFFFF"/>
                </a:solidFill>
              </a:rPr>
              <a:t>Rekabet edilen illerin saptanması</a:t>
            </a:r>
          </a:p>
        </p:txBody>
      </p:sp>
      <p:sp>
        <p:nvSpPr>
          <p:cNvPr id="16" name="15 Yuvarlatılmış Dikdörtgen"/>
          <p:cNvSpPr/>
          <p:nvPr/>
        </p:nvSpPr>
        <p:spPr bwMode="auto">
          <a:xfrm>
            <a:off x="6084168"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2000" dirty="0">
                <a:solidFill>
                  <a:srgbClr val="FFFFFF"/>
                </a:solidFill>
              </a:rPr>
              <a:t>Önceliklerin </a:t>
            </a:r>
            <a:r>
              <a:rPr lang="tr-TR" sz="2000" dirty="0" smtClean="0">
                <a:solidFill>
                  <a:srgbClr val="FFFFFF"/>
                </a:solidFill>
              </a:rPr>
              <a:t>belirlenmesi</a:t>
            </a:r>
            <a:endParaRPr lang="tr-TR" sz="2000" dirty="0">
              <a:solidFill>
                <a:srgbClr val="FFFFFF"/>
              </a:solidFill>
            </a:endParaRPr>
          </a:p>
        </p:txBody>
      </p:sp>
      <p:sp>
        <p:nvSpPr>
          <p:cNvPr id="17" name="16 Yuvarlatılmış Dikdörtgen"/>
          <p:cNvSpPr/>
          <p:nvPr/>
        </p:nvSpPr>
        <p:spPr bwMode="auto">
          <a:xfrm>
            <a:off x="3419872" y="2348880"/>
            <a:ext cx="2232248" cy="100811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2000" dirty="0">
                <a:solidFill>
                  <a:srgbClr val="FFFFFF"/>
                </a:solidFill>
              </a:rPr>
              <a:t>İşgücü piyasası arz ve talep analizi</a:t>
            </a:r>
          </a:p>
        </p:txBody>
      </p:sp>
      <p:sp>
        <p:nvSpPr>
          <p:cNvPr id="18" name="17 Yuvarlatılmış Dikdörtgen"/>
          <p:cNvSpPr/>
          <p:nvPr/>
        </p:nvSpPr>
        <p:spPr bwMode="auto">
          <a:xfrm>
            <a:off x="611560" y="3501008"/>
            <a:ext cx="2232248" cy="136815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1. İlin işgücü arz ve talep yapısının benzer olduğu illerin saptanması</a:t>
            </a:r>
          </a:p>
        </p:txBody>
      </p:sp>
      <p:sp>
        <p:nvSpPr>
          <p:cNvPr id="19" name="18 Yuvarlatılmış Dikdörtgen"/>
          <p:cNvSpPr/>
          <p:nvPr/>
        </p:nvSpPr>
        <p:spPr bwMode="auto">
          <a:xfrm>
            <a:off x="3419872" y="3501008"/>
            <a:ext cx="2232248" cy="93610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1. İlin işgücü arzının analiz edilmesi (Bölge vizyonu ile uyumu)</a:t>
            </a:r>
          </a:p>
        </p:txBody>
      </p:sp>
      <p:sp>
        <p:nvSpPr>
          <p:cNvPr id="20" name="19 Yuvarlatılmış Dikdörtgen"/>
          <p:cNvSpPr/>
          <p:nvPr/>
        </p:nvSpPr>
        <p:spPr bwMode="auto">
          <a:xfrm>
            <a:off x="611560" y="4797152"/>
            <a:ext cx="2232248" cy="136815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2. İlin gelecekteki işgücü arz ve talep yapısının benzerlik göstermesi planlanan illerin saptanması</a:t>
            </a:r>
          </a:p>
        </p:txBody>
      </p:sp>
      <p:sp>
        <p:nvSpPr>
          <p:cNvPr id="21" name="20 Yuvarlatılmış Dikdörtgen"/>
          <p:cNvSpPr/>
          <p:nvPr/>
        </p:nvSpPr>
        <p:spPr bwMode="auto">
          <a:xfrm>
            <a:off x="3419872" y="4437112"/>
            <a:ext cx="2232248" cy="79208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2. İldeki firmaların İşgücü talebinin analiz edilmesi </a:t>
            </a:r>
          </a:p>
          <a:p>
            <a:pPr algn="ctr"/>
            <a:endParaRPr lang="tr-TR" sz="1400" dirty="0">
              <a:solidFill>
                <a:srgbClr val="FFFFFF"/>
              </a:solidFill>
              <a:latin typeface="Arial" pitchFamily="34" charset="0"/>
            </a:endParaRPr>
          </a:p>
        </p:txBody>
      </p:sp>
      <p:sp>
        <p:nvSpPr>
          <p:cNvPr id="22" name="21 Yuvarlatılmış Dikdörtgen"/>
          <p:cNvSpPr/>
          <p:nvPr/>
        </p:nvSpPr>
        <p:spPr bwMode="auto">
          <a:xfrm>
            <a:off x="6084168" y="3501008"/>
            <a:ext cx="2232248" cy="129614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a:solidFill>
                  <a:srgbClr val="FFFFFF"/>
                </a:solidFill>
                <a:latin typeface="Arial" pitchFamily="34" charset="0"/>
              </a:rPr>
              <a:t>1. İlin işgücü arzının ve talebinin rakip illere göre geride olması durumunda, nedenlerin incelenmesi</a:t>
            </a:r>
          </a:p>
        </p:txBody>
      </p:sp>
      <p:sp>
        <p:nvSpPr>
          <p:cNvPr id="23" name="22 Yuvarlatılmış Dikdörtgen"/>
          <p:cNvSpPr/>
          <p:nvPr/>
        </p:nvSpPr>
        <p:spPr bwMode="auto">
          <a:xfrm>
            <a:off x="6084168" y="4725144"/>
            <a:ext cx="2232248" cy="144016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tr-TR" sz="1400" dirty="0">
              <a:solidFill>
                <a:srgbClr val="FFFFFF"/>
              </a:solidFill>
              <a:latin typeface="Arial" pitchFamily="34" charset="0"/>
            </a:endParaRPr>
          </a:p>
          <a:p>
            <a:pPr algn="ctr"/>
            <a:r>
              <a:rPr lang="tr-TR" sz="1400" dirty="0">
                <a:solidFill>
                  <a:srgbClr val="FFFFFF"/>
                </a:solidFill>
                <a:latin typeface="Arial" pitchFamily="34" charset="0"/>
              </a:rPr>
              <a:t>2. Geride kalınan alanların geliştirilmesine yönelik tespitler</a:t>
            </a:r>
          </a:p>
          <a:p>
            <a:pPr algn="ctr"/>
            <a:endParaRPr lang="tr-TR" sz="1400" dirty="0">
              <a:solidFill>
                <a:srgbClr val="FFFFFF"/>
              </a:solidFill>
              <a:latin typeface="Arial" pitchFamily="34" charset="0"/>
            </a:endParaRPr>
          </a:p>
        </p:txBody>
      </p:sp>
      <p:sp>
        <p:nvSpPr>
          <p:cNvPr id="24" name="23 Yuvarlatılmış Dikdörtgen"/>
          <p:cNvSpPr/>
          <p:nvPr/>
        </p:nvSpPr>
        <p:spPr bwMode="auto">
          <a:xfrm>
            <a:off x="3419872" y="5229200"/>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mj-lt"/>
              <a:buAutoNum type="arabicPeriod" startAt="3"/>
            </a:pPr>
            <a:r>
              <a:rPr lang="tr-TR" sz="1400" dirty="0">
                <a:solidFill>
                  <a:srgbClr val="FFFFFF"/>
                </a:solidFill>
                <a:latin typeface="Arial" pitchFamily="34" charset="0"/>
              </a:rPr>
              <a:t>Rekabet edilen illerle işgücü arz ve talep farklılıklarının bulunması</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İşgücü Arzı – Başlangıç Noktası: Demografik Özellikler</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dirty="0" smtClean="0"/>
              <a:t>Slide </a:t>
            </a:r>
            <a:fld id="{F2227807-6670-4078-A943-25C99284E16E}" type="slidenum">
              <a:rPr lang="en-US" smtClean="0"/>
              <a:pPr>
                <a:defRPr/>
              </a:pPr>
              <a:t>58</a:t>
            </a:fld>
            <a:endParaRPr lang="en-US" dirty="0"/>
          </a:p>
        </p:txBody>
      </p:sp>
      <p:sp>
        <p:nvSpPr>
          <p:cNvPr id="10" name="9 Metin kutusu"/>
          <p:cNvSpPr txBox="1"/>
          <p:nvPr/>
        </p:nvSpPr>
        <p:spPr>
          <a:xfrm>
            <a:off x="755576" y="5949280"/>
            <a:ext cx="2016224" cy="430887"/>
          </a:xfrm>
          <a:prstGeom prst="rect">
            <a:avLst/>
          </a:prstGeom>
          <a:noFill/>
        </p:spPr>
        <p:txBody>
          <a:bodyPr wrap="square" rtlCol="0">
            <a:spAutoFit/>
          </a:bodyPr>
          <a:lstStyle/>
          <a:p>
            <a:r>
              <a:rPr lang="tr-TR" sz="1050" dirty="0">
                <a:solidFill>
                  <a:srgbClr val="000000"/>
                </a:solidFill>
              </a:rPr>
              <a:t>Kaynak: TÜİK; ADNKS 2012</a:t>
            </a:r>
            <a:endParaRPr lang="en-US" sz="1050" dirty="0">
              <a:solidFill>
                <a:srgbClr val="000000"/>
              </a:solidFill>
            </a:endParaRPr>
          </a:p>
          <a:p>
            <a:endParaRPr lang="en-US" sz="1050" dirty="0">
              <a:solidFill>
                <a:srgbClr val="000000"/>
              </a:solidFill>
            </a:endParaRPr>
          </a:p>
        </p:txBody>
      </p:sp>
      <p:sp>
        <p:nvSpPr>
          <p:cNvPr id="11" name="Rectangle 9"/>
          <p:cNvSpPr>
            <a:spLocks noChangeArrowheads="1"/>
          </p:cNvSpPr>
          <p:nvPr/>
        </p:nvSpPr>
        <p:spPr bwMode="auto">
          <a:xfrm>
            <a:off x="4427984" y="1772816"/>
            <a:ext cx="4572000" cy="307777"/>
          </a:xfrm>
          <a:prstGeom prst="rect">
            <a:avLst/>
          </a:prstGeom>
          <a:solidFill>
            <a:schemeClr val="accent2"/>
          </a:solidFill>
          <a:ln w="9525">
            <a:noFill/>
            <a:miter lim="800000"/>
            <a:headEnd/>
            <a:tailEnd/>
          </a:ln>
        </p:spPr>
        <p:txBody>
          <a:bodyPr wrap="square">
            <a:spAutoFit/>
          </a:bodyPr>
          <a:lstStyle/>
          <a:p>
            <a:pPr algn="ctr"/>
            <a:r>
              <a:rPr lang="tr-TR" sz="1400" b="1" dirty="0" smtClean="0">
                <a:solidFill>
                  <a:srgbClr val="FFFFFF"/>
                </a:solidFill>
              </a:rPr>
              <a:t>Cinsiyete Göre İşgücü Dağılımı 2012 (Bin)</a:t>
            </a:r>
            <a:endParaRPr lang="tr-TR" sz="1400" b="1" dirty="0">
              <a:solidFill>
                <a:srgbClr val="FFFFFF"/>
              </a:solidFill>
            </a:endParaRPr>
          </a:p>
        </p:txBody>
      </p:sp>
      <p:sp>
        <p:nvSpPr>
          <p:cNvPr id="16" name="Rectangle 9"/>
          <p:cNvSpPr>
            <a:spLocks noChangeArrowheads="1"/>
          </p:cNvSpPr>
          <p:nvPr/>
        </p:nvSpPr>
        <p:spPr bwMode="auto">
          <a:xfrm>
            <a:off x="0" y="1772816"/>
            <a:ext cx="4283968" cy="307777"/>
          </a:xfrm>
          <a:prstGeom prst="rect">
            <a:avLst/>
          </a:prstGeom>
          <a:solidFill>
            <a:schemeClr val="accent2"/>
          </a:solidFill>
          <a:ln w="9525">
            <a:noFill/>
            <a:miter lim="800000"/>
            <a:headEnd/>
            <a:tailEnd/>
          </a:ln>
        </p:spPr>
        <p:txBody>
          <a:bodyPr wrap="square">
            <a:spAutoFit/>
          </a:bodyPr>
          <a:lstStyle/>
          <a:p>
            <a:pPr algn="ctr"/>
            <a:r>
              <a:rPr lang="tr-TR" sz="1400" b="1" dirty="0" smtClean="0">
                <a:solidFill>
                  <a:srgbClr val="FFFFFF"/>
                </a:solidFill>
              </a:rPr>
              <a:t>Nüfusun yaşa göre dağılımı (*Bin</a:t>
            </a:r>
            <a:r>
              <a:rPr lang="tr-TR" sz="1400" b="1" dirty="0">
                <a:solidFill>
                  <a:srgbClr val="FFFFFF"/>
                </a:solidFill>
              </a:rPr>
              <a:t>)</a:t>
            </a:r>
          </a:p>
        </p:txBody>
      </p:sp>
      <p:sp>
        <p:nvSpPr>
          <p:cNvPr id="18" name="17 Metin kutusu"/>
          <p:cNvSpPr txBox="1"/>
          <p:nvPr/>
        </p:nvSpPr>
        <p:spPr>
          <a:xfrm>
            <a:off x="4788024" y="5949281"/>
            <a:ext cx="2016224" cy="415498"/>
          </a:xfrm>
          <a:prstGeom prst="rect">
            <a:avLst/>
          </a:prstGeom>
          <a:noFill/>
        </p:spPr>
        <p:txBody>
          <a:bodyPr wrap="square" rtlCol="0">
            <a:spAutoFit/>
          </a:bodyPr>
          <a:lstStyle/>
          <a:p>
            <a:r>
              <a:rPr lang="tr-TR" sz="1050" dirty="0">
                <a:solidFill>
                  <a:srgbClr val="000000"/>
                </a:solidFill>
              </a:rPr>
              <a:t>Kaynak: TÜİK; ADNKS  2012</a:t>
            </a:r>
            <a:endParaRPr lang="en-US" sz="1050" dirty="0">
              <a:solidFill>
                <a:srgbClr val="000000"/>
              </a:solidFill>
            </a:endParaRPr>
          </a:p>
          <a:p>
            <a:endParaRPr lang="en-US" sz="1050" dirty="0">
              <a:solidFill>
                <a:srgbClr val="000000"/>
              </a:solidFill>
            </a:endParaRPr>
          </a:p>
        </p:txBody>
      </p:sp>
      <p:sp>
        <p:nvSpPr>
          <p:cNvPr id="19" name="18 Metin kutusu"/>
          <p:cNvSpPr txBox="1"/>
          <p:nvPr/>
        </p:nvSpPr>
        <p:spPr>
          <a:xfrm>
            <a:off x="0" y="6525344"/>
            <a:ext cx="9144000" cy="253916"/>
          </a:xfrm>
          <a:prstGeom prst="rect">
            <a:avLst/>
          </a:prstGeom>
          <a:noFill/>
        </p:spPr>
        <p:txBody>
          <a:bodyPr wrap="square" rtlCol="0">
            <a:spAutoFit/>
          </a:bodyPr>
          <a:lstStyle/>
          <a:p>
            <a:r>
              <a:rPr lang="tr-TR" sz="1050" dirty="0">
                <a:solidFill>
                  <a:srgbClr val="000000"/>
                </a:solidFill>
              </a:rPr>
              <a:t>*TRC1: </a:t>
            </a:r>
            <a:r>
              <a:rPr lang="tr-TR" sz="1050" dirty="0" err="1">
                <a:solidFill>
                  <a:srgbClr val="000000"/>
                </a:solidFill>
              </a:rPr>
              <a:t>İpekyolu</a:t>
            </a:r>
            <a:r>
              <a:rPr lang="tr-TR" sz="1050" dirty="0">
                <a:solidFill>
                  <a:srgbClr val="000000"/>
                </a:solidFill>
              </a:rPr>
              <a:t> (Gaziantep, Adıyaman, Kilis), *TRC2: </a:t>
            </a:r>
            <a:r>
              <a:rPr lang="tr-TR" sz="1050" dirty="0" err="1">
                <a:solidFill>
                  <a:srgbClr val="000000"/>
                </a:solidFill>
              </a:rPr>
              <a:t>Karacadağ</a:t>
            </a:r>
            <a:r>
              <a:rPr lang="tr-TR" sz="1050" dirty="0">
                <a:solidFill>
                  <a:srgbClr val="000000"/>
                </a:solidFill>
              </a:rPr>
              <a:t> (Şanlıurfa, Diyarbakır),  *TRC3: Dicle (Mardin, Batman, Şırnak, Siirt), TR31: İzmir</a:t>
            </a:r>
            <a:endParaRPr lang="en-US" sz="1050" dirty="0">
              <a:solidFill>
                <a:srgbClr val="000000"/>
              </a:solidFill>
            </a:endParaRPr>
          </a:p>
        </p:txBody>
      </p:sp>
      <p:sp>
        <p:nvSpPr>
          <p:cNvPr id="20" name="19 Metin kutusu"/>
          <p:cNvSpPr txBox="1"/>
          <p:nvPr/>
        </p:nvSpPr>
        <p:spPr>
          <a:xfrm>
            <a:off x="0" y="6237312"/>
            <a:ext cx="9144000" cy="253916"/>
          </a:xfrm>
          <a:prstGeom prst="rect">
            <a:avLst/>
          </a:prstGeom>
          <a:noFill/>
        </p:spPr>
        <p:txBody>
          <a:bodyPr wrap="square" rtlCol="0">
            <a:spAutoFit/>
          </a:bodyPr>
          <a:lstStyle/>
          <a:p>
            <a:r>
              <a:rPr lang="tr-TR" sz="1050" dirty="0">
                <a:solidFill>
                  <a:srgbClr val="000000"/>
                </a:solidFill>
              </a:rPr>
              <a:t>* İktisaden faal nüfus 15-64 Yaş arası nüfusu göstermektedir. </a:t>
            </a:r>
            <a:endParaRPr lang="en-US" sz="1050" dirty="0">
              <a:solidFill>
                <a:srgbClr val="000000"/>
              </a:solidFill>
            </a:endParaRPr>
          </a:p>
        </p:txBody>
      </p:sp>
      <p:graphicFrame>
        <p:nvGraphicFramePr>
          <p:cNvPr id="17" name="3 Grafik"/>
          <p:cNvGraphicFramePr/>
          <p:nvPr/>
        </p:nvGraphicFramePr>
        <p:xfrm>
          <a:off x="4572000" y="2276872"/>
          <a:ext cx="4248472"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 Grafik"/>
          <p:cNvGraphicFramePr/>
          <p:nvPr/>
        </p:nvGraphicFramePr>
        <p:xfrm>
          <a:off x="179512" y="2204864"/>
          <a:ext cx="4176465"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59</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827584" y="1772816"/>
            <a:ext cx="6480720" cy="2530567"/>
          </a:xfrm>
          <a:prstGeom prst="rect">
            <a:avLst/>
          </a:prstGeom>
          <a:noFill/>
          <a:ln w="9525">
            <a:noFill/>
            <a:miter lim="800000"/>
            <a:headEnd/>
            <a:tailEnd/>
          </a:ln>
        </p:spPr>
      </p:pic>
      <p:sp>
        <p:nvSpPr>
          <p:cNvPr id="14" name="1 Başlık"/>
          <p:cNvSpPr txBox="1">
            <a:spLocks/>
          </p:cNvSpPr>
          <p:nvPr/>
        </p:nvSpPr>
        <p:spPr bwMode="auto">
          <a:xfrm>
            <a:off x="0" y="1484784"/>
            <a:ext cx="9144000" cy="36004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sz="1600" b="1" kern="0" dirty="0" smtClean="0">
                <a:solidFill>
                  <a:schemeClr val="bg1"/>
                </a:solidFill>
                <a:latin typeface="+mj-lt"/>
                <a:ea typeface="+mj-ea"/>
                <a:cs typeface="+mj-cs"/>
              </a:rPr>
              <a:t>Dönemler İtibariyle Net Göç Hızı</a:t>
            </a:r>
            <a:r>
              <a:rPr kumimoji="0" lang="tr-TR" sz="1600" b="1" i="0" u="none" strike="noStrike" kern="0" cap="none" spc="0" normalizeH="0" noProof="0" dirty="0" smtClean="0">
                <a:ln>
                  <a:noFill/>
                </a:ln>
                <a:solidFill>
                  <a:schemeClr val="bg1"/>
                </a:solidFill>
                <a:effectLst/>
                <a:uLnTx/>
                <a:uFillTx/>
                <a:latin typeface="+mj-lt"/>
                <a:ea typeface="+mj-ea"/>
                <a:cs typeface="+mj-cs"/>
              </a:rPr>
              <a:t>, 2011</a:t>
            </a:r>
            <a:endParaRPr kumimoji="0" lang="tr-TR" sz="1600" b="1" i="0" u="none" strike="noStrike" kern="0" cap="none" spc="0" normalizeH="0" baseline="0" noProof="0" dirty="0">
              <a:ln>
                <a:noFill/>
              </a:ln>
              <a:solidFill>
                <a:schemeClr val="bg1"/>
              </a:solidFill>
              <a:effectLst/>
              <a:uLnTx/>
              <a:uFillTx/>
              <a:latin typeface="+mj-lt"/>
              <a:ea typeface="+mj-ea"/>
              <a:cs typeface="+mj-cs"/>
            </a:endParaRPr>
          </a:p>
        </p:txBody>
      </p:sp>
      <p:sp>
        <p:nvSpPr>
          <p:cNvPr id="16" name="15 Metin kutusu"/>
          <p:cNvSpPr txBox="1"/>
          <p:nvPr/>
        </p:nvSpPr>
        <p:spPr>
          <a:xfrm>
            <a:off x="755576" y="3933056"/>
            <a:ext cx="2520280" cy="261610"/>
          </a:xfrm>
          <a:prstGeom prst="rect">
            <a:avLst/>
          </a:prstGeom>
          <a:solidFill>
            <a:schemeClr val="bg1"/>
          </a:solidFill>
        </p:spPr>
        <p:txBody>
          <a:bodyPr wrap="square" rtlCol="0">
            <a:spAutoFit/>
          </a:bodyPr>
          <a:lstStyle/>
          <a:p>
            <a:r>
              <a:rPr lang="tr-TR" sz="1100" dirty="0" smtClean="0"/>
              <a:t>Kaynak: BGUS, 2012</a:t>
            </a:r>
            <a:endParaRPr lang="en-US" sz="1100" dirty="0"/>
          </a:p>
        </p:txBody>
      </p:sp>
      <p:sp>
        <p:nvSpPr>
          <p:cNvPr id="17" name="1 Başlık"/>
          <p:cNvSpPr txBox="1">
            <a:spLocks/>
          </p:cNvSpPr>
          <p:nvPr/>
        </p:nvSpPr>
        <p:spPr bwMode="auto">
          <a:xfrm>
            <a:off x="0" y="4293096"/>
            <a:ext cx="9144000" cy="36004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sz="1600" b="1" kern="0" dirty="0" smtClean="0">
                <a:solidFill>
                  <a:schemeClr val="bg1"/>
                </a:solidFill>
                <a:latin typeface="+mj-lt"/>
                <a:ea typeface="+mj-ea"/>
                <a:cs typeface="+mj-cs"/>
              </a:rPr>
              <a:t>Ağırlıklı olarak Göç Alınıp-Verilen Düzey 2 Bölgeleri</a:t>
            </a:r>
            <a:r>
              <a:rPr kumimoji="0" lang="tr-TR" sz="1600" b="1" i="0" u="none" strike="noStrike" kern="0" cap="none" spc="0" normalizeH="0" noProof="0" dirty="0" smtClean="0">
                <a:ln>
                  <a:noFill/>
                </a:ln>
                <a:solidFill>
                  <a:schemeClr val="bg1"/>
                </a:solidFill>
                <a:effectLst/>
                <a:uLnTx/>
                <a:uFillTx/>
                <a:latin typeface="+mj-lt"/>
                <a:ea typeface="+mj-ea"/>
                <a:cs typeface="+mj-cs"/>
              </a:rPr>
              <a:t>, 2011</a:t>
            </a:r>
            <a:endParaRPr kumimoji="0" lang="tr-TR" sz="1600" b="1" i="0" u="none" strike="noStrike" kern="0" cap="none" spc="0" normalizeH="0" baseline="0" noProof="0" dirty="0">
              <a:ln>
                <a:noFill/>
              </a:ln>
              <a:solidFill>
                <a:schemeClr val="bg1"/>
              </a:solidFill>
              <a:effectLst/>
              <a:uLnTx/>
              <a:uFillTx/>
              <a:latin typeface="+mj-lt"/>
              <a:ea typeface="+mj-ea"/>
              <a:cs typeface="+mj-cs"/>
            </a:endParaRPr>
          </a:p>
        </p:txBody>
      </p:sp>
      <p:sp>
        <p:nvSpPr>
          <p:cNvPr id="18" name="17 Oval"/>
          <p:cNvSpPr/>
          <p:nvPr/>
        </p:nvSpPr>
        <p:spPr bwMode="auto">
          <a:xfrm>
            <a:off x="1691680" y="4869160"/>
            <a:ext cx="864096" cy="36004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cs typeface="Arial" charset="0"/>
              </a:rPr>
              <a:t>TRC1</a:t>
            </a:r>
            <a:endParaRPr kumimoji="0" lang="en-US" sz="1200" b="1" i="0" u="none" strike="noStrike" cap="none" normalizeH="0" baseline="0" dirty="0" smtClean="0">
              <a:ln>
                <a:noFill/>
              </a:ln>
              <a:solidFill>
                <a:schemeClr val="bg1"/>
              </a:solidFill>
              <a:effectLst/>
              <a:latin typeface="Arial" charset="0"/>
              <a:cs typeface="Arial" charset="0"/>
            </a:endParaRPr>
          </a:p>
        </p:txBody>
      </p:sp>
      <p:sp>
        <p:nvSpPr>
          <p:cNvPr id="22" name="21 Oval"/>
          <p:cNvSpPr/>
          <p:nvPr/>
        </p:nvSpPr>
        <p:spPr bwMode="auto">
          <a:xfrm>
            <a:off x="3347864" y="4725144"/>
            <a:ext cx="864096" cy="36004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cs typeface="Arial" charset="0"/>
              </a:rPr>
              <a:t>TRC2</a:t>
            </a:r>
            <a:endParaRPr kumimoji="0" lang="en-US" sz="1200" b="1" i="0" u="none" strike="noStrike" cap="none" normalizeH="0" baseline="0" dirty="0" smtClean="0">
              <a:ln>
                <a:noFill/>
              </a:ln>
              <a:solidFill>
                <a:schemeClr val="bg1"/>
              </a:solidFill>
              <a:effectLst/>
              <a:latin typeface="Arial" charset="0"/>
              <a:cs typeface="Arial" charset="0"/>
            </a:endParaRPr>
          </a:p>
        </p:txBody>
      </p:sp>
      <p:sp>
        <p:nvSpPr>
          <p:cNvPr id="23" name="22 Oval"/>
          <p:cNvSpPr/>
          <p:nvPr/>
        </p:nvSpPr>
        <p:spPr bwMode="auto">
          <a:xfrm>
            <a:off x="4644008" y="4725144"/>
            <a:ext cx="864096" cy="36004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cs typeface="Arial" charset="0"/>
              </a:rPr>
              <a:t>TRC3</a:t>
            </a:r>
            <a:endParaRPr kumimoji="0" lang="en-US" sz="1200" b="1" i="0" u="none" strike="noStrike" cap="none" normalizeH="0" baseline="0" dirty="0" smtClean="0">
              <a:ln>
                <a:noFill/>
              </a:ln>
              <a:solidFill>
                <a:schemeClr val="bg1"/>
              </a:solidFill>
              <a:effectLst/>
              <a:latin typeface="Arial" charset="0"/>
              <a:cs typeface="Arial" charset="0"/>
            </a:endParaRPr>
          </a:p>
        </p:txBody>
      </p:sp>
      <p:sp>
        <p:nvSpPr>
          <p:cNvPr id="24" name="23 Oval"/>
          <p:cNvSpPr/>
          <p:nvPr/>
        </p:nvSpPr>
        <p:spPr bwMode="auto">
          <a:xfrm>
            <a:off x="6012160" y="5013176"/>
            <a:ext cx="864096" cy="36004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cs typeface="Arial" charset="0"/>
              </a:rPr>
              <a:t>TR31</a:t>
            </a:r>
            <a:endParaRPr kumimoji="0" lang="en-US" sz="1200" b="1" i="0" u="none" strike="noStrike" cap="none" normalizeH="0" baseline="0" dirty="0" smtClean="0">
              <a:ln>
                <a:noFill/>
              </a:ln>
              <a:solidFill>
                <a:schemeClr val="bg1"/>
              </a:solidFill>
              <a:effectLst/>
              <a:latin typeface="Arial" charset="0"/>
              <a:cs typeface="Arial" charset="0"/>
            </a:endParaRPr>
          </a:p>
        </p:txBody>
      </p:sp>
      <p:sp>
        <p:nvSpPr>
          <p:cNvPr id="30" name="29 Oval"/>
          <p:cNvSpPr/>
          <p:nvPr/>
        </p:nvSpPr>
        <p:spPr bwMode="auto">
          <a:xfrm>
            <a:off x="3923928" y="5949280"/>
            <a:ext cx="864096" cy="36004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cs typeface="Arial" charset="0"/>
              </a:rPr>
              <a:t>TR10</a:t>
            </a:r>
            <a:endParaRPr kumimoji="0" lang="en-US" sz="1200" b="1" i="0" u="none" strike="noStrike" cap="none" normalizeH="0" baseline="0" dirty="0" smtClean="0">
              <a:ln>
                <a:noFill/>
              </a:ln>
              <a:solidFill>
                <a:schemeClr val="bg1"/>
              </a:solidFill>
              <a:effectLst/>
              <a:latin typeface="Arial" charset="0"/>
              <a:cs typeface="Arial" charset="0"/>
            </a:endParaRPr>
          </a:p>
        </p:txBody>
      </p:sp>
      <p:cxnSp>
        <p:nvCxnSpPr>
          <p:cNvPr id="32" name="31 Düz Ok Bağlayıcısı"/>
          <p:cNvCxnSpPr>
            <a:stCxn id="18" idx="4"/>
            <a:endCxn id="30" idx="1"/>
          </p:cNvCxnSpPr>
          <p:nvPr/>
        </p:nvCxnSpPr>
        <p:spPr bwMode="auto">
          <a:xfrm>
            <a:off x="2123728" y="5229200"/>
            <a:ext cx="1926744" cy="772807"/>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5" name="34 Düz Ok Bağlayıcısı"/>
          <p:cNvCxnSpPr>
            <a:stCxn id="22" idx="4"/>
            <a:endCxn id="30" idx="0"/>
          </p:cNvCxnSpPr>
          <p:nvPr/>
        </p:nvCxnSpPr>
        <p:spPr bwMode="auto">
          <a:xfrm>
            <a:off x="3779912" y="5085184"/>
            <a:ext cx="576064" cy="864096"/>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8" name="37 Düz Ok Bağlayıcısı"/>
          <p:cNvCxnSpPr>
            <a:stCxn id="23" idx="4"/>
            <a:endCxn id="30" idx="7"/>
          </p:cNvCxnSpPr>
          <p:nvPr/>
        </p:nvCxnSpPr>
        <p:spPr bwMode="auto">
          <a:xfrm flipH="1">
            <a:off x="4661480" y="5085184"/>
            <a:ext cx="414576" cy="916823"/>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1" name="40 Düz Ok Bağlayıcısı"/>
          <p:cNvCxnSpPr>
            <a:stCxn id="24" idx="4"/>
            <a:endCxn id="30" idx="6"/>
          </p:cNvCxnSpPr>
          <p:nvPr/>
        </p:nvCxnSpPr>
        <p:spPr bwMode="auto">
          <a:xfrm flipH="1">
            <a:off x="4788024" y="5373216"/>
            <a:ext cx="1656184" cy="756084"/>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8" name="47 Düz Ok Bağlayıcısı"/>
          <p:cNvCxnSpPr>
            <a:stCxn id="53" idx="4"/>
            <a:endCxn id="24" idx="6"/>
          </p:cNvCxnSpPr>
          <p:nvPr/>
        </p:nvCxnSpPr>
        <p:spPr bwMode="auto">
          <a:xfrm flipH="1" flipV="1">
            <a:off x="6876256" y="5193196"/>
            <a:ext cx="864096" cy="1188132"/>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53" name="52 Oval"/>
          <p:cNvSpPr/>
          <p:nvPr/>
        </p:nvSpPr>
        <p:spPr bwMode="auto">
          <a:xfrm>
            <a:off x="7308304" y="6021288"/>
            <a:ext cx="864096" cy="36004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Arial" charset="0"/>
                <a:cs typeface="Arial" charset="0"/>
              </a:rPr>
              <a:t>TR33</a:t>
            </a:r>
            <a:endParaRPr kumimoji="0" lang="en-US" sz="1200" b="1" i="0" u="none" strike="noStrike" cap="none" normalizeH="0" baseline="0" dirty="0" smtClean="0">
              <a:ln>
                <a:noFill/>
              </a:ln>
              <a:solidFill>
                <a:schemeClr val="bg1"/>
              </a:solidFill>
              <a:effectLst/>
              <a:latin typeface="Arial" charset="0"/>
              <a:cs typeface="Arial" charset="0"/>
            </a:endParaRPr>
          </a:p>
        </p:txBody>
      </p:sp>
      <p:cxnSp>
        <p:nvCxnSpPr>
          <p:cNvPr id="62" name="61 Düz Ok Bağlayıcısı"/>
          <p:cNvCxnSpPr>
            <a:stCxn id="22" idx="2"/>
            <a:endCxn id="18" idx="6"/>
          </p:cNvCxnSpPr>
          <p:nvPr/>
        </p:nvCxnSpPr>
        <p:spPr bwMode="auto">
          <a:xfrm flipH="1">
            <a:off x="2555776" y="4905164"/>
            <a:ext cx="792088" cy="144016"/>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65" name="64 Düz Ok Bağlayıcısı"/>
          <p:cNvCxnSpPr/>
          <p:nvPr/>
        </p:nvCxnSpPr>
        <p:spPr bwMode="auto">
          <a:xfrm flipH="1" flipV="1">
            <a:off x="3995936" y="5085184"/>
            <a:ext cx="504056" cy="897542"/>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68" name="67 Düz Ok Bağlayıcısı"/>
          <p:cNvCxnSpPr>
            <a:stCxn id="30" idx="6"/>
            <a:endCxn id="23" idx="5"/>
          </p:cNvCxnSpPr>
          <p:nvPr/>
        </p:nvCxnSpPr>
        <p:spPr bwMode="auto">
          <a:xfrm flipV="1">
            <a:off x="4788024" y="5032457"/>
            <a:ext cx="593536" cy="1096843"/>
          </a:xfrm>
          <a:prstGeom prst="straightConnector1">
            <a:avLst/>
          </a:prstGeom>
          <a:ln>
            <a:solidFill>
              <a:srgbClr val="C0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02" name="101 Metin kutusu"/>
          <p:cNvSpPr txBox="1"/>
          <p:nvPr/>
        </p:nvSpPr>
        <p:spPr>
          <a:xfrm>
            <a:off x="0" y="6453336"/>
            <a:ext cx="9144000" cy="415498"/>
          </a:xfrm>
          <a:prstGeom prst="rect">
            <a:avLst/>
          </a:prstGeom>
          <a:noFill/>
        </p:spPr>
        <p:txBody>
          <a:bodyPr wrap="square" rtlCol="0">
            <a:spAutoFit/>
          </a:bodyPr>
          <a:lstStyle/>
          <a:p>
            <a:r>
              <a:rPr lang="tr-TR" sz="1050" dirty="0">
                <a:solidFill>
                  <a:srgbClr val="000000"/>
                </a:solidFill>
              </a:rPr>
              <a:t>*TRC1: </a:t>
            </a:r>
            <a:r>
              <a:rPr lang="tr-TR" sz="1050" dirty="0" err="1">
                <a:solidFill>
                  <a:srgbClr val="000000"/>
                </a:solidFill>
              </a:rPr>
              <a:t>İpekyolu</a:t>
            </a:r>
            <a:r>
              <a:rPr lang="tr-TR" sz="1050" dirty="0">
                <a:solidFill>
                  <a:srgbClr val="000000"/>
                </a:solidFill>
              </a:rPr>
              <a:t> (Gaziantep, Adıyaman, Kilis), *TRC2: </a:t>
            </a:r>
            <a:r>
              <a:rPr lang="tr-TR" sz="1050" dirty="0" err="1">
                <a:solidFill>
                  <a:srgbClr val="000000"/>
                </a:solidFill>
              </a:rPr>
              <a:t>Karacadağ</a:t>
            </a:r>
            <a:r>
              <a:rPr lang="tr-TR" sz="1050" dirty="0">
                <a:solidFill>
                  <a:srgbClr val="000000"/>
                </a:solidFill>
              </a:rPr>
              <a:t> (Şanlıurfa, Diyarbakır),  *TRC3: Dicle (Mardin, Batman, Şırnak, Siirt), TR31: </a:t>
            </a:r>
            <a:r>
              <a:rPr lang="tr-TR" sz="1050" dirty="0" smtClean="0">
                <a:solidFill>
                  <a:srgbClr val="000000"/>
                </a:solidFill>
              </a:rPr>
              <a:t>İzmir</a:t>
            </a:r>
          </a:p>
          <a:p>
            <a:r>
              <a:rPr lang="tr-TR" sz="1050" dirty="0" smtClean="0">
                <a:solidFill>
                  <a:srgbClr val="000000"/>
                </a:solidFill>
              </a:rPr>
              <a:t>TR10:İstanbul, TR33: </a:t>
            </a:r>
            <a:r>
              <a:rPr lang="tr-TR" sz="1050" dirty="0">
                <a:solidFill>
                  <a:srgbClr val="000000"/>
                </a:solidFill>
              </a:rPr>
              <a:t>Zafer (Manisa, </a:t>
            </a:r>
            <a:r>
              <a:rPr lang="tr-TR" sz="1050" dirty="0" err="1">
                <a:solidFill>
                  <a:srgbClr val="000000"/>
                </a:solidFill>
              </a:rPr>
              <a:t>Afyonkarahisar</a:t>
            </a:r>
            <a:r>
              <a:rPr lang="tr-TR" sz="1050" dirty="0">
                <a:solidFill>
                  <a:srgbClr val="000000"/>
                </a:solidFill>
              </a:rPr>
              <a:t>, Kütahya, </a:t>
            </a:r>
            <a:r>
              <a:rPr lang="tr-TR" sz="1050" dirty="0" smtClean="0">
                <a:solidFill>
                  <a:srgbClr val="000000"/>
                </a:solidFill>
              </a:rPr>
              <a:t>Uşak)</a:t>
            </a:r>
            <a:endParaRPr lang="en-US" sz="1050" dirty="0">
              <a:solidFill>
                <a:srgbClr val="000000"/>
              </a:solidFill>
            </a:endParaRPr>
          </a:p>
        </p:txBody>
      </p:sp>
      <p:sp>
        <p:nvSpPr>
          <p:cNvPr id="37" name="1 Başlık"/>
          <p:cNvSpPr>
            <a:spLocks noGrp="1"/>
          </p:cNvSpPr>
          <p:nvPr>
            <p:ph type="title"/>
          </p:nvPr>
        </p:nvSpPr>
        <p:spPr>
          <a:xfrm>
            <a:off x="304800" y="762000"/>
            <a:ext cx="8534400" cy="838200"/>
          </a:xfrm>
        </p:spPr>
        <p:txBody>
          <a:bodyPr>
            <a:noAutofit/>
          </a:bodyPr>
          <a:lstStyle/>
          <a:p>
            <a:r>
              <a:rPr lang="tr-TR" sz="2800" b="1" dirty="0" smtClean="0"/>
              <a:t>İşgücü Arzı – Başlangıç Noktası: Göç Eğilimleri</a:t>
            </a:r>
            <a:endParaRPr lang="en-US" sz="2800" b="1" dirty="0"/>
          </a:p>
        </p:txBody>
      </p:sp>
      <p:sp>
        <p:nvSpPr>
          <p:cNvPr id="26" name="25 Metin kutusu"/>
          <p:cNvSpPr txBox="1"/>
          <p:nvPr/>
        </p:nvSpPr>
        <p:spPr>
          <a:xfrm>
            <a:off x="6623720" y="6596390"/>
            <a:ext cx="2520280" cy="261610"/>
          </a:xfrm>
          <a:prstGeom prst="rect">
            <a:avLst/>
          </a:prstGeom>
          <a:solidFill>
            <a:schemeClr val="bg1">
              <a:alpha val="0"/>
            </a:schemeClr>
          </a:solidFill>
        </p:spPr>
        <p:txBody>
          <a:bodyPr wrap="square" rtlCol="0">
            <a:spAutoFit/>
          </a:bodyPr>
          <a:lstStyle/>
          <a:p>
            <a:pPr algn="r"/>
            <a:r>
              <a:rPr lang="tr-TR" sz="1100" dirty="0" smtClean="0"/>
              <a:t>Kaynak: TUIK, 2012</a:t>
            </a:r>
            <a:endParaRPr lang="en-US" sz="1100" dirty="0"/>
          </a:p>
        </p:txBody>
      </p:sp>
    </p:spTree>
    <p:extLst>
      <p:ext uri="{BB962C8B-B14F-4D97-AF65-F5344CB8AC3E}">
        <p14:creationId xmlns:p14="http://schemas.microsoft.com/office/powerpoint/2010/main" xmlns="" val="137496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Yerelde rekabet gücünü geliştirebilmek için atılması gereken adımlar</a:t>
            </a:r>
            <a:endParaRPr lang="tr-TR" sz="1800" b="1" dirty="0">
              <a:solidFill>
                <a:srgbClr val="00B050"/>
              </a:solidFill>
            </a:endParaRPr>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a:t>
            </a:fld>
            <a:endParaRPr lang="en-US"/>
          </a:p>
        </p:txBody>
      </p:sp>
      <p:sp>
        <p:nvSpPr>
          <p:cNvPr id="7" name="6 Metin kutusu"/>
          <p:cNvSpPr txBox="1"/>
          <p:nvPr/>
        </p:nvSpPr>
        <p:spPr>
          <a:xfrm>
            <a:off x="72008" y="1700808"/>
            <a:ext cx="8820472" cy="369332"/>
          </a:xfrm>
          <a:prstGeom prst="rect">
            <a:avLst/>
          </a:prstGeom>
          <a:solidFill>
            <a:schemeClr val="accent6"/>
          </a:solidFill>
        </p:spPr>
        <p:txBody>
          <a:bodyPr wrap="square" rtlCol="0">
            <a:spAutoFit/>
          </a:bodyPr>
          <a:lstStyle/>
          <a:p>
            <a:pPr algn="ctr"/>
            <a:r>
              <a:rPr lang="tr-TR" b="1" dirty="0" smtClean="0">
                <a:solidFill>
                  <a:schemeClr val="bg1"/>
                </a:solidFill>
              </a:rPr>
              <a:t>Özgün bir büyüme hikayesi?</a:t>
            </a:r>
            <a:endParaRPr lang="en-US" b="1" dirty="0">
              <a:solidFill>
                <a:schemeClr val="bg1"/>
              </a:solidFill>
            </a:endParaRPr>
          </a:p>
        </p:txBody>
      </p:sp>
      <p:graphicFrame>
        <p:nvGraphicFramePr>
          <p:cNvPr id="14" name="13 Diyagram"/>
          <p:cNvGraphicFramePr/>
          <p:nvPr>
            <p:extLst>
              <p:ext uri="{D42A27DB-BD31-4B8C-83A1-F6EECF244321}">
                <p14:modId xmlns:p14="http://schemas.microsoft.com/office/powerpoint/2010/main" xmlns="" val="2230207867"/>
              </p:ext>
            </p:extLst>
          </p:nvPr>
        </p:nvGraphicFramePr>
        <p:xfrm>
          <a:off x="72008" y="2204864"/>
          <a:ext cx="853244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Metin kutusu"/>
          <p:cNvSpPr txBox="1"/>
          <p:nvPr/>
        </p:nvSpPr>
        <p:spPr>
          <a:xfrm>
            <a:off x="971600" y="2708920"/>
            <a:ext cx="1080120" cy="369332"/>
          </a:xfrm>
          <a:prstGeom prst="rect">
            <a:avLst/>
          </a:prstGeom>
          <a:noFill/>
        </p:spPr>
        <p:txBody>
          <a:bodyPr wrap="square" rtlCol="0">
            <a:spAutoFit/>
          </a:bodyPr>
          <a:lstStyle/>
          <a:p>
            <a:r>
              <a:rPr lang="tr-TR" b="1" dirty="0" smtClean="0">
                <a:solidFill>
                  <a:schemeClr val="accent6"/>
                </a:solidFill>
              </a:rPr>
              <a:t>Geçmiş</a:t>
            </a:r>
            <a:endParaRPr lang="en-US" b="1" dirty="0">
              <a:solidFill>
                <a:schemeClr val="accent6"/>
              </a:solidFill>
            </a:endParaRPr>
          </a:p>
        </p:txBody>
      </p:sp>
      <p:sp>
        <p:nvSpPr>
          <p:cNvPr id="18" name="17 Metin kutusu"/>
          <p:cNvSpPr txBox="1"/>
          <p:nvPr/>
        </p:nvSpPr>
        <p:spPr>
          <a:xfrm>
            <a:off x="3851920" y="2708920"/>
            <a:ext cx="1080120" cy="646331"/>
          </a:xfrm>
          <a:prstGeom prst="rect">
            <a:avLst/>
          </a:prstGeom>
          <a:noFill/>
        </p:spPr>
        <p:txBody>
          <a:bodyPr wrap="square" rtlCol="0">
            <a:spAutoFit/>
          </a:bodyPr>
          <a:lstStyle/>
          <a:p>
            <a:pPr algn="ctr"/>
            <a:r>
              <a:rPr lang="tr-TR" b="1" dirty="0" smtClean="0">
                <a:solidFill>
                  <a:schemeClr val="accent6"/>
                </a:solidFill>
              </a:rPr>
              <a:t>Mevcut Durum</a:t>
            </a:r>
            <a:endParaRPr lang="en-US" b="1" dirty="0">
              <a:solidFill>
                <a:schemeClr val="accent6"/>
              </a:solidFill>
            </a:endParaRPr>
          </a:p>
        </p:txBody>
      </p:sp>
      <p:sp>
        <p:nvSpPr>
          <p:cNvPr id="19" name="18 Metin kutusu"/>
          <p:cNvSpPr txBox="1"/>
          <p:nvPr/>
        </p:nvSpPr>
        <p:spPr>
          <a:xfrm>
            <a:off x="6588224" y="2708920"/>
            <a:ext cx="1246292" cy="800219"/>
          </a:xfrm>
          <a:prstGeom prst="rect">
            <a:avLst/>
          </a:prstGeom>
          <a:noFill/>
        </p:spPr>
        <p:txBody>
          <a:bodyPr wrap="square" rtlCol="0">
            <a:spAutoFit/>
          </a:bodyPr>
          <a:lstStyle/>
          <a:p>
            <a:pPr algn="ctr"/>
            <a:r>
              <a:rPr lang="tr-TR" b="1" dirty="0" smtClean="0">
                <a:solidFill>
                  <a:schemeClr val="accent6"/>
                </a:solidFill>
              </a:rPr>
              <a:t>Gelecek</a:t>
            </a:r>
          </a:p>
          <a:p>
            <a:pPr algn="ctr"/>
            <a:r>
              <a:rPr lang="tr-TR" sz="2800" b="1" dirty="0" smtClean="0">
                <a:solidFill>
                  <a:schemeClr val="accent6"/>
                </a:solidFill>
              </a:rPr>
              <a:t>?</a:t>
            </a:r>
            <a:endParaRPr lang="en-US" b="1" dirty="0">
              <a:solidFill>
                <a:schemeClr val="accent6"/>
              </a:solidFill>
            </a:endParaRPr>
          </a:p>
        </p:txBody>
      </p:sp>
      <p:sp>
        <p:nvSpPr>
          <p:cNvPr id="8" name="Metin kutusu 7"/>
          <p:cNvSpPr txBox="1"/>
          <p:nvPr/>
        </p:nvSpPr>
        <p:spPr>
          <a:xfrm>
            <a:off x="2843808" y="6093296"/>
            <a:ext cx="2952328" cy="338554"/>
          </a:xfrm>
          <a:prstGeom prst="rect">
            <a:avLst/>
          </a:prstGeom>
          <a:noFill/>
        </p:spPr>
        <p:txBody>
          <a:bodyPr wrap="square" rtlCol="0">
            <a:spAutoFit/>
          </a:bodyPr>
          <a:lstStyle/>
          <a:p>
            <a:pPr algn="ctr"/>
            <a:r>
              <a:rPr lang="tr-TR" sz="1600" b="1" i="1" dirty="0" smtClean="0"/>
              <a:t>Özgün bir sentez…</a:t>
            </a:r>
            <a:endParaRPr lang="tr-TR" sz="1600" b="1" i="1" dirty="0"/>
          </a:p>
        </p:txBody>
      </p:sp>
      <p:sp>
        <p:nvSpPr>
          <p:cNvPr id="11" name="Metin kutusu 8"/>
          <p:cNvSpPr txBox="1"/>
          <p:nvPr/>
        </p:nvSpPr>
        <p:spPr>
          <a:xfrm>
            <a:off x="1691680" y="3284984"/>
            <a:ext cx="3024336" cy="1477328"/>
          </a:xfrm>
          <a:prstGeom prst="rect">
            <a:avLst/>
          </a:prstGeom>
          <a:solidFill>
            <a:srgbClr val="FF0000"/>
          </a:solidFill>
        </p:spPr>
        <p:txBody>
          <a:bodyPr wrap="square" rtlCol="0">
            <a:spAutoFit/>
          </a:bodyPr>
          <a:lstStyle/>
          <a:p>
            <a:pPr algn="ctr"/>
            <a:r>
              <a:rPr lang="tr-TR" b="1" dirty="0" smtClean="0">
                <a:solidFill>
                  <a:schemeClr val="bg1"/>
                </a:solidFill>
              </a:rPr>
              <a:t>Önerilecek analiz çerçevesi mevcut durum analizi ve kısmen de geçmişe ışık tutmak için kullanılabilir</a:t>
            </a:r>
            <a:endParaRPr lang="tr-TR"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İşgücü Arzı- Başlangıç Noktası: Kentleşme Hızı</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dirty="0" smtClean="0"/>
              <a:t>Slide </a:t>
            </a:r>
            <a:fld id="{F2227807-6670-4078-A943-25C99284E16E}" type="slidenum">
              <a:rPr lang="en-US" smtClean="0"/>
              <a:pPr>
                <a:defRPr/>
              </a:pPr>
              <a:t>60</a:t>
            </a:fld>
            <a:endParaRPr lang="en-US" dirty="0"/>
          </a:p>
        </p:txBody>
      </p:sp>
      <p:sp>
        <p:nvSpPr>
          <p:cNvPr id="10" name="9 Metin kutusu"/>
          <p:cNvSpPr txBox="1"/>
          <p:nvPr/>
        </p:nvSpPr>
        <p:spPr>
          <a:xfrm>
            <a:off x="0" y="6093296"/>
            <a:ext cx="2016224" cy="430887"/>
          </a:xfrm>
          <a:prstGeom prst="rect">
            <a:avLst/>
          </a:prstGeom>
          <a:noFill/>
        </p:spPr>
        <p:txBody>
          <a:bodyPr wrap="square" rtlCol="0">
            <a:spAutoFit/>
          </a:bodyPr>
          <a:lstStyle/>
          <a:p>
            <a:r>
              <a:rPr lang="tr-TR" sz="1100" dirty="0">
                <a:solidFill>
                  <a:srgbClr val="000000"/>
                </a:solidFill>
              </a:rPr>
              <a:t>Kaynak: TÜİK; ADNKS</a:t>
            </a:r>
            <a:endParaRPr lang="en-US" sz="1100" dirty="0">
              <a:solidFill>
                <a:srgbClr val="000000"/>
              </a:solidFill>
            </a:endParaRPr>
          </a:p>
          <a:p>
            <a:endParaRPr lang="en-US" sz="1100" dirty="0">
              <a:solidFill>
                <a:srgbClr val="000000"/>
              </a:solidFill>
            </a:endParaRPr>
          </a:p>
        </p:txBody>
      </p:sp>
      <p:sp>
        <p:nvSpPr>
          <p:cNvPr id="11" name="Rectangle 9"/>
          <p:cNvSpPr>
            <a:spLocks noChangeArrowheads="1"/>
          </p:cNvSpPr>
          <p:nvPr/>
        </p:nvSpPr>
        <p:spPr bwMode="auto">
          <a:xfrm>
            <a:off x="0" y="1700808"/>
            <a:ext cx="8999984" cy="338554"/>
          </a:xfrm>
          <a:prstGeom prst="rect">
            <a:avLst/>
          </a:prstGeom>
          <a:solidFill>
            <a:schemeClr val="accent2"/>
          </a:solidFill>
          <a:ln w="9525">
            <a:noFill/>
            <a:miter lim="800000"/>
            <a:headEnd/>
            <a:tailEnd/>
          </a:ln>
        </p:spPr>
        <p:txBody>
          <a:bodyPr wrap="square">
            <a:spAutoFit/>
          </a:bodyPr>
          <a:lstStyle/>
          <a:p>
            <a:pPr algn="ctr"/>
            <a:r>
              <a:rPr lang="tr-TR" sz="1600" b="1" dirty="0">
                <a:solidFill>
                  <a:srgbClr val="FFFFFF"/>
                </a:solidFill>
              </a:rPr>
              <a:t>Nüfusun Yerleşim Birimlerine Göre Dağılımı</a:t>
            </a:r>
          </a:p>
        </p:txBody>
      </p:sp>
      <p:graphicFrame>
        <p:nvGraphicFramePr>
          <p:cNvPr id="12" name="11 Tablo"/>
          <p:cNvGraphicFramePr>
            <a:graphicFrameLocks noGrp="1"/>
          </p:cNvGraphicFramePr>
          <p:nvPr/>
        </p:nvGraphicFramePr>
        <p:xfrm>
          <a:off x="251520" y="2204864"/>
          <a:ext cx="8640960" cy="3888424"/>
        </p:xfrm>
        <a:graphic>
          <a:graphicData uri="http://schemas.openxmlformats.org/drawingml/2006/table">
            <a:tbl>
              <a:tblPr/>
              <a:tblGrid>
                <a:gridCol w="1240448"/>
                <a:gridCol w="1380204"/>
                <a:gridCol w="1380204"/>
                <a:gridCol w="1147259"/>
                <a:gridCol w="1193881"/>
                <a:gridCol w="1074828"/>
                <a:gridCol w="1224136"/>
              </a:tblGrid>
              <a:tr h="255375">
                <a:tc>
                  <a:txBody>
                    <a:bodyPr/>
                    <a:lstStyle/>
                    <a:p>
                      <a:pPr indent="-226695" algn="r">
                        <a:lnSpc>
                          <a:spcPct val="115000"/>
                        </a:lnSpc>
                        <a:spcAft>
                          <a:spcPts val="0"/>
                        </a:spcAft>
                      </a:pPr>
                      <a:r>
                        <a:rPr lang="en-US" sz="1400" b="1" dirty="0">
                          <a:solidFill>
                            <a:schemeClr val="bg1"/>
                          </a:solidFill>
                          <a:latin typeface="+mj-lt"/>
                          <a:ea typeface="Times New Roman"/>
                          <a:cs typeface="Times New Roman"/>
                        </a:rPr>
                        <a:t> </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gridSpan="4">
                  <a:txBody>
                    <a:bodyPr/>
                    <a:lstStyle/>
                    <a:p>
                      <a:pPr indent="-226695" algn="ctr">
                        <a:lnSpc>
                          <a:spcPct val="115000"/>
                        </a:lnSpc>
                        <a:spcAft>
                          <a:spcPts val="0"/>
                        </a:spcAft>
                      </a:pPr>
                      <a:r>
                        <a:rPr lang="en-US" sz="1400" b="1" dirty="0" err="1" smtClean="0">
                          <a:solidFill>
                            <a:schemeClr val="bg1"/>
                          </a:solidFill>
                          <a:latin typeface="+mj-lt"/>
                          <a:ea typeface="Times New Roman"/>
                          <a:cs typeface="Times New Roman"/>
                        </a:rPr>
                        <a:t>Nüfus</a:t>
                      </a:r>
                      <a:r>
                        <a:rPr lang="tr-TR" sz="1400" b="1" dirty="0" smtClean="0">
                          <a:solidFill>
                            <a:schemeClr val="bg1"/>
                          </a:solidFill>
                          <a:latin typeface="+mj-lt"/>
                          <a:ea typeface="Times New Roman"/>
                          <a:cs typeface="Times New Roman"/>
                        </a:rPr>
                        <a:t> -*Bin</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indent="-226695" algn="ctr">
                        <a:lnSpc>
                          <a:spcPct val="115000"/>
                        </a:lnSpc>
                        <a:spcAft>
                          <a:spcPts val="0"/>
                        </a:spcAft>
                      </a:pPr>
                      <a:r>
                        <a:rPr lang="en-US" sz="1400" b="1" dirty="0">
                          <a:solidFill>
                            <a:schemeClr val="bg1"/>
                          </a:solidFill>
                          <a:latin typeface="+mj-lt"/>
                          <a:ea typeface="Times New Roman"/>
                          <a:cs typeface="Times New Roman"/>
                        </a:rPr>
                        <a:t>Oran</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r>
              <a:tr h="531793">
                <a:tc>
                  <a:txBody>
                    <a:bodyPr/>
                    <a:lstStyle/>
                    <a:p>
                      <a:pPr indent="-226695" algn="r">
                        <a:lnSpc>
                          <a:spcPct val="115000"/>
                        </a:lnSpc>
                        <a:spcAft>
                          <a:spcPts val="0"/>
                        </a:spcAft>
                      </a:pPr>
                      <a:r>
                        <a:rPr lang="en-US" sz="1400" b="1" dirty="0">
                          <a:solidFill>
                            <a:schemeClr val="bg1"/>
                          </a:solidFill>
                          <a:latin typeface="+mj-lt"/>
                          <a:ea typeface="Times New Roman"/>
                          <a:cs typeface="Times New Roman"/>
                        </a:rPr>
                        <a:t> </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 </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İl</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İlçe</a:t>
                      </a:r>
                      <a:r>
                        <a:rPr lang="en-US" sz="1400" b="1" dirty="0">
                          <a:solidFill>
                            <a:srgbClr val="000000"/>
                          </a:solidFill>
                          <a:latin typeface="+mj-lt"/>
                          <a:ea typeface="Times New Roman"/>
                          <a:cs typeface="Times New Roman"/>
                        </a:rPr>
                        <a:t> </a:t>
                      </a:r>
                      <a:r>
                        <a:rPr lang="en-US" sz="1400" b="1" dirty="0" err="1">
                          <a:solidFill>
                            <a:srgbClr val="000000"/>
                          </a:solidFill>
                          <a:latin typeface="+mj-lt"/>
                          <a:ea typeface="Times New Roman"/>
                          <a:cs typeface="Times New Roman"/>
                        </a:rPr>
                        <a:t>merkezi</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Belde</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Köy</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Toplam</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İl</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İlçe</a:t>
                      </a:r>
                      <a:r>
                        <a:rPr lang="en-US" sz="1400" b="1" dirty="0">
                          <a:solidFill>
                            <a:srgbClr val="000000"/>
                          </a:solidFill>
                          <a:latin typeface="+mj-lt"/>
                          <a:ea typeface="Times New Roman"/>
                          <a:cs typeface="Times New Roman"/>
                        </a:rPr>
                        <a:t> </a:t>
                      </a:r>
                      <a:r>
                        <a:rPr lang="en-US" sz="1400" b="1" dirty="0" err="1">
                          <a:solidFill>
                            <a:srgbClr val="000000"/>
                          </a:solidFill>
                          <a:latin typeface="+mj-lt"/>
                          <a:ea typeface="Times New Roman"/>
                          <a:cs typeface="Times New Roman"/>
                        </a:rPr>
                        <a:t>merkezi</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Belde</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Köy</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TR31</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3.662</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344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4.005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91%</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a:solidFill>
                            <a:srgbClr val="000000"/>
                          </a:solidFill>
                          <a:latin typeface="+mj-lt"/>
                          <a:ea typeface="Times New Roman"/>
                          <a:cs typeface="Times New Roman"/>
                        </a:rPr>
                        <a:t>9%</a:t>
                      </a:r>
                      <a:endParaRPr lang="en-US" sz="140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2007</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3.175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564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3.739</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85%</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rgbClr val="000000"/>
                          </a:solidFill>
                          <a:latin typeface="+mj-lt"/>
                          <a:ea typeface="Times New Roman"/>
                          <a:cs typeface="Times New Roman"/>
                        </a:rPr>
                        <a:t>15%</a:t>
                      </a:r>
                      <a:endParaRPr lang="en-US" sz="140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 </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 </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TRC1</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2.059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460</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2.519</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82%</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18%</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a:solidFill>
                            <a:srgbClr val="000000"/>
                          </a:solidFill>
                          <a:latin typeface="+mj-lt"/>
                          <a:ea typeface="Times New Roman"/>
                          <a:cs typeface="Times New Roman"/>
                        </a:rPr>
                        <a:t>2007</a:t>
                      </a:r>
                      <a:endParaRPr lang="en-US" sz="1400" b="1">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1.754</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507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2.261</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78%</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22%</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11%</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 </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 </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TRC2</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2.131</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1.224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3.354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64%</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36%</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2007</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1.775</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1.209</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2.984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tr-TR" sz="1400" b="1" dirty="0" smtClean="0">
                          <a:solidFill>
                            <a:srgbClr val="000000"/>
                          </a:solidFill>
                          <a:latin typeface="+mj-lt"/>
                          <a:ea typeface="Times New Roman"/>
                          <a:cs typeface="Times New Roman"/>
                        </a:rPr>
                        <a:t>59%</a:t>
                      </a:r>
                      <a:r>
                        <a:rPr lang="en-US" sz="1400" b="1" dirty="0">
                          <a:solidFill>
                            <a:srgbClr val="000000"/>
                          </a:solidFill>
                          <a:latin typeface="+mj-lt"/>
                          <a:ea typeface="Times New Roman"/>
                          <a:cs typeface="Times New Roman"/>
                        </a:rPr>
                        <a:t> </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tr-TR" sz="1400" dirty="0" smtClean="0">
                          <a:solidFill>
                            <a:srgbClr val="000000"/>
                          </a:solidFill>
                          <a:latin typeface="+mj-lt"/>
                          <a:ea typeface="Times New Roman"/>
                          <a:cs typeface="Times New Roman"/>
                        </a:rPr>
                        <a:t>41%</a:t>
                      </a:r>
                      <a:r>
                        <a:rPr lang="en-US" sz="1400" dirty="0">
                          <a:solidFill>
                            <a:srgbClr val="000000"/>
                          </a:solidFill>
                          <a:latin typeface="+mj-lt"/>
                          <a:ea typeface="Times New Roman"/>
                          <a:cs typeface="Times New Roman"/>
                        </a:rPr>
                        <a:t> </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20%</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12%</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 </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 </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TRC3</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1.348</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737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2.085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65%</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35%</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2007</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1.201</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725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1.926</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62%</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38%</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12%</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2%</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8%</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rgbClr val="000000"/>
                          </a:solidFill>
                          <a:latin typeface="+mj-lt"/>
                          <a:ea typeface="Times New Roman"/>
                          <a:cs typeface="Times New Roman"/>
                        </a:rPr>
                        <a:t> </a:t>
                      </a:r>
                      <a:endParaRPr lang="en-US" sz="140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rgbClr val="000000"/>
                          </a:solidFill>
                          <a:latin typeface="+mj-lt"/>
                          <a:ea typeface="Times New Roman"/>
                          <a:cs typeface="Times New Roman"/>
                        </a:rPr>
                        <a:t> </a:t>
                      </a:r>
                      <a:endParaRPr lang="en-US" sz="1400"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
        <p:nvSpPr>
          <p:cNvPr id="19" name="18 Metin kutusu"/>
          <p:cNvSpPr txBox="1"/>
          <p:nvPr/>
        </p:nvSpPr>
        <p:spPr>
          <a:xfrm>
            <a:off x="0" y="6525344"/>
            <a:ext cx="9144000" cy="253916"/>
          </a:xfrm>
          <a:prstGeom prst="rect">
            <a:avLst/>
          </a:prstGeom>
          <a:noFill/>
        </p:spPr>
        <p:txBody>
          <a:bodyPr wrap="square" rtlCol="0">
            <a:spAutoFit/>
          </a:bodyPr>
          <a:lstStyle/>
          <a:p>
            <a:r>
              <a:rPr lang="tr-TR" sz="1050" dirty="0">
                <a:solidFill>
                  <a:srgbClr val="000000"/>
                </a:solidFill>
              </a:rPr>
              <a:t>*TRC1: </a:t>
            </a:r>
            <a:r>
              <a:rPr lang="tr-TR" sz="1050" dirty="0" err="1">
                <a:solidFill>
                  <a:srgbClr val="000000"/>
                </a:solidFill>
              </a:rPr>
              <a:t>İpekyolu</a:t>
            </a:r>
            <a:r>
              <a:rPr lang="tr-TR" sz="1050" dirty="0">
                <a:solidFill>
                  <a:srgbClr val="000000"/>
                </a:solidFill>
              </a:rPr>
              <a:t> (Gaziantep, Adıyaman, Kilis), *TRC2: </a:t>
            </a:r>
            <a:r>
              <a:rPr lang="tr-TR" sz="1050" dirty="0" err="1">
                <a:solidFill>
                  <a:srgbClr val="000000"/>
                </a:solidFill>
              </a:rPr>
              <a:t>Karacadağ</a:t>
            </a:r>
            <a:r>
              <a:rPr lang="tr-TR" sz="1050" dirty="0">
                <a:solidFill>
                  <a:srgbClr val="000000"/>
                </a:solidFill>
              </a:rPr>
              <a:t> (Şanlıurfa, Diyarbakır),  *TRC3: Dicle (Mardin, Batman, Şırnak, Siirt), TR31: İzmir</a:t>
            </a:r>
            <a:endParaRPr lang="en-US" sz="1050" dirty="0">
              <a:solidFill>
                <a:srgbClr val="000000"/>
              </a:solidFill>
            </a:endParaRPr>
          </a:p>
        </p:txBody>
      </p:sp>
      <p:sp>
        <p:nvSpPr>
          <p:cNvPr id="23" name="22 Yukarı Ok"/>
          <p:cNvSpPr/>
          <p:nvPr/>
        </p:nvSpPr>
        <p:spPr bwMode="auto">
          <a:xfrm>
            <a:off x="6876256" y="3140968"/>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22" name="21 Yukarı Ok"/>
          <p:cNvSpPr/>
          <p:nvPr/>
        </p:nvSpPr>
        <p:spPr bwMode="auto">
          <a:xfrm>
            <a:off x="6876256" y="3933056"/>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26" name="25 Yukarı Ok"/>
          <p:cNvSpPr/>
          <p:nvPr/>
        </p:nvSpPr>
        <p:spPr bwMode="auto">
          <a:xfrm>
            <a:off x="6876256" y="5445224"/>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13" name="21 Yukarı Ok"/>
          <p:cNvSpPr/>
          <p:nvPr/>
        </p:nvSpPr>
        <p:spPr bwMode="auto">
          <a:xfrm>
            <a:off x="6876256" y="4676886"/>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İşgücü Arzı- Başlangıç Noktası: Kentleşme Hızı</a:t>
            </a:r>
            <a:endParaRPr lang="en-US"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dirty="0" smtClean="0"/>
              <a:t>Slide </a:t>
            </a:r>
            <a:fld id="{F2227807-6670-4078-A943-25C99284E16E}" type="slidenum">
              <a:rPr lang="en-US" smtClean="0"/>
              <a:pPr>
                <a:defRPr/>
              </a:pPr>
              <a:t>61</a:t>
            </a:fld>
            <a:endParaRPr lang="en-US" dirty="0"/>
          </a:p>
        </p:txBody>
      </p:sp>
      <p:sp>
        <p:nvSpPr>
          <p:cNvPr id="10" name="9 Metin kutusu"/>
          <p:cNvSpPr txBox="1"/>
          <p:nvPr/>
        </p:nvSpPr>
        <p:spPr>
          <a:xfrm>
            <a:off x="0" y="6093296"/>
            <a:ext cx="2016224" cy="430887"/>
          </a:xfrm>
          <a:prstGeom prst="rect">
            <a:avLst/>
          </a:prstGeom>
          <a:noFill/>
        </p:spPr>
        <p:txBody>
          <a:bodyPr wrap="square" rtlCol="0">
            <a:spAutoFit/>
          </a:bodyPr>
          <a:lstStyle/>
          <a:p>
            <a:r>
              <a:rPr lang="tr-TR" sz="1100" dirty="0">
                <a:solidFill>
                  <a:srgbClr val="000000"/>
                </a:solidFill>
              </a:rPr>
              <a:t>Kaynak: TÜİK; ADNKS</a:t>
            </a:r>
            <a:endParaRPr lang="en-US" sz="1100" dirty="0">
              <a:solidFill>
                <a:srgbClr val="000000"/>
              </a:solidFill>
            </a:endParaRPr>
          </a:p>
          <a:p>
            <a:endParaRPr lang="en-US" sz="1100" dirty="0">
              <a:solidFill>
                <a:srgbClr val="000000"/>
              </a:solidFill>
            </a:endParaRPr>
          </a:p>
        </p:txBody>
      </p:sp>
      <p:sp>
        <p:nvSpPr>
          <p:cNvPr id="11" name="Rectangle 9"/>
          <p:cNvSpPr>
            <a:spLocks noChangeArrowheads="1"/>
          </p:cNvSpPr>
          <p:nvPr/>
        </p:nvSpPr>
        <p:spPr bwMode="auto">
          <a:xfrm>
            <a:off x="0" y="1700808"/>
            <a:ext cx="8999984" cy="338554"/>
          </a:xfrm>
          <a:prstGeom prst="rect">
            <a:avLst/>
          </a:prstGeom>
          <a:solidFill>
            <a:schemeClr val="accent2"/>
          </a:solidFill>
          <a:ln w="9525">
            <a:noFill/>
            <a:miter lim="800000"/>
            <a:headEnd/>
            <a:tailEnd/>
          </a:ln>
        </p:spPr>
        <p:txBody>
          <a:bodyPr wrap="square">
            <a:spAutoFit/>
          </a:bodyPr>
          <a:lstStyle/>
          <a:p>
            <a:pPr algn="ctr"/>
            <a:r>
              <a:rPr lang="tr-TR" sz="1600" b="1" dirty="0">
                <a:solidFill>
                  <a:srgbClr val="FFFFFF"/>
                </a:solidFill>
              </a:rPr>
              <a:t>Nüfusun Yerleşim Birimlerine Göre Dağılımı</a:t>
            </a:r>
          </a:p>
        </p:txBody>
      </p:sp>
      <p:graphicFrame>
        <p:nvGraphicFramePr>
          <p:cNvPr id="12" name="11 Tablo"/>
          <p:cNvGraphicFramePr>
            <a:graphicFrameLocks noGrp="1"/>
          </p:cNvGraphicFramePr>
          <p:nvPr>
            <p:extLst>
              <p:ext uri="{D42A27DB-BD31-4B8C-83A1-F6EECF244321}">
                <p14:modId xmlns:p14="http://schemas.microsoft.com/office/powerpoint/2010/main" xmlns="" val="861299562"/>
              </p:ext>
            </p:extLst>
          </p:nvPr>
        </p:nvGraphicFramePr>
        <p:xfrm>
          <a:off x="251520" y="2204864"/>
          <a:ext cx="8640960" cy="3888424"/>
        </p:xfrm>
        <a:graphic>
          <a:graphicData uri="http://schemas.openxmlformats.org/drawingml/2006/table">
            <a:tbl>
              <a:tblPr/>
              <a:tblGrid>
                <a:gridCol w="1240448"/>
                <a:gridCol w="1380204"/>
                <a:gridCol w="1380204"/>
                <a:gridCol w="1147259"/>
                <a:gridCol w="1193881"/>
                <a:gridCol w="1074828"/>
                <a:gridCol w="1224136"/>
              </a:tblGrid>
              <a:tr h="255375">
                <a:tc>
                  <a:txBody>
                    <a:bodyPr/>
                    <a:lstStyle/>
                    <a:p>
                      <a:pPr indent="-226695" algn="r">
                        <a:lnSpc>
                          <a:spcPct val="115000"/>
                        </a:lnSpc>
                        <a:spcAft>
                          <a:spcPts val="0"/>
                        </a:spcAft>
                      </a:pPr>
                      <a:r>
                        <a:rPr lang="en-US" sz="1400" b="1" dirty="0">
                          <a:solidFill>
                            <a:schemeClr val="bg1"/>
                          </a:solidFill>
                          <a:latin typeface="+mj-lt"/>
                          <a:ea typeface="Times New Roman"/>
                          <a:cs typeface="Times New Roman"/>
                        </a:rPr>
                        <a:t> </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gridSpan="4">
                  <a:txBody>
                    <a:bodyPr/>
                    <a:lstStyle/>
                    <a:p>
                      <a:pPr indent="-226695" algn="ctr">
                        <a:lnSpc>
                          <a:spcPct val="115000"/>
                        </a:lnSpc>
                        <a:spcAft>
                          <a:spcPts val="0"/>
                        </a:spcAft>
                      </a:pPr>
                      <a:r>
                        <a:rPr lang="en-US" sz="1400" b="1" dirty="0" err="1" smtClean="0">
                          <a:solidFill>
                            <a:schemeClr val="bg1"/>
                          </a:solidFill>
                          <a:latin typeface="+mj-lt"/>
                          <a:ea typeface="Times New Roman"/>
                          <a:cs typeface="Times New Roman"/>
                        </a:rPr>
                        <a:t>Nüfus</a:t>
                      </a:r>
                      <a:r>
                        <a:rPr lang="tr-TR" sz="1400" b="1" dirty="0" smtClean="0">
                          <a:solidFill>
                            <a:schemeClr val="bg1"/>
                          </a:solidFill>
                          <a:latin typeface="+mj-lt"/>
                          <a:ea typeface="Times New Roman"/>
                          <a:cs typeface="Times New Roman"/>
                        </a:rPr>
                        <a:t> -*Bin</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indent="-226695" algn="ctr">
                        <a:lnSpc>
                          <a:spcPct val="115000"/>
                        </a:lnSpc>
                        <a:spcAft>
                          <a:spcPts val="0"/>
                        </a:spcAft>
                      </a:pPr>
                      <a:r>
                        <a:rPr lang="en-US" sz="1400" b="1" dirty="0">
                          <a:solidFill>
                            <a:schemeClr val="bg1"/>
                          </a:solidFill>
                          <a:latin typeface="+mj-lt"/>
                          <a:ea typeface="Times New Roman"/>
                          <a:cs typeface="Times New Roman"/>
                        </a:rPr>
                        <a:t>Oran</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hMerge="1">
                  <a:txBody>
                    <a:bodyPr/>
                    <a:lstStyle/>
                    <a:p>
                      <a:endParaRPr lang="en-US"/>
                    </a:p>
                  </a:txBody>
                  <a:tcPr/>
                </a:tc>
              </a:tr>
              <a:tr h="531793">
                <a:tc>
                  <a:txBody>
                    <a:bodyPr/>
                    <a:lstStyle/>
                    <a:p>
                      <a:pPr indent="-226695" algn="r">
                        <a:lnSpc>
                          <a:spcPct val="115000"/>
                        </a:lnSpc>
                        <a:spcAft>
                          <a:spcPts val="0"/>
                        </a:spcAft>
                      </a:pPr>
                      <a:r>
                        <a:rPr lang="en-US" sz="1400" b="1" dirty="0">
                          <a:solidFill>
                            <a:schemeClr val="bg1"/>
                          </a:solidFill>
                          <a:latin typeface="+mj-lt"/>
                          <a:ea typeface="Times New Roman"/>
                          <a:cs typeface="Times New Roman"/>
                        </a:rPr>
                        <a:t> </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 </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İl</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İlçe</a:t>
                      </a:r>
                      <a:r>
                        <a:rPr lang="en-US" sz="1400" b="1" dirty="0">
                          <a:solidFill>
                            <a:srgbClr val="000000"/>
                          </a:solidFill>
                          <a:latin typeface="+mj-lt"/>
                          <a:ea typeface="Times New Roman"/>
                          <a:cs typeface="Times New Roman"/>
                        </a:rPr>
                        <a:t> </a:t>
                      </a:r>
                      <a:r>
                        <a:rPr lang="en-US" sz="1400" b="1" dirty="0" err="1">
                          <a:solidFill>
                            <a:srgbClr val="000000"/>
                          </a:solidFill>
                          <a:latin typeface="+mj-lt"/>
                          <a:ea typeface="Times New Roman"/>
                          <a:cs typeface="Times New Roman"/>
                        </a:rPr>
                        <a:t>merkezi</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Belde</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Köy</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Toplam</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İl</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İlçe</a:t>
                      </a:r>
                      <a:r>
                        <a:rPr lang="en-US" sz="1400" b="1" dirty="0">
                          <a:solidFill>
                            <a:srgbClr val="000000"/>
                          </a:solidFill>
                          <a:latin typeface="+mj-lt"/>
                          <a:ea typeface="Times New Roman"/>
                          <a:cs typeface="Times New Roman"/>
                        </a:rPr>
                        <a:t> </a:t>
                      </a:r>
                      <a:r>
                        <a:rPr lang="en-US" sz="1400" b="1" dirty="0" err="1">
                          <a:solidFill>
                            <a:srgbClr val="000000"/>
                          </a:solidFill>
                          <a:latin typeface="+mj-lt"/>
                          <a:ea typeface="Times New Roman"/>
                          <a:cs typeface="Times New Roman"/>
                        </a:rPr>
                        <a:t>merkezi</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Belde</a:t>
                      </a:r>
                      <a:r>
                        <a:rPr lang="en-US" sz="1400" b="1" dirty="0">
                          <a:solidFill>
                            <a:srgbClr val="000000"/>
                          </a:solidFill>
                          <a:latin typeface="+mj-lt"/>
                          <a:ea typeface="Times New Roman"/>
                          <a:cs typeface="Times New Roman"/>
                        </a:rPr>
                        <a:t>/</a:t>
                      </a:r>
                      <a:r>
                        <a:rPr lang="en-US" sz="1400" b="1" dirty="0" err="1">
                          <a:solidFill>
                            <a:srgbClr val="000000"/>
                          </a:solidFill>
                          <a:latin typeface="+mj-lt"/>
                          <a:ea typeface="Times New Roman"/>
                          <a:cs typeface="Times New Roman"/>
                        </a:rPr>
                        <a:t>Köy</a:t>
                      </a:r>
                      <a:endParaRPr lang="en-US" sz="1400" b="1" dirty="0">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TR31</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3.662</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344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4.005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91%</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a:solidFill>
                            <a:schemeClr val="bg2">
                              <a:lumMod val="75000"/>
                            </a:schemeClr>
                          </a:solidFill>
                          <a:latin typeface="+mj-lt"/>
                          <a:ea typeface="Times New Roman"/>
                          <a:cs typeface="Times New Roman"/>
                        </a:rPr>
                        <a:t>9%</a:t>
                      </a:r>
                      <a:endParaRPr lang="en-US" sz="1400" b="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2007</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3.175</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564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3.739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85%</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a:solidFill>
                            <a:schemeClr val="bg2">
                              <a:lumMod val="75000"/>
                            </a:schemeClr>
                          </a:solidFill>
                          <a:latin typeface="+mj-lt"/>
                          <a:ea typeface="Times New Roman"/>
                          <a:cs typeface="Times New Roman"/>
                        </a:rPr>
                        <a:t>15%</a:t>
                      </a:r>
                      <a:endParaRPr lang="en-US" sz="1400" b="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chemeClr val="tx1"/>
                          </a:solidFill>
                          <a:latin typeface="+mj-lt"/>
                          <a:ea typeface="Times New Roman"/>
                          <a:cs typeface="Times New Roman"/>
                        </a:rPr>
                        <a:t>15%</a:t>
                      </a:r>
                      <a:endParaRPr lang="en-US" sz="1400" b="1"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TRC1</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2.059</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460</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2.519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82%</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18%</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a:solidFill>
                            <a:srgbClr val="000000"/>
                          </a:solidFill>
                          <a:latin typeface="+mj-lt"/>
                          <a:ea typeface="Times New Roman"/>
                          <a:cs typeface="Times New Roman"/>
                        </a:rPr>
                        <a:t>2007</a:t>
                      </a:r>
                      <a:endParaRPr lang="en-US" sz="1400" b="1">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1.754</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507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2.261</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78%</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22%</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a:solidFill>
                            <a:schemeClr val="tx1"/>
                          </a:solidFill>
                          <a:latin typeface="+mj-lt"/>
                          <a:ea typeface="Times New Roman"/>
                          <a:cs typeface="Times New Roman"/>
                        </a:rPr>
                        <a:t>17%</a:t>
                      </a:r>
                      <a:endParaRPr lang="en-US" sz="1400" b="1"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11%</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TRC2</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2.131</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1.224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3.354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64%</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36%</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2007</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1.775</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1.209</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2.984</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tr-TR" sz="1400" b="0" dirty="0" smtClean="0">
                          <a:solidFill>
                            <a:schemeClr val="bg2">
                              <a:lumMod val="75000"/>
                            </a:schemeClr>
                          </a:solidFill>
                          <a:latin typeface="+mj-lt"/>
                          <a:ea typeface="Times New Roman"/>
                          <a:cs typeface="Times New Roman"/>
                        </a:rPr>
                        <a:t>59%</a:t>
                      </a:r>
                      <a:r>
                        <a:rPr lang="en-US" sz="1400" b="1" dirty="0">
                          <a:solidFill>
                            <a:schemeClr val="bg2">
                              <a:lumMod val="75000"/>
                            </a:schemeClr>
                          </a:solidFill>
                          <a:latin typeface="+mj-lt"/>
                          <a:ea typeface="Times New Roman"/>
                          <a:cs typeface="Times New Roman"/>
                        </a:rPr>
                        <a:t> </a:t>
                      </a:r>
                      <a:endParaRPr lang="en-US" sz="1400" b="1"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tr-TR" sz="1400" dirty="0" smtClean="0">
                          <a:solidFill>
                            <a:schemeClr val="bg2">
                              <a:lumMod val="75000"/>
                            </a:schemeClr>
                          </a:solidFill>
                          <a:latin typeface="+mj-lt"/>
                          <a:ea typeface="Times New Roman"/>
                          <a:cs typeface="Times New Roman"/>
                        </a:rPr>
                        <a:t>41%</a:t>
                      </a:r>
                      <a:r>
                        <a:rPr lang="en-US" sz="1400" dirty="0">
                          <a:solidFill>
                            <a:schemeClr val="bg2">
                              <a:lumMod val="75000"/>
                            </a:schemeClr>
                          </a:solidFill>
                          <a:latin typeface="+mj-lt"/>
                          <a:ea typeface="Times New Roman"/>
                          <a:cs typeface="Times New Roman"/>
                        </a:rPr>
                        <a:t> </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1" dirty="0">
                          <a:solidFill>
                            <a:schemeClr val="tx1"/>
                          </a:solidFill>
                          <a:latin typeface="+mj-lt"/>
                          <a:ea typeface="Times New Roman"/>
                          <a:cs typeface="Times New Roman"/>
                        </a:rPr>
                        <a:t>20%</a:t>
                      </a:r>
                      <a:endParaRPr lang="en-US" sz="1400" b="1"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12%</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rowSpan="3">
                  <a:txBody>
                    <a:bodyPr/>
                    <a:lstStyle/>
                    <a:p>
                      <a:pPr indent="-226695" algn="ctr">
                        <a:lnSpc>
                          <a:spcPct val="115000"/>
                        </a:lnSpc>
                        <a:spcAft>
                          <a:spcPts val="0"/>
                        </a:spcAft>
                      </a:pPr>
                      <a:r>
                        <a:rPr lang="en-US" sz="1400" b="1" dirty="0">
                          <a:solidFill>
                            <a:schemeClr val="bg1"/>
                          </a:solidFill>
                          <a:latin typeface="+mj-lt"/>
                          <a:ea typeface="Times New Roman"/>
                          <a:cs typeface="Times New Roman"/>
                        </a:rPr>
                        <a:t>TRC3</a:t>
                      </a:r>
                      <a:endParaRPr lang="en-US" sz="1400" dirty="0">
                        <a:solidFill>
                          <a:schemeClr val="bg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2012</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1.348</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737</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2.085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65%</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35%</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438">
                <a:tc vMerge="1">
                  <a:txBody>
                    <a:bodyPr/>
                    <a:lstStyle/>
                    <a:p>
                      <a:endParaRPr lang="en-US"/>
                    </a:p>
                  </a:txBody>
                  <a:tcPr/>
                </a:tc>
                <a:tc>
                  <a:txBody>
                    <a:bodyPr/>
                    <a:lstStyle/>
                    <a:p>
                      <a:pPr indent="-226695" algn="r">
                        <a:lnSpc>
                          <a:spcPct val="115000"/>
                        </a:lnSpc>
                        <a:spcAft>
                          <a:spcPts val="0"/>
                        </a:spcAft>
                      </a:pPr>
                      <a:r>
                        <a:rPr lang="en-US" sz="1400" b="1" dirty="0">
                          <a:solidFill>
                            <a:srgbClr val="000000"/>
                          </a:solidFill>
                          <a:latin typeface="+mj-lt"/>
                          <a:ea typeface="Times New Roman"/>
                          <a:cs typeface="Times New Roman"/>
                        </a:rPr>
                        <a:t>2007</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tx1"/>
                          </a:solidFill>
                          <a:latin typeface="+mj-lt"/>
                          <a:ea typeface="Times New Roman"/>
                          <a:cs typeface="Times New Roman"/>
                        </a:rPr>
                        <a:t>1.201</a:t>
                      </a:r>
                      <a:endParaRPr lang="en-US" sz="1400"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725</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1.926</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62%</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38%</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58438">
                <a:tc vMerge="1">
                  <a:txBody>
                    <a:bodyPr/>
                    <a:lstStyle/>
                    <a:p>
                      <a:endParaRPr lang="en-US"/>
                    </a:p>
                  </a:txBody>
                  <a:tcPr/>
                </a:tc>
                <a:tc>
                  <a:txBody>
                    <a:bodyPr/>
                    <a:lstStyle/>
                    <a:p>
                      <a:pPr indent="-226695" algn="r">
                        <a:lnSpc>
                          <a:spcPct val="115000"/>
                        </a:lnSpc>
                        <a:spcAft>
                          <a:spcPts val="0"/>
                        </a:spcAft>
                      </a:pPr>
                      <a:r>
                        <a:rPr lang="en-US" sz="1400" b="1" dirty="0" err="1">
                          <a:solidFill>
                            <a:srgbClr val="000000"/>
                          </a:solidFill>
                          <a:latin typeface="+mj-lt"/>
                          <a:ea typeface="Times New Roman"/>
                          <a:cs typeface="Times New Roman"/>
                        </a:rPr>
                        <a:t>Artış</a:t>
                      </a:r>
                      <a:r>
                        <a:rPr lang="en-US" sz="1400" b="1" dirty="0">
                          <a:solidFill>
                            <a:srgbClr val="000000"/>
                          </a:solidFill>
                          <a:latin typeface="+mj-lt"/>
                          <a:ea typeface="Times New Roman"/>
                          <a:cs typeface="Times New Roman"/>
                        </a:rPr>
                        <a:t>(%)</a:t>
                      </a:r>
                      <a:endParaRPr lang="en-US" sz="1400" b="1" dirty="0">
                        <a:latin typeface="+mj-lt"/>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1" dirty="0">
                          <a:solidFill>
                            <a:schemeClr val="tx1"/>
                          </a:solidFill>
                          <a:latin typeface="+mj-lt"/>
                          <a:ea typeface="Times New Roman"/>
                          <a:cs typeface="Times New Roman"/>
                        </a:rPr>
                        <a:t>12%</a:t>
                      </a:r>
                      <a:endParaRPr lang="en-US" sz="1400" b="1" dirty="0">
                        <a:solidFill>
                          <a:schemeClr val="tx1"/>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a:solidFill>
                            <a:schemeClr val="bg2">
                              <a:lumMod val="75000"/>
                            </a:schemeClr>
                          </a:solidFill>
                          <a:latin typeface="+mj-lt"/>
                          <a:ea typeface="Times New Roman"/>
                          <a:cs typeface="Times New Roman"/>
                        </a:rPr>
                        <a:t>2%</a:t>
                      </a:r>
                      <a:endParaRPr lang="en-US" sz="140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dirty="0">
                          <a:solidFill>
                            <a:schemeClr val="bg2">
                              <a:lumMod val="75000"/>
                            </a:schemeClr>
                          </a:solidFill>
                          <a:latin typeface="+mj-lt"/>
                          <a:ea typeface="Times New Roman"/>
                          <a:cs typeface="Times New Roman"/>
                        </a:rPr>
                        <a:t>8%</a:t>
                      </a:r>
                      <a:endParaRPr lang="en-US" sz="140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226695" algn="r">
                        <a:lnSpc>
                          <a:spcPct val="115000"/>
                        </a:lnSpc>
                        <a:spcAft>
                          <a:spcPts val="0"/>
                        </a:spcAft>
                      </a:pPr>
                      <a:r>
                        <a:rPr lang="en-US" sz="1400" b="0" dirty="0">
                          <a:solidFill>
                            <a:schemeClr val="bg2">
                              <a:lumMod val="75000"/>
                            </a:schemeClr>
                          </a:solidFill>
                          <a:latin typeface="+mj-lt"/>
                          <a:ea typeface="Times New Roman"/>
                          <a:cs typeface="Times New Roman"/>
                        </a:rPr>
                        <a:t> </a:t>
                      </a:r>
                      <a:endParaRPr lang="en-US" sz="1400" b="0" dirty="0">
                        <a:solidFill>
                          <a:schemeClr val="bg2">
                            <a:lumMod val="75000"/>
                          </a:schemeClr>
                        </a:solidFill>
                        <a:latin typeface="+mj-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
        <p:nvSpPr>
          <p:cNvPr id="19" name="18 Metin kutusu"/>
          <p:cNvSpPr txBox="1"/>
          <p:nvPr/>
        </p:nvSpPr>
        <p:spPr>
          <a:xfrm>
            <a:off x="0" y="6525344"/>
            <a:ext cx="9144000" cy="253916"/>
          </a:xfrm>
          <a:prstGeom prst="rect">
            <a:avLst/>
          </a:prstGeom>
          <a:noFill/>
        </p:spPr>
        <p:txBody>
          <a:bodyPr wrap="square" rtlCol="0">
            <a:spAutoFit/>
          </a:bodyPr>
          <a:lstStyle/>
          <a:p>
            <a:r>
              <a:rPr lang="tr-TR" sz="1050" dirty="0">
                <a:solidFill>
                  <a:srgbClr val="000000"/>
                </a:solidFill>
              </a:rPr>
              <a:t>*TRC1: </a:t>
            </a:r>
            <a:r>
              <a:rPr lang="tr-TR" sz="1050" dirty="0" err="1">
                <a:solidFill>
                  <a:srgbClr val="000000"/>
                </a:solidFill>
              </a:rPr>
              <a:t>İpekyolu</a:t>
            </a:r>
            <a:r>
              <a:rPr lang="tr-TR" sz="1050" dirty="0">
                <a:solidFill>
                  <a:srgbClr val="000000"/>
                </a:solidFill>
              </a:rPr>
              <a:t> (Gaziantep, Adıyaman, Kilis), *TRC2: </a:t>
            </a:r>
            <a:r>
              <a:rPr lang="tr-TR" sz="1050" dirty="0" err="1">
                <a:solidFill>
                  <a:srgbClr val="000000"/>
                </a:solidFill>
              </a:rPr>
              <a:t>Karacadağ</a:t>
            </a:r>
            <a:r>
              <a:rPr lang="tr-TR" sz="1050" dirty="0">
                <a:solidFill>
                  <a:srgbClr val="000000"/>
                </a:solidFill>
              </a:rPr>
              <a:t> (Şanlıurfa, Diyarbakır),  *TRC3: Dicle (Mardin, Batman, Şırnak, Siirt), TR31: İzmir</a:t>
            </a:r>
            <a:endParaRPr lang="en-US" sz="1050" dirty="0">
              <a:solidFill>
                <a:srgbClr val="000000"/>
              </a:solidFill>
            </a:endParaRPr>
          </a:p>
        </p:txBody>
      </p:sp>
      <p:sp>
        <p:nvSpPr>
          <p:cNvPr id="13" name="12 Yukarı Ok"/>
          <p:cNvSpPr/>
          <p:nvPr/>
        </p:nvSpPr>
        <p:spPr bwMode="auto">
          <a:xfrm>
            <a:off x="3275856" y="3140968"/>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14" name="13 Yukarı Ok"/>
          <p:cNvSpPr/>
          <p:nvPr/>
        </p:nvSpPr>
        <p:spPr bwMode="auto">
          <a:xfrm>
            <a:off x="3275856" y="3933056"/>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15" name="14 Yukarı Ok"/>
          <p:cNvSpPr/>
          <p:nvPr/>
        </p:nvSpPr>
        <p:spPr bwMode="auto">
          <a:xfrm>
            <a:off x="3275856" y="5445224"/>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16" name="15 Yukarı Ok"/>
          <p:cNvSpPr/>
          <p:nvPr/>
        </p:nvSpPr>
        <p:spPr bwMode="auto">
          <a:xfrm flipV="1">
            <a:off x="4644008" y="3140968"/>
            <a:ext cx="288032" cy="216024"/>
          </a:xfrm>
          <a:prstGeom prs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17" name="12 Yukarı Ok"/>
          <p:cNvSpPr/>
          <p:nvPr/>
        </p:nvSpPr>
        <p:spPr bwMode="auto">
          <a:xfrm>
            <a:off x="3300364" y="4725144"/>
            <a:ext cx="216024" cy="216024"/>
          </a:xfrm>
          <a:prstGeom prst="up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908720"/>
            <a:ext cx="8534400" cy="290736"/>
          </a:xfrm>
        </p:spPr>
        <p:txBody>
          <a:bodyPr>
            <a:noAutofit/>
          </a:bodyPr>
          <a:lstStyle/>
          <a:p>
            <a:r>
              <a:rPr lang="tr-TR" sz="2800" b="1" dirty="0" smtClean="0"/>
              <a:t>Beceri Seti Analizi örnek çıktı (1)  - işgücü göstergeleri </a:t>
            </a:r>
            <a:endParaRPr lang="en-US" sz="2800" b="1" dirty="0"/>
          </a:p>
        </p:txBody>
      </p:sp>
      <p:graphicFrame>
        <p:nvGraphicFramePr>
          <p:cNvPr id="7" name="6 İçerik Yer Tutucusu"/>
          <p:cNvGraphicFramePr>
            <a:graphicFrameLocks noGrp="1"/>
          </p:cNvGraphicFramePr>
          <p:nvPr>
            <p:ph sz="half" idx="2"/>
            <p:extLst>
              <p:ext uri="{D42A27DB-BD31-4B8C-83A1-F6EECF244321}">
                <p14:modId xmlns:p14="http://schemas.microsoft.com/office/powerpoint/2010/main" xmlns="" val="569526992"/>
              </p:ext>
            </p:extLst>
          </p:nvPr>
        </p:nvGraphicFramePr>
        <p:xfrm>
          <a:off x="395536" y="1757802"/>
          <a:ext cx="7416825" cy="2319270"/>
        </p:xfrm>
        <a:graphic>
          <a:graphicData uri="http://schemas.openxmlformats.org/drawingml/2006/table">
            <a:tbl>
              <a:tblPr/>
              <a:tblGrid>
                <a:gridCol w="2010059"/>
                <a:gridCol w="1080163"/>
                <a:gridCol w="1289832"/>
                <a:gridCol w="1672751"/>
                <a:gridCol w="1364020"/>
              </a:tblGrid>
              <a:tr h="129759">
                <a:tc>
                  <a:txBody>
                    <a:bodyPr/>
                    <a:lstStyle/>
                    <a:p>
                      <a:pPr algn="l" fontAlgn="b"/>
                      <a:r>
                        <a:rPr lang="en-US" sz="1100" b="0" i="0" u="none" strike="noStrike" dirty="0">
                          <a:solidFill>
                            <a:schemeClr val="bg1"/>
                          </a:solidFill>
                          <a:latin typeface="+mj-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1" i="0" u="none" strike="noStrike" dirty="0">
                          <a:solidFill>
                            <a:schemeClr val="bg1"/>
                          </a:solidFill>
                          <a:latin typeface="+mj-lt"/>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1" i="0" u="none" strike="noStrike" dirty="0">
                          <a:solidFill>
                            <a:schemeClr val="bg1"/>
                          </a:solidFill>
                          <a:latin typeface="+mj-lt"/>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1" i="0" u="none" strike="noStrike" dirty="0">
                          <a:solidFill>
                            <a:schemeClr val="bg1"/>
                          </a:solidFill>
                          <a:latin typeface="+mj-lt"/>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1" i="0" u="none" strike="noStrike" dirty="0">
                          <a:solidFill>
                            <a:schemeClr val="bg1"/>
                          </a:solidFill>
                          <a:latin typeface="+mj-lt"/>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r>
              <a:tr h="239544">
                <a:tc>
                  <a:txBody>
                    <a:bodyPr/>
                    <a:lstStyle/>
                    <a:p>
                      <a:pPr algn="l" fontAlgn="b"/>
                      <a:r>
                        <a:rPr lang="en-US" sz="1100" b="1" i="0" u="none" strike="noStrike" dirty="0">
                          <a:solidFill>
                            <a:schemeClr val="bg1"/>
                          </a:solidFill>
                          <a:latin typeface="+mj-lt"/>
                        </a:rPr>
                        <a:t>ADIYAMAN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3</a:t>
                      </a:r>
                      <a:r>
                        <a:rPr lang="tr-TR" sz="1100" b="0" i="0" u="none" strike="noStrike" dirty="0" smtClean="0">
                          <a:solidFill>
                            <a:srgbClr val="000000"/>
                          </a:solidFill>
                          <a:latin typeface="+mj-lt"/>
                        </a:rPr>
                        <a:t>1</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33</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37</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4</a:t>
                      </a:r>
                      <a:r>
                        <a:rPr lang="tr-TR" sz="1100" b="0" i="0" u="none" strike="noStrike" dirty="0" smtClean="0">
                          <a:solidFill>
                            <a:srgbClr val="000000"/>
                          </a:solidFill>
                          <a:latin typeface="+mj-lt"/>
                        </a:rPr>
                        <a:t>1</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544">
                <a:tc>
                  <a:txBody>
                    <a:bodyPr/>
                    <a:lstStyle/>
                    <a:p>
                      <a:pPr algn="l" fontAlgn="b"/>
                      <a:r>
                        <a:rPr lang="en-US" sz="1100" b="1" i="0" u="none" strike="noStrike" dirty="0">
                          <a:solidFill>
                            <a:schemeClr val="bg1"/>
                          </a:solidFill>
                          <a:latin typeface="+mj-lt"/>
                        </a:rPr>
                        <a:t>DİYARBAKIR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78</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8</a:t>
                      </a:r>
                      <a:r>
                        <a:rPr lang="tr-TR" sz="1100" b="0" i="0" u="none" strike="noStrike" dirty="0" smtClean="0">
                          <a:solidFill>
                            <a:srgbClr val="000000"/>
                          </a:solidFill>
                          <a:latin typeface="+mj-lt"/>
                        </a:rPr>
                        <a:t>2</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92</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102</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239544">
                <a:tc>
                  <a:txBody>
                    <a:bodyPr/>
                    <a:lstStyle/>
                    <a:p>
                      <a:pPr algn="l" fontAlgn="b"/>
                      <a:r>
                        <a:rPr lang="en-US" sz="1100" b="1" i="0" u="none" strike="noStrike">
                          <a:solidFill>
                            <a:schemeClr val="bg1"/>
                          </a:solidFill>
                          <a:latin typeface="+mj-lt"/>
                        </a:rPr>
                        <a:t>GAZİANTEP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135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143</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165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19</a:t>
                      </a:r>
                      <a:r>
                        <a:rPr lang="tr-TR" sz="1100" b="0" i="0" u="none" strike="noStrike" dirty="0" smtClean="0">
                          <a:solidFill>
                            <a:srgbClr val="000000"/>
                          </a:solidFill>
                          <a:latin typeface="+mj-lt"/>
                        </a:rPr>
                        <a:t>7</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759">
                <a:tc>
                  <a:txBody>
                    <a:bodyPr/>
                    <a:lstStyle/>
                    <a:p>
                      <a:pPr algn="l" fontAlgn="b"/>
                      <a:r>
                        <a:rPr lang="en-US" sz="1100" b="1" i="0" u="none" strike="noStrike" dirty="0">
                          <a:solidFill>
                            <a:schemeClr val="bg1"/>
                          </a:solidFill>
                          <a:latin typeface="+mj-lt"/>
                        </a:rPr>
                        <a:t>İZMİR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588</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588</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649</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723</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29759">
                <a:tc>
                  <a:txBody>
                    <a:bodyPr/>
                    <a:lstStyle/>
                    <a:p>
                      <a:pPr algn="l" fontAlgn="b"/>
                      <a:r>
                        <a:rPr lang="en-US" sz="1100" b="1" i="0" u="none" strike="noStrike">
                          <a:solidFill>
                            <a:schemeClr val="bg1"/>
                          </a:solidFill>
                          <a:latin typeface="+mj-lt"/>
                        </a:rPr>
                        <a:t>MARDİN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25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29</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36</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4</a:t>
                      </a:r>
                      <a:r>
                        <a:rPr lang="tr-TR" sz="1100" b="0" i="0" u="none" strike="noStrike" dirty="0" smtClean="0">
                          <a:solidFill>
                            <a:srgbClr val="000000"/>
                          </a:solidFill>
                          <a:latin typeface="+mj-lt"/>
                        </a:rPr>
                        <a:t>1</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759">
                <a:tc>
                  <a:txBody>
                    <a:bodyPr/>
                    <a:lstStyle/>
                    <a:p>
                      <a:pPr algn="l" fontAlgn="b"/>
                      <a:r>
                        <a:rPr lang="en-US" sz="1100" b="1" i="0" u="none" strike="noStrike" dirty="0">
                          <a:solidFill>
                            <a:schemeClr val="bg1"/>
                          </a:solidFill>
                          <a:latin typeface="+mj-lt"/>
                        </a:rPr>
                        <a:t>SİİRT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12</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1</a:t>
                      </a:r>
                      <a:r>
                        <a:rPr lang="tr-TR" sz="1100" b="0" i="0" u="none" strike="noStrike" dirty="0" smtClean="0">
                          <a:solidFill>
                            <a:srgbClr val="000000"/>
                          </a:solidFill>
                          <a:latin typeface="+mj-lt"/>
                        </a:rPr>
                        <a:t>4</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1</a:t>
                      </a:r>
                      <a:r>
                        <a:rPr lang="tr-TR" sz="1100" b="0" i="0" u="none" strike="noStrike" dirty="0" smtClean="0">
                          <a:solidFill>
                            <a:srgbClr val="000000"/>
                          </a:solidFill>
                          <a:latin typeface="+mj-lt"/>
                        </a:rPr>
                        <a:t>6</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15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29759">
                <a:tc>
                  <a:txBody>
                    <a:bodyPr/>
                    <a:lstStyle/>
                    <a:p>
                      <a:pPr algn="l" fontAlgn="b"/>
                      <a:r>
                        <a:rPr lang="en-US" sz="1100" b="1" i="0" u="none" strike="noStrike">
                          <a:solidFill>
                            <a:schemeClr val="bg1"/>
                          </a:solidFill>
                          <a:latin typeface="+mj-lt"/>
                        </a:rPr>
                        <a:t>URFA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58</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65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7</a:t>
                      </a:r>
                      <a:r>
                        <a:rPr lang="tr-TR" sz="1100" b="0" i="0" u="none" strike="noStrike" dirty="0" smtClean="0">
                          <a:solidFill>
                            <a:srgbClr val="000000"/>
                          </a:solidFill>
                          <a:latin typeface="+mj-lt"/>
                        </a:rPr>
                        <a:t>7</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95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759">
                <a:tc>
                  <a:txBody>
                    <a:bodyPr/>
                    <a:lstStyle/>
                    <a:p>
                      <a:pPr algn="l" fontAlgn="b"/>
                      <a:r>
                        <a:rPr lang="en-US" sz="1100" b="1" i="0" u="none" strike="noStrike" dirty="0">
                          <a:solidFill>
                            <a:schemeClr val="bg1"/>
                          </a:solidFill>
                          <a:latin typeface="+mj-lt"/>
                        </a:rPr>
                        <a:t>BATMAN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27</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tr-TR" sz="1100" b="0" i="0" u="none" strike="noStrike" dirty="0" smtClean="0">
                          <a:solidFill>
                            <a:srgbClr val="000000"/>
                          </a:solidFill>
                          <a:latin typeface="+mj-lt"/>
                        </a:rPr>
                        <a:t>30</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3</a:t>
                      </a:r>
                      <a:r>
                        <a:rPr lang="tr-TR" sz="1100" b="0" i="0" u="none" strike="noStrike" dirty="0" smtClean="0">
                          <a:solidFill>
                            <a:srgbClr val="000000"/>
                          </a:solidFill>
                          <a:latin typeface="+mj-lt"/>
                        </a:rPr>
                        <a:t>4</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3</a:t>
                      </a:r>
                      <a:r>
                        <a:rPr lang="tr-TR" sz="1100" b="0" i="0" u="none" strike="noStrike" dirty="0" smtClean="0">
                          <a:solidFill>
                            <a:srgbClr val="000000"/>
                          </a:solidFill>
                          <a:latin typeface="+mj-lt"/>
                        </a:rPr>
                        <a:t>6</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29759">
                <a:tc>
                  <a:txBody>
                    <a:bodyPr/>
                    <a:lstStyle/>
                    <a:p>
                      <a:pPr algn="l" fontAlgn="b"/>
                      <a:r>
                        <a:rPr lang="en-US" sz="1100" b="1" i="0" u="none" strike="noStrike" dirty="0">
                          <a:solidFill>
                            <a:schemeClr val="bg1"/>
                          </a:solidFill>
                          <a:latin typeface="+mj-lt"/>
                        </a:rPr>
                        <a:t>ŞIRNAK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13</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16</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20</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21</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759">
                <a:tc>
                  <a:txBody>
                    <a:bodyPr/>
                    <a:lstStyle/>
                    <a:p>
                      <a:pPr algn="l" fontAlgn="b"/>
                      <a:r>
                        <a:rPr lang="en-US" sz="1100" b="1" i="0" u="none" strike="noStrike" dirty="0">
                          <a:solidFill>
                            <a:schemeClr val="bg1"/>
                          </a:solidFill>
                          <a:latin typeface="+mj-lt"/>
                        </a:rPr>
                        <a:t>KİLİS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5</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100" b="0" i="0" u="none" strike="noStrike" dirty="0" smtClean="0">
                          <a:solidFill>
                            <a:srgbClr val="000000"/>
                          </a:solidFill>
                          <a:latin typeface="+mj-lt"/>
                        </a:rPr>
                        <a:t>6</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tr-TR" sz="1100" b="0" i="0" u="none" strike="noStrike" dirty="0" smtClean="0">
                          <a:solidFill>
                            <a:srgbClr val="000000"/>
                          </a:solidFill>
                          <a:latin typeface="+mj-lt"/>
                        </a:rPr>
                        <a:t>7</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tr-TR" sz="1100" b="0" i="0" u="none" strike="noStrike" dirty="0" smtClean="0">
                          <a:solidFill>
                            <a:srgbClr val="000000"/>
                          </a:solidFill>
                          <a:latin typeface="+mj-lt"/>
                        </a:rPr>
                        <a:t>9</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259518">
                <a:tc>
                  <a:txBody>
                    <a:bodyPr/>
                    <a:lstStyle/>
                    <a:p>
                      <a:pPr algn="l" fontAlgn="b"/>
                      <a:r>
                        <a:rPr lang="en-US" sz="1100" b="1" i="0" u="none" strike="noStrike" dirty="0">
                          <a:solidFill>
                            <a:schemeClr val="bg1"/>
                          </a:solidFill>
                          <a:latin typeface="+mj-lt"/>
                        </a:rPr>
                        <a:t>TÜRKİYE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100" b="0" i="0" u="none" strike="noStrike" dirty="0" smtClean="0">
                          <a:solidFill>
                            <a:srgbClr val="000000"/>
                          </a:solidFill>
                          <a:latin typeface="+mj-lt"/>
                        </a:rPr>
                        <a:t>8.802</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9.030</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10.030</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mj-lt"/>
                        </a:rPr>
                        <a:t>11.030</a:t>
                      </a:r>
                      <a:endParaRPr lang="en-US" sz="1100" b="0" i="0" u="none" strike="noStrike" dirty="0">
                        <a:solidFill>
                          <a:srgbClr val="000000"/>
                        </a:solidFill>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62</a:t>
            </a:fld>
            <a:endParaRPr lang="en-US"/>
          </a:p>
        </p:txBody>
      </p:sp>
      <p:sp>
        <p:nvSpPr>
          <p:cNvPr id="10" name="9 Metin kutusu"/>
          <p:cNvSpPr txBox="1"/>
          <p:nvPr/>
        </p:nvSpPr>
        <p:spPr>
          <a:xfrm>
            <a:off x="0" y="6597352"/>
            <a:ext cx="2843808" cy="276999"/>
          </a:xfrm>
          <a:prstGeom prst="rect">
            <a:avLst/>
          </a:prstGeom>
          <a:noFill/>
        </p:spPr>
        <p:txBody>
          <a:bodyPr wrap="square" rtlCol="0">
            <a:spAutoFit/>
          </a:bodyPr>
          <a:lstStyle/>
          <a:p>
            <a:r>
              <a:rPr lang="tr-TR" sz="1200" dirty="0">
                <a:solidFill>
                  <a:srgbClr val="000000"/>
                </a:solidFill>
              </a:rPr>
              <a:t>Kaynak SGK 2011</a:t>
            </a:r>
            <a:endParaRPr lang="en-US" sz="1200" dirty="0">
              <a:solidFill>
                <a:srgbClr val="000000"/>
              </a:solidFill>
            </a:endParaRPr>
          </a:p>
        </p:txBody>
      </p:sp>
      <p:sp>
        <p:nvSpPr>
          <p:cNvPr id="11" name="Rectangle 9"/>
          <p:cNvSpPr>
            <a:spLocks noChangeArrowheads="1"/>
          </p:cNvSpPr>
          <p:nvPr/>
        </p:nvSpPr>
        <p:spPr bwMode="auto">
          <a:xfrm>
            <a:off x="0" y="1484784"/>
            <a:ext cx="9144000" cy="307777"/>
          </a:xfrm>
          <a:prstGeom prst="rect">
            <a:avLst/>
          </a:prstGeom>
          <a:solidFill>
            <a:schemeClr val="accent2"/>
          </a:solidFill>
          <a:ln w="9525">
            <a:noFill/>
            <a:miter lim="800000"/>
            <a:headEnd/>
            <a:tailEnd/>
          </a:ln>
        </p:spPr>
        <p:txBody>
          <a:bodyPr wrap="square">
            <a:spAutoFit/>
          </a:bodyPr>
          <a:lstStyle/>
          <a:p>
            <a:pPr algn="ctr"/>
            <a:r>
              <a:rPr lang="tr-TR" sz="1400" b="1" dirty="0">
                <a:solidFill>
                  <a:srgbClr val="FFFFFF"/>
                </a:solidFill>
              </a:rPr>
              <a:t>Kayıtlı </a:t>
            </a:r>
            <a:r>
              <a:rPr lang="tr-TR" sz="1400" b="1" dirty="0" smtClean="0">
                <a:solidFill>
                  <a:srgbClr val="FFFFFF"/>
                </a:solidFill>
              </a:rPr>
              <a:t>istihdamın illere göre dağılımı, bin kişi</a:t>
            </a:r>
            <a:endParaRPr lang="tr-TR" sz="1400" b="1" dirty="0">
              <a:solidFill>
                <a:srgbClr val="FFFFFF"/>
              </a:solidFill>
            </a:endParaRPr>
          </a:p>
        </p:txBody>
      </p:sp>
      <p:graphicFrame>
        <p:nvGraphicFramePr>
          <p:cNvPr id="12" name="5 Grafik"/>
          <p:cNvGraphicFramePr/>
          <p:nvPr/>
        </p:nvGraphicFramePr>
        <p:xfrm>
          <a:off x="323528" y="4581128"/>
          <a:ext cx="7992888"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9"/>
          <p:cNvSpPr>
            <a:spLocks noChangeArrowheads="1"/>
          </p:cNvSpPr>
          <p:nvPr/>
        </p:nvSpPr>
        <p:spPr bwMode="auto">
          <a:xfrm>
            <a:off x="0" y="4221089"/>
            <a:ext cx="9144000" cy="307777"/>
          </a:xfrm>
          <a:prstGeom prst="rect">
            <a:avLst/>
          </a:prstGeom>
          <a:solidFill>
            <a:schemeClr val="accent2"/>
          </a:solidFill>
          <a:ln w="9525">
            <a:noFill/>
            <a:miter lim="800000"/>
            <a:headEnd/>
            <a:tailEnd/>
          </a:ln>
        </p:spPr>
        <p:txBody>
          <a:bodyPr wrap="square">
            <a:spAutoFit/>
          </a:bodyPr>
          <a:lstStyle/>
          <a:p>
            <a:pPr algn="ctr"/>
            <a:r>
              <a:rPr lang="tr-TR" sz="1400" b="1" dirty="0" smtClean="0">
                <a:solidFill>
                  <a:srgbClr val="FFFFFF"/>
                </a:solidFill>
              </a:rPr>
              <a:t>İlin kayıtlı istihdamdan aldığı pay (Türkiye performansına kıyasla)</a:t>
            </a:r>
            <a:endParaRPr lang="tr-TR" sz="1400" b="1"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2433464"/>
            <a:ext cx="2771800" cy="4424536"/>
          </a:xfrm>
        </p:spPr>
        <p:txBody>
          <a:bodyPr/>
          <a:lstStyle/>
          <a:p>
            <a:r>
              <a:rPr lang="tr-TR" sz="1600" dirty="0" smtClean="0"/>
              <a:t>İzmir’de ilköğretim mezunlarının beceri uyumsuzluğu algısı en yüksek</a:t>
            </a:r>
          </a:p>
          <a:p>
            <a:endParaRPr lang="tr-TR" sz="1600" dirty="0" smtClean="0"/>
          </a:p>
          <a:p>
            <a:r>
              <a:rPr lang="tr-TR" sz="1600" dirty="0" smtClean="0"/>
              <a:t>İzmir dışı bölgelerde lise mezunlarının beceri uyumsuzluğu algısı en yüksek</a:t>
            </a:r>
            <a:endParaRPr lang="en-US" sz="1600"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63</a:t>
            </a:fld>
            <a:endParaRPr lang="en-US"/>
          </a:p>
        </p:txBody>
      </p:sp>
      <p:graphicFrame>
        <p:nvGraphicFramePr>
          <p:cNvPr id="8" name="Chart 35"/>
          <p:cNvGraphicFramePr>
            <a:graphicFrameLocks noGrp="1"/>
          </p:cNvGraphicFramePr>
          <p:nvPr>
            <p:ph sz="half" idx="2"/>
            <p:extLst>
              <p:ext uri="{D42A27DB-BD31-4B8C-83A1-F6EECF244321}">
                <p14:modId xmlns:p14="http://schemas.microsoft.com/office/powerpoint/2010/main" xmlns="" val="1097745688"/>
              </p:ext>
            </p:extLst>
          </p:nvPr>
        </p:nvGraphicFramePr>
        <p:xfrm>
          <a:off x="2699792" y="2060848"/>
          <a:ext cx="6192688"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7" name="4 Altbilgi Yer Tutucusu"/>
          <p:cNvSpPr>
            <a:spLocks noGrp="1"/>
          </p:cNvSpPr>
          <p:nvPr>
            <p:ph type="ftr" sz="quarter" idx="10"/>
          </p:nvPr>
        </p:nvSpPr>
        <p:spPr>
          <a:xfrm>
            <a:off x="1905000" y="0"/>
            <a:ext cx="6324600" cy="533400"/>
          </a:xfrm>
        </p:spPr>
        <p:txBody>
          <a:bodyPr/>
          <a:lstStyle/>
          <a:p>
            <a:pPr>
              <a:defRPr/>
            </a:pPr>
            <a:r>
              <a:rPr lang="tr-TR" dirty="0" smtClean="0"/>
              <a:t>UNDP </a:t>
            </a:r>
            <a:r>
              <a:rPr lang="tr-TR" dirty="0" err="1" smtClean="0"/>
              <a:t>Toolkit</a:t>
            </a:r>
            <a:endParaRPr lang="en-US" dirty="0"/>
          </a:p>
        </p:txBody>
      </p:sp>
      <p:sp>
        <p:nvSpPr>
          <p:cNvPr id="9" name="9 Metin kutusu"/>
          <p:cNvSpPr txBox="1"/>
          <p:nvPr/>
        </p:nvSpPr>
        <p:spPr>
          <a:xfrm>
            <a:off x="0" y="1700808"/>
            <a:ext cx="9144000"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Çalışanlardaki beceri uyumsuzluğunun eğitim seviyesine göre dağılımı (İşveren algısı)</a:t>
            </a:r>
            <a:endParaRPr lang="tr-TR" sz="1600" b="1" dirty="0">
              <a:solidFill>
                <a:schemeClr val="bg1"/>
              </a:solidFill>
            </a:endParaRPr>
          </a:p>
        </p:txBody>
      </p:sp>
      <p:sp>
        <p:nvSpPr>
          <p:cNvPr id="10" name="6 Başlık"/>
          <p:cNvSpPr>
            <a:spLocks noGrp="1"/>
          </p:cNvSpPr>
          <p:nvPr>
            <p:ph type="title"/>
          </p:nvPr>
        </p:nvSpPr>
        <p:spPr>
          <a:xfrm>
            <a:off x="0" y="836712"/>
            <a:ext cx="9144000" cy="504056"/>
          </a:xfrm>
        </p:spPr>
        <p:txBody>
          <a:bodyPr/>
          <a:lstStyle/>
          <a:p>
            <a:r>
              <a:rPr lang="tr-TR" sz="3600" b="1" dirty="0" smtClean="0"/>
              <a:t>Beceri Seti Analizi örnek çıktı (2)</a:t>
            </a:r>
            <a:endParaRPr lang="en-US" sz="3600" b="1" dirty="0"/>
          </a:p>
        </p:txBody>
      </p:sp>
      <p:sp>
        <p:nvSpPr>
          <p:cNvPr id="11" name="10 Metin kutusu"/>
          <p:cNvSpPr txBox="1"/>
          <p:nvPr/>
        </p:nvSpPr>
        <p:spPr>
          <a:xfrm>
            <a:off x="0" y="6525344"/>
            <a:ext cx="9144000" cy="253916"/>
          </a:xfrm>
          <a:prstGeom prst="rect">
            <a:avLst/>
          </a:prstGeom>
          <a:noFill/>
        </p:spPr>
        <p:txBody>
          <a:bodyPr wrap="square" rtlCol="0">
            <a:spAutoFit/>
          </a:bodyPr>
          <a:lstStyle/>
          <a:p>
            <a:r>
              <a:rPr lang="tr-TR" sz="1050" dirty="0">
                <a:solidFill>
                  <a:srgbClr val="000000"/>
                </a:solidFill>
              </a:rPr>
              <a:t>*TRC1: </a:t>
            </a:r>
            <a:r>
              <a:rPr lang="tr-TR" sz="1050" dirty="0" err="1">
                <a:solidFill>
                  <a:srgbClr val="000000"/>
                </a:solidFill>
              </a:rPr>
              <a:t>İpekyolu</a:t>
            </a:r>
            <a:r>
              <a:rPr lang="tr-TR" sz="1050" dirty="0">
                <a:solidFill>
                  <a:srgbClr val="000000"/>
                </a:solidFill>
              </a:rPr>
              <a:t> (Gaziantep, Adıyaman, Kilis), *TRC2: </a:t>
            </a:r>
            <a:r>
              <a:rPr lang="tr-TR" sz="1050" dirty="0" err="1">
                <a:solidFill>
                  <a:srgbClr val="000000"/>
                </a:solidFill>
              </a:rPr>
              <a:t>Karacadağ</a:t>
            </a:r>
            <a:r>
              <a:rPr lang="tr-TR" sz="1050" dirty="0">
                <a:solidFill>
                  <a:srgbClr val="000000"/>
                </a:solidFill>
              </a:rPr>
              <a:t> (Şanlıurfa, Diyarbakır),  *TRC3: Dicle (Mardin, Batman, Şırnak, Siirt), TR31: İzmir</a:t>
            </a:r>
            <a:endParaRPr lang="en-US" sz="1050" dirty="0">
              <a:solidFill>
                <a:srgbClr val="000000"/>
              </a:solidFill>
            </a:endParaRPr>
          </a:p>
        </p:txBody>
      </p:sp>
      <p:sp>
        <p:nvSpPr>
          <p:cNvPr id="12" name="2 İçerik Yer Tutucusu"/>
          <p:cNvSpPr txBox="1">
            <a:spLocks/>
          </p:cNvSpPr>
          <p:nvPr/>
        </p:nvSpPr>
        <p:spPr bwMode="auto">
          <a:xfrm>
            <a:off x="-36512" y="6021288"/>
            <a:ext cx="6300192" cy="4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E60000"/>
              </a:buClr>
              <a:buSzPct val="85000"/>
              <a:buFont typeface="Wingdings" pitchFamily="2" charset="2"/>
              <a:buNone/>
              <a:defRPr/>
            </a:pPr>
            <a:endParaRPr lang="tr-TR" sz="1000" kern="0" dirty="0">
              <a:solidFill>
                <a:srgbClr val="000000"/>
              </a:solidFill>
            </a:endParaRPr>
          </a:p>
          <a:p>
            <a:pPr marL="342900" indent="-342900" eaLnBrk="0" fontAlgn="base" hangingPunct="0">
              <a:spcBef>
                <a:spcPct val="20000"/>
              </a:spcBef>
              <a:spcAft>
                <a:spcPct val="0"/>
              </a:spcAft>
              <a:buClr>
                <a:srgbClr val="E60000"/>
              </a:buClr>
              <a:buSzPct val="85000"/>
              <a:buFont typeface="Wingdings" pitchFamily="2" charset="2"/>
              <a:buNone/>
              <a:defRPr/>
            </a:pPr>
            <a:r>
              <a:rPr lang="tr-TR" sz="1000" kern="0" dirty="0">
                <a:solidFill>
                  <a:srgbClr val="000000"/>
                </a:solidFill>
              </a:rPr>
              <a:t>Kaynak:  UNDP –GAP Yatırım Ortamı Anketi 2012,  Dünya Bankası Yatırım Ortamı Anketi Veritabanı</a:t>
            </a:r>
          </a:p>
        </p:txBody>
      </p:sp>
    </p:spTree>
    <p:extLst>
      <p:ext uri="{BB962C8B-B14F-4D97-AF65-F5344CB8AC3E}">
        <p14:creationId xmlns:p14="http://schemas.microsoft.com/office/powerpoint/2010/main" xmlns="" val="6253839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64</a:t>
            </a:fld>
            <a:endParaRPr lang="en-US"/>
          </a:p>
        </p:txBody>
      </p:sp>
      <p:graphicFrame>
        <p:nvGraphicFramePr>
          <p:cNvPr id="6" name="1 Grafik"/>
          <p:cNvGraphicFramePr>
            <a:graphicFrameLocks/>
          </p:cNvGraphicFramePr>
          <p:nvPr/>
        </p:nvGraphicFramePr>
        <p:xfrm>
          <a:off x="2627784" y="2276872"/>
          <a:ext cx="6516216"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7" name="6 Metin kutusu"/>
          <p:cNvSpPr txBox="1"/>
          <p:nvPr/>
        </p:nvSpPr>
        <p:spPr>
          <a:xfrm>
            <a:off x="323528" y="6453336"/>
            <a:ext cx="3024336" cy="276999"/>
          </a:xfrm>
          <a:prstGeom prst="rect">
            <a:avLst/>
          </a:prstGeom>
          <a:noFill/>
        </p:spPr>
        <p:txBody>
          <a:bodyPr wrap="square" rtlCol="0">
            <a:spAutoFit/>
          </a:bodyPr>
          <a:lstStyle/>
          <a:p>
            <a:r>
              <a:rPr lang="tr-TR" sz="1200" dirty="0">
                <a:solidFill>
                  <a:srgbClr val="000000"/>
                </a:solidFill>
              </a:rPr>
              <a:t>Kaynak: </a:t>
            </a:r>
            <a:r>
              <a:rPr lang="tr-TR" sz="1200" dirty="0" smtClean="0">
                <a:solidFill>
                  <a:srgbClr val="000000"/>
                </a:solidFill>
              </a:rPr>
              <a:t>UMEM Beceri 2012</a:t>
            </a:r>
            <a:endParaRPr lang="en-US" sz="1200" dirty="0">
              <a:solidFill>
                <a:srgbClr val="000000"/>
              </a:solidFill>
            </a:endParaRPr>
          </a:p>
        </p:txBody>
      </p:sp>
      <p:sp>
        <p:nvSpPr>
          <p:cNvPr id="8" name="7 Metin kutusu"/>
          <p:cNvSpPr txBox="1"/>
          <p:nvPr/>
        </p:nvSpPr>
        <p:spPr>
          <a:xfrm>
            <a:off x="0" y="1846565"/>
            <a:ext cx="9144000" cy="646331"/>
          </a:xfrm>
          <a:prstGeom prst="rect">
            <a:avLst/>
          </a:prstGeom>
          <a:solidFill>
            <a:schemeClr val="accent6"/>
          </a:solidFill>
        </p:spPr>
        <p:txBody>
          <a:bodyPr wrap="square" rtlCol="0">
            <a:spAutoFit/>
          </a:bodyPr>
          <a:lstStyle/>
          <a:p>
            <a:pPr algn="ctr"/>
            <a:r>
              <a:rPr lang="tr-TR" b="1" dirty="0" smtClean="0">
                <a:solidFill>
                  <a:schemeClr val="bg1"/>
                </a:solidFill>
              </a:rPr>
              <a:t>Beceri uyumsuzluğu ve işveren memnuniyetinin, çalışanların eğitim durumuna göre dağılımı, Gaziantep, 2012 </a:t>
            </a:r>
            <a:endParaRPr lang="en-US" b="1" dirty="0">
              <a:solidFill>
                <a:schemeClr val="bg1"/>
              </a:solidFill>
            </a:endParaRPr>
          </a:p>
        </p:txBody>
      </p:sp>
      <p:sp>
        <p:nvSpPr>
          <p:cNvPr id="13" name="6 Başlık"/>
          <p:cNvSpPr>
            <a:spLocks noGrp="1"/>
          </p:cNvSpPr>
          <p:nvPr>
            <p:ph type="title"/>
          </p:nvPr>
        </p:nvSpPr>
        <p:spPr/>
        <p:txBody>
          <a:bodyPr/>
          <a:lstStyle/>
          <a:p>
            <a:r>
              <a:rPr lang="tr-TR" sz="3600" b="1" dirty="0" smtClean="0"/>
              <a:t>Beceri Seti Analizi örnek çıktı (3) </a:t>
            </a:r>
            <a:endParaRPr lang="en-US" sz="3600" b="1" dirty="0">
              <a:solidFill>
                <a:srgbClr val="7030A0"/>
              </a:solidFill>
            </a:endParaRPr>
          </a:p>
        </p:txBody>
      </p:sp>
      <p:sp>
        <p:nvSpPr>
          <p:cNvPr id="14" name="2 İçerik Yer Tutucusu"/>
          <p:cNvSpPr>
            <a:spLocks noGrp="1"/>
          </p:cNvSpPr>
          <p:nvPr>
            <p:ph sz="half" idx="1"/>
          </p:nvPr>
        </p:nvSpPr>
        <p:spPr>
          <a:xfrm>
            <a:off x="0" y="2433464"/>
            <a:ext cx="2771800" cy="4424536"/>
          </a:xfrm>
        </p:spPr>
        <p:txBody>
          <a:bodyPr/>
          <a:lstStyle/>
          <a:p>
            <a:endParaRPr lang="tr-TR" sz="1600" dirty="0" smtClean="0"/>
          </a:p>
          <a:p>
            <a:r>
              <a:rPr lang="tr-TR" sz="1600" dirty="0" smtClean="0"/>
              <a:t>Gaziantep’te hizmetler sektöründe eğitim düzeyi arttıkça beceri uyumsuzluğu düşüyor, işveren memnuniyeti artıyor.</a:t>
            </a:r>
            <a:endParaRPr lang="en-US"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65</a:t>
            </a:fld>
            <a:endParaRPr lang="en-US"/>
          </a:p>
        </p:txBody>
      </p:sp>
      <p:sp>
        <p:nvSpPr>
          <p:cNvPr id="7" name="6 Metin kutusu"/>
          <p:cNvSpPr txBox="1"/>
          <p:nvPr/>
        </p:nvSpPr>
        <p:spPr>
          <a:xfrm>
            <a:off x="323528" y="6453336"/>
            <a:ext cx="3024336" cy="276999"/>
          </a:xfrm>
          <a:prstGeom prst="rect">
            <a:avLst/>
          </a:prstGeom>
          <a:noFill/>
        </p:spPr>
        <p:txBody>
          <a:bodyPr wrap="square" rtlCol="0">
            <a:spAutoFit/>
          </a:bodyPr>
          <a:lstStyle/>
          <a:p>
            <a:r>
              <a:rPr lang="tr-TR" sz="1200" dirty="0">
                <a:solidFill>
                  <a:srgbClr val="000000"/>
                </a:solidFill>
              </a:rPr>
              <a:t>Kaynak: </a:t>
            </a:r>
            <a:r>
              <a:rPr lang="tr-TR" sz="1200" dirty="0" smtClean="0">
                <a:solidFill>
                  <a:srgbClr val="000000"/>
                </a:solidFill>
              </a:rPr>
              <a:t>UMEM Beceri 2012</a:t>
            </a:r>
            <a:endParaRPr lang="en-US" sz="1200" dirty="0">
              <a:solidFill>
                <a:srgbClr val="000000"/>
              </a:solidFill>
            </a:endParaRPr>
          </a:p>
        </p:txBody>
      </p:sp>
      <p:sp>
        <p:nvSpPr>
          <p:cNvPr id="8" name="7 Metin kutusu"/>
          <p:cNvSpPr txBox="1"/>
          <p:nvPr/>
        </p:nvSpPr>
        <p:spPr>
          <a:xfrm>
            <a:off x="0" y="1700808"/>
            <a:ext cx="9144000" cy="646331"/>
          </a:xfrm>
          <a:prstGeom prst="rect">
            <a:avLst/>
          </a:prstGeom>
          <a:solidFill>
            <a:schemeClr val="accent6"/>
          </a:solidFill>
        </p:spPr>
        <p:txBody>
          <a:bodyPr wrap="square" rtlCol="0">
            <a:spAutoFit/>
          </a:bodyPr>
          <a:lstStyle/>
          <a:p>
            <a:pPr algn="ctr"/>
            <a:r>
              <a:rPr lang="tr-TR" b="1" dirty="0" smtClean="0">
                <a:solidFill>
                  <a:schemeClr val="bg1"/>
                </a:solidFill>
              </a:rPr>
              <a:t>Beceri uyumsuzluğunun ve engel algısının düzeyi, </a:t>
            </a:r>
          </a:p>
          <a:p>
            <a:pPr algn="ctr"/>
            <a:r>
              <a:rPr lang="tr-TR" b="1" dirty="0" smtClean="0">
                <a:solidFill>
                  <a:schemeClr val="bg1"/>
                </a:solidFill>
              </a:rPr>
              <a:t>Gaziantep ve Türkiye ortalaması, 2012</a:t>
            </a:r>
            <a:endParaRPr lang="en-US" b="1" dirty="0">
              <a:solidFill>
                <a:schemeClr val="bg1"/>
              </a:solidFill>
            </a:endParaRPr>
          </a:p>
        </p:txBody>
      </p:sp>
      <p:sp>
        <p:nvSpPr>
          <p:cNvPr id="13" name="6 Başlık"/>
          <p:cNvSpPr>
            <a:spLocks noGrp="1"/>
          </p:cNvSpPr>
          <p:nvPr>
            <p:ph type="title"/>
          </p:nvPr>
        </p:nvSpPr>
        <p:spPr/>
        <p:txBody>
          <a:bodyPr/>
          <a:lstStyle/>
          <a:p>
            <a:r>
              <a:rPr lang="tr-TR" sz="3600" b="1" dirty="0" smtClean="0"/>
              <a:t>Beceri Seti Analizi örnek çıktı (4) </a:t>
            </a:r>
            <a:endParaRPr lang="en-US" sz="3600" b="1" dirty="0">
              <a:solidFill>
                <a:srgbClr val="7030A0"/>
              </a:solidFill>
            </a:endParaRPr>
          </a:p>
        </p:txBody>
      </p:sp>
      <p:sp>
        <p:nvSpPr>
          <p:cNvPr id="14" name="2 İçerik Yer Tutucusu"/>
          <p:cNvSpPr>
            <a:spLocks noGrp="1"/>
          </p:cNvSpPr>
          <p:nvPr>
            <p:ph sz="half" idx="1"/>
          </p:nvPr>
        </p:nvSpPr>
        <p:spPr>
          <a:xfrm>
            <a:off x="0" y="2433464"/>
            <a:ext cx="2771800" cy="4424536"/>
          </a:xfrm>
        </p:spPr>
        <p:txBody>
          <a:bodyPr/>
          <a:lstStyle/>
          <a:p>
            <a:endParaRPr lang="tr-TR" sz="1800" b="1" dirty="0" smtClean="0"/>
          </a:p>
          <a:p>
            <a:endParaRPr lang="tr-TR" sz="1800" b="1" dirty="0" smtClean="0"/>
          </a:p>
          <a:p>
            <a:endParaRPr lang="tr-TR" sz="1800" b="1" dirty="0" smtClean="0"/>
          </a:p>
          <a:p>
            <a:endParaRPr lang="tr-TR" sz="1800" b="1" dirty="0" smtClean="0"/>
          </a:p>
          <a:p>
            <a:r>
              <a:rPr lang="tr-TR" sz="1800" b="1" dirty="0" smtClean="0"/>
              <a:t>Gaziantep’te beceri uyumsuzluğunu sorun olarak gören firmaların oranı Türkiye ortalamasından daha yüksek</a:t>
            </a:r>
            <a:endParaRPr lang="en-US" sz="1800" b="1" dirty="0"/>
          </a:p>
        </p:txBody>
      </p:sp>
      <p:graphicFrame>
        <p:nvGraphicFramePr>
          <p:cNvPr id="9" name="8 Tablo"/>
          <p:cNvGraphicFramePr>
            <a:graphicFrameLocks noGrp="1"/>
          </p:cNvGraphicFramePr>
          <p:nvPr/>
        </p:nvGraphicFramePr>
        <p:xfrm>
          <a:off x="3059832" y="2708920"/>
          <a:ext cx="5870104" cy="2883922"/>
        </p:xfrm>
        <a:graphic>
          <a:graphicData uri="http://schemas.openxmlformats.org/drawingml/2006/table">
            <a:tbl>
              <a:tblPr firstRow="1" bandRow="1">
                <a:tableStyleId>{21E4AEA4-8DFA-4A89-87EB-49C32662AFE0}</a:tableStyleId>
              </a:tblPr>
              <a:tblGrid>
                <a:gridCol w="2448272"/>
                <a:gridCol w="1080120"/>
                <a:gridCol w="1296144"/>
                <a:gridCol w="1045568"/>
              </a:tblGrid>
              <a:tr h="418768">
                <a:tc gridSpan="2">
                  <a:txBody>
                    <a:bodyPr/>
                    <a:lstStyle/>
                    <a:p>
                      <a:endParaRPr lang="tr-TR" sz="1600" dirty="0"/>
                    </a:p>
                  </a:txBody>
                  <a:tcPr anchor="ctr"/>
                </a:tc>
                <a:tc hMerge="1">
                  <a:txBody>
                    <a:bodyPr/>
                    <a:lstStyle/>
                    <a:p>
                      <a:endParaRPr lang="tr-TR"/>
                    </a:p>
                  </a:txBody>
                  <a:tcPr/>
                </a:tc>
                <a:tc>
                  <a:txBody>
                    <a:bodyPr/>
                    <a:lstStyle/>
                    <a:p>
                      <a:pPr algn="ctr"/>
                      <a:r>
                        <a:rPr lang="tr-TR" sz="1600" dirty="0" smtClean="0"/>
                        <a:t>Gaziantep</a:t>
                      </a:r>
                      <a:endParaRPr lang="tr-TR" sz="1600" dirty="0"/>
                    </a:p>
                  </a:txBody>
                  <a:tcPr anchor="ctr"/>
                </a:tc>
                <a:tc>
                  <a:txBody>
                    <a:bodyPr/>
                    <a:lstStyle/>
                    <a:p>
                      <a:pPr algn="ctr"/>
                      <a:r>
                        <a:rPr lang="tr-TR" sz="1600" dirty="0" smtClean="0"/>
                        <a:t>Türkiye</a:t>
                      </a:r>
                      <a:endParaRPr lang="tr-TR" sz="1600" dirty="0"/>
                    </a:p>
                  </a:txBody>
                  <a:tcPr anchor="ctr"/>
                </a:tc>
              </a:tr>
              <a:tr h="343232">
                <a:tc>
                  <a:txBody>
                    <a:bodyPr/>
                    <a:lstStyle/>
                    <a:p>
                      <a:r>
                        <a:rPr lang="tr-TR" sz="1600" b="1" dirty="0" smtClean="0"/>
                        <a:t>Firmada beceri uyumsuzluğu</a:t>
                      </a:r>
                      <a:endParaRPr lang="tr-TR" sz="1600" b="1" dirty="0"/>
                    </a:p>
                  </a:txBody>
                  <a:tcPr anchor="ctr"/>
                </a:tc>
                <a:tc>
                  <a:txBody>
                    <a:bodyPr/>
                    <a:lstStyle/>
                    <a:p>
                      <a:r>
                        <a:rPr lang="tr-TR" sz="1600" b="0" dirty="0" smtClean="0"/>
                        <a:t>Evet</a:t>
                      </a:r>
                      <a:endParaRPr lang="tr-TR" sz="1600" b="0" dirty="0"/>
                    </a:p>
                  </a:txBody>
                  <a:tcPr anchor="ctr"/>
                </a:tc>
                <a:tc>
                  <a:txBody>
                    <a:bodyPr/>
                    <a:lstStyle/>
                    <a:p>
                      <a:pPr marL="0" algn="ctr" defTabSz="914400" rtl="0" eaLnBrk="1" latinLnBrk="0" hangingPunct="1"/>
                      <a:r>
                        <a:rPr lang="tr-TR" sz="1600" kern="1200" dirty="0" smtClean="0">
                          <a:solidFill>
                            <a:schemeClr val="dk1"/>
                          </a:solidFill>
                          <a:latin typeface="+mn-lt"/>
                          <a:ea typeface="+mn-ea"/>
                          <a:cs typeface="+mn-cs"/>
                        </a:rPr>
                        <a:t> 38,7 %</a:t>
                      </a:r>
                    </a:p>
                  </a:txBody>
                  <a:tcPr anchor="ctr"/>
                </a:tc>
                <a:tc>
                  <a:txBody>
                    <a:bodyPr/>
                    <a:lstStyle/>
                    <a:p>
                      <a:pPr algn="ctr"/>
                      <a:r>
                        <a:rPr lang="tr-TR" sz="1600" dirty="0" smtClean="0"/>
                        <a:t> 29,9 %</a:t>
                      </a:r>
                      <a:endParaRPr lang="tr-TR" sz="1600" dirty="0"/>
                    </a:p>
                  </a:txBody>
                  <a:tcPr anchor="ctr"/>
                </a:tc>
              </a:tr>
              <a:tr h="381663">
                <a:tc gridSpan="4">
                  <a:txBody>
                    <a:bodyPr/>
                    <a:lstStyle/>
                    <a:p>
                      <a:endParaRPr lang="tr-TR" sz="1600" b="1" dirty="0"/>
                    </a:p>
                  </a:txBody>
                  <a:tcPr anchor="ctr"/>
                </a:tc>
                <a:tc hMerge="1">
                  <a:txBody>
                    <a:bodyPr/>
                    <a:lstStyle/>
                    <a:p>
                      <a:endParaRPr lang="tr-TR"/>
                    </a:p>
                  </a:txBody>
                  <a:tcPr/>
                </a:tc>
                <a:tc hMerge="1">
                  <a:txBody>
                    <a:bodyPr/>
                    <a:lstStyle/>
                    <a:p>
                      <a:endParaRPr lang="tr-TR"/>
                    </a:p>
                  </a:txBody>
                  <a:tcPr/>
                </a:tc>
                <a:tc hMerge="1">
                  <a:txBody>
                    <a:bodyPr/>
                    <a:lstStyle/>
                    <a:p>
                      <a:endParaRPr lang="tr-TR"/>
                    </a:p>
                  </a:txBody>
                  <a:tcPr/>
                </a:tc>
              </a:tr>
              <a:tr h="381663">
                <a:tc rowSpan="3">
                  <a:txBody>
                    <a:bodyPr/>
                    <a:lstStyle/>
                    <a:p>
                      <a:r>
                        <a:rPr lang="tr-TR" sz="1600" b="1" dirty="0" smtClean="0"/>
                        <a:t>Uyumsuzluk firmanın amaçlarına ulaşmasına engel teşkil ediyor</a:t>
                      </a:r>
                      <a:endParaRPr lang="tr-TR" sz="1600" b="1" dirty="0"/>
                    </a:p>
                  </a:txBody>
                  <a:tcPr anchor="ctr"/>
                </a:tc>
                <a:tc>
                  <a:txBody>
                    <a:bodyPr/>
                    <a:lstStyle/>
                    <a:p>
                      <a:pPr marL="0" algn="l" defTabSz="914400" rtl="0" eaLnBrk="1" fontAlgn="b" latinLnBrk="0" hangingPunct="1"/>
                      <a:r>
                        <a:rPr lang="tr-TR" sz="1600" b="0" kern="1200" dirty="0" smtClean="0">
                          <a:solidFill>
                            <a:schemeClr val="dk1"/>
                          </a:solidFill>
                          <a:latin typeface="+mn-lt"/>
                          <a:ea typeface="+mn-ea"/>
                          <a:cs typeface="+mn-cs"/>
                        </a:rPr>
                        <a:t> Çok fazla</a:t>
                      </a:r>
                    </a:p>
                  </a:txBody>
                  <a:tcPr marL="9525" marR="9525" marT="9525" marB="0" anchor="ctr"/>
                </a:tc>
                <a:tc>
                  <a:txBody>
                    <a:bodyPr/>
                    <a:lstStyle/>
                    <a:p>
                      <a:pPr marL="0" algn="ctr" defTabSz="914400" rtl="0" eaLnBrk="1" latinLnBrk="0" hangingPunct="1"/>
                      <a:r>
                        <a:rPr lang="tr-TR" sz="1600" kern="1200" dirty="0" smtClean="0">
                          <a:solidFill>
                            <a:schemeClr val="dk1"/>
                          </a:solidFill>
                          <a:latin typeface="+mn-lt"/>
                          <a:ea typeface="+mn-ea"/>
                          <a:cs typeface="+mn-cs"/>
                        </a:rPr>
                        <a:t> </a:t>
                      </a:r>
                      <a:r>
                        <a:rPr lang="tr-TR" sz="1600" kern="1200" baseline="0" dirty="0" smtClean="0">
                          <a:solidFill>
                            <a:schemeClr val="dk1"/>
                          </a:solidFill>
                          <a:latin typeface="+mn-lt"/>
                          <a:ea typeface="+mn-ea"/>
                          <a:cs typeface="+mn-cs"/>
                        </a:rPr>
                        <a:t>21</a:t>
                      </a:r>
                      <a:r>
                        <a:rPr lang="tr-TR" sz="1600" kern="1200" dirty="0" smtClean="0">
                          <a:solidFill>
                            <a:schemeClr val="dk1"/>
                          </a:solidFill>
                          <a:latin typeface="+mn-lt"/>
                          <a:ea typeface="+mn-ea"/>
                          <a:cs typeface="+mn-cs"/>
                        </a:rPr>
                        <a:t>,6 %</a:t>
                      </a:r>
                    </a:p>
                  </a:txBody>
                  <a:tcPr anchor="ctr"/>
                </a:tc>
                <a:tc>
                  <a:txBody>
                    <a:bodyPr/>
                    <a:lstStyle/>
                    <a:p>
                      <a:pPr algn="ctr"/>
                      <a:r>
                        <a:rPr lang="tr-TR" sz="1600" dirty="0" smtClean="0"/>
                        <a:t> 27,5 %</a:t>
                      </a:r>
                      <a:endParaRPr lang="tr-TR" sz="1600" dirty="0"/>
                    </a:p>
                  </a:txBody>
                  <a:tcPr anchor="ctr"/>
                </a:tc>
              </a:tr>
              <a:tr h="381663">
                <a:tc vMerge="1">
                  <a:txBody>
                    <a:bodyPr/>
                    <a:lstStyle/>
                    <a:p>
                      <a:endParaRPr lang="tr-TR" b="1" dirty="0"/>
                    </a:p>
                  </a:txBody>
                  <a:tcPr/>
                </a:tc>
                <a:tc>
                  <a:txBody>
                    <a:bodyPr/>
                    <a:lstStyle/>
                    <a:p>
                      <a:pPr marL="0" algn="l" defTabSz="914400" rtl="0" eaLnBrk="1" fontAlgn="b" latinLnBrk="0" hangingPunct="1"/>
                      <a:r>
                        <a:rPr lang="tr-TR" sz="1600" b="0" kern="1200" dirty="0" smtClean="0">
                          <a:solidFill>
                            <a:schemeClr val="dk1"/>
                          </a:solidFill>
                          <a:latin typeface="+mn-lt"/>
                          <a:ea typeface="+mn-ea"/>
                          <a:cs typeface="+mn-cs"/>
                        </a:rPr>
                        <a:t> Biraz</a:t>
                      </a:r>
                    </a:p>
                  </a:txBody>
                  <a:tcPr marL="9525" marR="9525" marT="9525" marB="0" anchor="ctr"/>
                </a:tc>
                <a:tc>
                  <a:txBody>
                    <a:bodyPr/>
                    <a:lstStyle/>
                    <a:p>
                      <a:pPr marL="0" algn="ctr" defTabSz="914400" rtl="0" eaLnBrk="1" fontAlgn="b" latinLnBrk="0" hangingPunct="1"/>
                      <a:r>
                        <a:rPr lang="tr-TR" sz="1600" kern="1200" dirty="0" smtClean="0">
                          <a:solidFill>
                            <a:schemeClr val="dk1"/>
                          </a:solidFill>
                          <a:latin typeface="+mn-lt"/>
                          <a:ea typeface="+mn-ea"/>
                          <a:cs typeface="+mn-cs"/>
                        </a:rPr>
                        <a:t> 68,9 %</a:t>
                      </a:r>
                    </a:p>
                  </a:txBody>
                  <a:tcPr marL="9525" marR="9525" marT="9525" marB="0" anchor="ctr"/>
                </a:tc>
                <a:tc>
                  <a:txBody>
                    <a:bodyPr/>
                    <a:lstStyle/>
                    <a:p>
                      <a:pPr marL="0" algn="ctr" defTabSz="914400" rtl="0" eaLnBrk="1" fontAlgn="b" latinLnBrk="0" hangingPunct="1"/>
                      <a:r>
                        <a:rPr lang="tr-TR" sz="1600" kern="1200" dirty="0" smtClean="0">
                          <a:solidFill>
                            <a:schemeClr val="dk1"/>
                          </a:solidFill>
                          <a:latin typeface="+mn-lt"/>
                          <a:ea typeface="+mn-ea"/>
                          <a:cs typeface="+mn-cs"/>
                        </a:rPr>
                        <a:t>62,5 %</a:t>
                      </a:r>
                    </a:p>
                  </a:txBody>
                  <a:tcPr marL="9525" marR="9525" marT="9525" marB="0" anchor="ctr"/>
                </a:tc>
              </a:tr>
              <a:tr h="381663">
                <a:tc vMerge="1">
                  <a:txBody>
                    <a:bodyPr/>
                    <a:lstStyle/>
                    <a:p>
                      <a:endParaRPr lang="tr-TR" b="1" dirty="0"/>
                    </a:p>
                  </a:txBody>
                  <a:tcPr/>
                </a:tc>
                <a:tc>
                  <a:txBody>
                    <a:bodyPr/>
                    <a:lstStyle/>
                    <a:p>
                      <a:pPr marL="0" algn="l" defTabSz="914400" rtl="0" eaLnBrk="1" fontAlgn="b" latinLnBrk="0" hangingPunct="1"/>
                      <a:r>
                        <a:rPr lang="tr-TR" sz="1600" b="0" kern="1200" dirty="0" smtClean="0">
                          <a:solidFill>
                            <a:schemeClr val="dk1"/>
                          </a:solidFill>
                          <a:latin typeface="+mn-lt"/>
                          <a:ea typeface="+mn-ea"/>
                          <a:cs typeface="+mn-cs"/>
                        </a:rPr>
                        <a:t> Engel teşkil etmiyor</a:t>
                      </a:r>
                    </a:p>
                  </a:txBody>
                  <a:tcPr marL="9525" marR="9525" marT="9525" marB="0" anchor="ctr"/>
                </a:tc>
                <a:tc>
                  <a:txBody>
                    <a:bodyPr/>
                    <a:lstStyle/>
                    <a:p>
                      <a:pPr marL="0" algn="ctr" defTabSz="914400" rtl="0" eaLnBrk="1" fontAlgn="b" latinLnBrk="0" hangingPunct="1"/>
                      <a:r>
                        <a:rPr lang="tr-TR" sz="1600" kern="1200" dirty="0" smtClean="0">
                          <a:solidFill>
                            <a:schemeClr val="dk1"/>
                          </a:solidFill>
                          <a:latin typeface="+mn-lt"/>
                          <a:ea typeface="+mn-ea"/>
                          <a:cs typeface="+mn-cs"/>
                        </a:rPr>
                        <a:t>  </a:t>
                      </a:r>
                      <a:r>
                        <a:rPr lang="tr-TR" sz="1600" kern="1200" baseline="0" dirty="0" smtClean="0">
                          <a:solidFill>
                            <a:schemeClr val="dk1"/>
                          </a:solidFill>
                          <a:latin typeface="+mn-lt"/>
                          <a:ea typeface="+mn-ea"/>
                          <a:cs typeface="+mn-cs"/>
                        </a:rPr>
                        <a:t> </a:t>
                      </a:r>
                      <a:r>
                        <a:rPr lang="tr-TR" sz="1600" kern="1200" dirty="0" smtClean="0">
                          <a:solidFill>
                            <a:schemeClr val="dk1"/>
                          </a:solidFill>
                          <a:latin typeface="+mn-lt"/>
                          <a:ea typeface="+mn-ea"/>
                          <a:cs typeface="+mn-cs"/>
                        </a:rPr>
                        <a:t>9,5 %</a:t>
                      </a:r>
                    </a:p>
                  </a:txBody>
                  <a:tcPr marL="9525" marR="9525" marT="9525" marB="0" anchor="ctr"/>
                </a:tc>
                <a:tc>
                  <a:txBody>
                    <a:bodyPr/>
                    <a:lstStyle/>
                    <a:p>
                      <a:pPr marL="0" algn="ctr" defTabSz="914400" rtl="0" eaLnBrk="1" fontAlgn="b" latinLnBrk="0" hangingPunct="1"/>
                      <a:r>
                        <a:rPr lang="tr-TR" sz="1600" kern="1200" dirty="0" smtClean="0">
                          <a:solidFill>
                            <a:schemeClr val="dk1"/>
                          </a:solidFill>
                          <a:latin typeface="+mn-lt"/>
                          <a:ea typeface="+mn-ea"/>
                          <a:cs typeface="+mn-cs"/>
                        </a:rPr>
                        <a:t>  10,0 %</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66</a:t>
            </a:fld>
            <a:endParaRPr lang="en-US"/>
          </a:p>
        </p:txBody>
      </p:sp>
      <p:sp>
        <p:nvSpPr>
          <p:cNvPr id="7" name="6 Metin kutusu"/>
          <p:cNvSpPr txBox="1"/>
          <p:nvPr/>
        </p:nvSpPr>
        <p:spPr>
          <a:xfrm>
            <a:off x="323528" y="6453336"/>
            <a:ext cx="3024336" cy="276999"/>
          </a:xfrm>
          <a:prstGeom prst="rect">
            <a:avLst/>
          </a:prstGeom>
          <a:noFill/>
        </p:spPr>
        <p:txBody>
          <a:bodyPr wrap="square" rtlCol="0">
            <a:spAutoFit/>
          </a:bodyPr>
          <a:lstStyle/>
          <a:p>
            <a:r>
              <a:rPr lang="tr-TR" sz="1200" dirty="0">
                <a:solidFill>
                  <a:srgbClr val="000000"/>
                </a:solidFill>
              </a:rPr>
              <a:t>Kaynak: </a:t>
            </a:r>
            <a:r>
              <a:rPr lang="tr-TR" sz="1200" dirty="0" smtClean="0">
                <a:solidFill>
                  <a:srgbClr val="000000"/>
                </a:solidFill>
              </a:rPr>
              <a:t>UMEM Beceri 2012</a:t>
            </a:r>
            <a:endParaRPr lang="en-US" sz="1200" dirty="0">
              <a:solidFill>
                <a:srgbClr val="000000"/>
              </a:solidFill>
            </a:endParaRPr>
          </a:p>
        </p:txBody>
      </p:sp>
      <p:sp>
        <p:nvSpPr>
          <p:cNvPr id="8" name="7 Metin kutusu"/>
          <p:cNvSpPr txBox="1"/>
          <p:nvPr/>
        </p:nvSpPr>
        <p:spPr>
          <a:xfrm>
            <a:off x="0" y="1628800"/>
            <a:ext cx="9144000" cy="646331"/>
          </a:xfrm>
          <a:prstGeom prst="rect">
            <a:avLst/>
          </a:prstGeom>
          <a:solidFill>
            <a:schemeClr val="accent6"/>
          </a:solidFill>
        </p:spPr>
        <p:txBody>
          <a:bodyPr wrap="square" rtlCol="0">
            <a:spAutoFit/>
          </a:bodyPr>
          <a:lstStyle/>
          <a:p>
            <a:pPr algn="ctr"/>
            <a:r>
              <a:rPr lang="tr-TR" b="1" dirty="0" smtClean="0">
                <a:solidFill>
                  <a:schemeClr val="bg1"/>
                </a:solidFill>
              </a:rPr>
              <a:t> Çalışanların beceri uyumsuzluğunun yol açtığı sorunlar</a:t>
            </a:r>
          </a:p>
          <a:p>
            <a:pPr algn="ctr"/>
            <a:r>
              <a:rPr lang="tr-TR" dirty="0" smtClean="0">
                <a:solidFill>
                  <a:schemeClr val="bg1"/>
                </a:solidFill>
              </a:rPr>
              <a:t>evet diyenlerin yüzdesi, Türkiye ve Gaziantep, 2012</a:t>
            </a:r>
            <a:endParaRPr lang="en-US" dirty="0">
              <a:solidFill>
                <a:schemeClr val="bg1"/>
              </a:solidFill>
            </a:endParaRPr>
          </a:p>
        </p:txBody>
      </p:sp>
      <p:sp>
        <p:nvSpPr>
          <p:cNvPr id="13" name="6 Başlık"/>
          <p:cNvSpPr>
            <a:spLocks noGrp="1"/>
          </p:cNvSpPr>
          <p:nvPr>
            <p:ph type="title"/>
          </p:nvPr>
        </p:nvSpPr>
        <p:spPr/>
        <p:txBody>
          <a:bodyPr/>
          <a:lstStyle/>
          <a:p>
            <a:r>
              <a:rPr lang="tr-TR" sz="3600" b="1" dirty="0" smtClean="0"/>
              <a:t>Beceri Seti Analizi örnek çıktı (5) </a:t>
            </a:r>
            <a:endParaRPr lang="en-US" sz="3600" b="1" dirty="0">
              <a:solidFill>
                <a:srgbClr val="7030A0"/>
              </a:solidFill>
            </a:endParaRPr>
          </a:p>
        </p:txBody>
      </p:sp>
      <p:graphicFrame>
        <p:nvGraphicFramePr>
          <p:cNvPr id="626690" name="5 Grafik"/>
          <p:cNvGraphicFramePr>
            <a:graphicFrameLocks/>
          </p:cNvGraphicFramePr>
          <p:nvPr>
            <p:extLst>
              <p:ext uri="{D42A27DB-BD31-4B8C-83A1-F6EECF244321}">
                <p14:modId xmlns:p14="http://schemas.microsoft.com/office/powerpoint/2010/main" xmlns="" val="2753285148"/>
              </p:ext>
            </p:extLst>
          </p:nvPr>
        </p:nvGraphicFramePr>
        <p:xfrm>
          <a:off x="1619250" y="2276475"/>
          <a:ext cx="7140575" cy="4295775"/>
        </p:xfrm>
        <a:graphic>
          <a:graphicData uri="http://schemas.openxmlformats.org/presentationml/2006/ole">
            <p:oleObj spid="_x0000_s687133" name="Çalışma Sayfası" r:id="rId3" imgW="8867843" imgH="4295685" progId="Excel.Sheet.8">
              <p:embed/>
            </p:oleObj>
          </a:graphicData>
        </a:graphic>
      </p:graphicFrame>
      <p:sp>
        <p:nvSpPr>
          <p:cNvPr id="14" name="2 İçerik Yer Tutucusu"/>
          <p:cNvSpPr>
            <a:spLocks noGrp="1"/>
          </p:cNvSpPr>
          <p:nvPr>
            <p:ph sz="half" idx="1"/>
          </p:nvPr>
        </p:nvSpPr>
        <p:spPr>
          <a:xfrm>
            <a:off x="0" y="2060848"/>
            <a:ext cx="2771800" cy="4424536"/>
          </a:xfrm>
        </p:spPr>
        <p:txBody>
          <a:bodyPr/>
          <a:lstStyle/>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r>
              <a:rPr lang="tr-TR" sz="1600" dirty="0" smtClean="0"/>
              <a:t>Gaziantep’te beceri uyumsuzluğunu sorun olarak görenler oldukça fazla.</a:t>
            </a:r>
            <a:endParaRPr lang="en-US" sz="1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67</a:t>
            </a:fld>
            <a:endParaRPr lang="en-US"/>
          </a:p>
        </p:txBody>
      </p:sp>
      <p:sp>
        <p:nvSpPr>
          <p:cNvPr id="7" name="6 Metin kutusu"/>
          <p:cNvSpPr txBox="1"/>
          <p:nvPr/>
        </p:nvSpPr>
        <p:spPr>
          <a:xfrm>
            <a:off x="323528" y="6453336"/>
            <a:ext cx="3024336" cy="276999"/>
          </a:xfrm>
          <a:prstGeom prst="rect">
            <a:avLst/>
          </a:prstGeom>
          <a:noFill/>
        </p:spPr>
        <p:txBody>
          <a:bodyPr wrap="square" rtlCol="0">
            <a:spAutoFit/>
          </a:bodyPr>
          <a:lstStyle/>
          <a:p>
            <a:r>
              <a:rPr lang="tr-TR" sz="1200" dirty="0">
                <a:solidFill>
                  <a:srgbClr val="000000"/>
                </a:solidFill>
              </a:rPr>
              <a:t>Kaynak: </a:t>
            </a:r>
            <a:r>
              <a:rPr lang="tr-TR" sz="1200" dirty="0" smtClean="0">
                <a:solidFill>
                  <a:srgbClr val="000000"/>
                </a:solidFill>
              </a:rPr>
              <a:t>UMEM Beceri 2012</a:t>
            </a:r>
            <a:endParaRPr lang="en-US" sz="1200" dirty="0">
              <a:solidFill>
                <a:srgbClr val="000000"/>
              </a:solidFill>
            </a:endParaRPr>
          </a:p>
        </p:txBody>
      </p:sp>
      <p:sp>
        <p:nvSpPr>
          <p:cNvPr id="8" name="7 Metin kutusu"/>
          <p:cNvSpPr txBox="1"/>
          <p:nvPr/>
        </p:nvSpPr>
        <p:spPr>
          <a:xfrm>
            <a:off x="0" y="1700808"/>
            <a:ext cx="9144000" cy="646331"/>
          </a:xfrm>
          <a:prstGeom prst="rect">
            <a:avLst/>
          </a:prstGeom>
          <a:solidFill>
            <a:schemeClr val="accent6"/>
          </a:solidFill>
        </p:spPr>
        <p:txBody>
          <a:bodyPr wrap="square" rtlCol="0">
            <a:spAutoFit/>
          </a:bodyPr>
          <a:lstStyle/>
          <a:p>
            <a:pPr algn="ctr"/>
            <a:r>
              <a:rPr lang="tr-TR" b="1" dirty="0" smtClean="0">
                <a:solidFill>
                  <a:schemeClr val="bg1"/>
                </a:solidFill>
              </a:rPr>
              <a:t>Çalışanlarda beceri uyumsuzluğunun türleri, </a:t>
            </a:r>
          </a:p>
          <a:p>
            <a:pPr algn="ctr"/>
            <a:r>
              <a:rPr lang="tr-TR" dirty="0" smtClean="0">
                <a:solidFill>
                  <a:schemeClr val="bg1"/>
                </a:solidFill>
              </a:rPr>
              <a:t>Türkiye ve Gaziantep 2012</a:t>
            </a:r>
            <a:r>
              <a:rPr lang="tr-TR" b="1" dirty="0" smtClean="0">
                <a:solidFill>
                  <a:schemeClr val="bg1"/>
                </a:solidFill>
              </a:rPr>
              <a:t> </a:t>
            </a:r>
            <a:endParaRPr lang="en-US" b="1" dirty="0">
              <a:solidFill>
                <a:schemeClr val="bg1"/>
              </a:solidFill>
            </a:endParaRPr>
          </a:p>
        </p:txBody>
      </p:sp>
      <p:sp>
        <p:nvSpPr>
          <p:cNvPr id="13" name="6 Başlık"/>
          <p:cNvSpPr>
            <a:spLocks noGrp="1"/>
          </p:cNvSpPr>
          <p:nvPr>
            <p:ph type="title"/>
          </p:nvPr>
        </p:nvSpPr>
        <p:spPr/>
        <p:txBody>
          <a:bodyPr/>
          <a:lstStyle/>
          <a:p>
            <a:r>
              <a:rPr lang="tr-TR" sz="3600" b="1" dirty="0" smtClean="0"/>
              <a:t>Beceri Seti Analizi örnek çıktı (6) </a:t>
            </a:r>
            <a:endParaRPr lang="en-US" sz="3600" b="1" dirty="0">
              <a:solidFill>
                <a:srgbClr val="7030A0"/>
              </a:solidFill>
            </a:endParaRPr>
          </a:p>
        </p:txBody>
      </p:sp>
      <p:sp>
        <p:nvSpPr>
          <p:cNvPr id="14" name="2 İçerik Yer Tutucusu"/>
          <p:cNvSpPr>
            <a:spLocks noGrp="1"/>
          </p:cNvSpPr>
          <p:nvPr>
            <p:ph sz="half" idx="1"/>
          </p:nvPr>
        </p:nvSpPr>
        <p:spPr>
          <a:xfrm>
            <a:off x="0" y="2060848"/>
            <a:ext cx="2771800" cy="4424536"/>
          </a:xfrm>
        </p:spPr>
        <p:txBody>
          <a:bodyPr/>
          <a:lstStyle/>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endParaRPr lang="tr-TR" sz="1600" dirty="0" smtClean="0"/>
          </a:p>
          <a:p>
            <a:r>
              <a:rPr lang="tr-TR" sz="1600" dirty="0" smtClean="0"/>
              <a:t>Teknik beceriler en sorunlu alan olarak görülüyor.</a:t>
            </a:r>
            <a:endParaRPr lang="en-US" sz="1600" dirty="0"/>
          </a:p>
        </p:txBody>
      </p:sp>
      <p:graphicFrame>
        <p:nvGraphicFramePr>
          <p:cNvPr id="628739" name="7 Grafik"/>
          <p:cNvGraphicFramePr>
            <a:graphicFrameLocks/>
          </p:cNvGraphicFramePr>
          <p:nvPr/>
        </p:nvGraphicFramePr>
        <p:xfrm>
          <a:off x="812800" y="2132856"/>
          <a:ext cx="8331200" cy="4064000"/>
        </p:xfrm>
        <a:graphic>
          <a:graphicData uri="http://schemas.openxmlformats.org/presentationml/2006/ole">
            <p:oleObj spid="_x0000_s688157" r:id="rId3" imgW="8333954" imgH="4066384" progId="Excel.Sheet.8">
              <p:embed/>
            </p:oleObj>
          </a:graphicData>
        </a:graphic>
      </p:graphicFrame>
      <p:sp>
        <p:nvSpPr>
          <p:cNvPr id="10" name="2 Dikdörtgen"/>
          <p:cNvSpPr>
            <a:spLocks noChangeArrowheads="1"/>
          </p:cNvSpPr>
          <p:nvPr/>
        </p:nvSpPr>
        <p:spPr bwMode="auto">
          <a:xfrm>
            <a:off x="2286000" y="6273800"/>
            <a:ext cx="6858000" cy="584200"/>
          </a:xfrm>
          <a:prstGeom prst="rect">
            <a:avLst/>
          </a:prstGeom>
          <a:noFill/>
          <a:ln w="9525">
            <a:noFill/>
            <a:miter lim="800000"/>
            <a:headEnd/>
            <a:tailEnd/>
          </a:ln>
        </p:spPr>
        <p:txBody>
          <a:bodyPr>
            <a:spAutoFit/>
          </a:bodyPr>
          <a:lstStyle/>
          <a:p>
            <a:pPr algn="r">
              <a:buFont typeface="Wingdings" pitchFamily="2" charset="2"/>
              <a:buNone/>
            </a:pPr>
            <a:r>
              <a:rPr lang="tr-TR" sz="1600" b="0"/>
              <a:t>Ortalamanın 1’e yakın olması becerinin eksik olduğunu, </a:t>
            </a:r>
          </a:p>
          <a:p>
            <a:pPr algn="r">
              <a:buFont typeface="Wingdings" pitchFamily="2" charset="2"/>
              <a:buNone/>
            </a:pPr>
            <a:r>
              <a:rPr lang="tr-TR" sz="1600" b="0"/>
              <a:t>ortalamanın 3’e yakın olması becerinin yeterli olduğunu göstermektedir.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68</a:t>
            </a:fld>
            <a:endParaRPr lang="en-US"/>
          </a:p>
        </p:txBody>
      </p:sp>
      <p:sp>
        <p:nvSpPr>
          <p:cNvPr id="7" name="6 Metin kutusu"/>
          <p:cNvSpPr txBox="1"/>
          <p:nvPr/>
        </p:nvSpPr>
        <p:spPr>
          <a:xfrm>
            <a:off x="323528" y="6453336"/>
            <a:ext cx="3024336" cy="276999"/>
          </a:xfrm>
          <a:prstGeom prst="rect">
            <a:avLst/>
          </a:prstGeom>
          <a:noFill/>
        </p:spPr>
        <p:txBody>
          <a:bodyPr wrap="square" rtlCol="0">
            <a:spAutoFit/>
          </a:bodyPr>
          <a:lstStyle/>
          <a:p>
            <a:r>
              <a:rPr lang="tr-TR" sz="1200" dirty="0">
                <a:solidFill>
                  <a:srgbClr val="000000"/>
                </a:solidFill>
              </a:rPr>
              <a:t>Kaynak: </a:t>
            </a:r>
            <a:r>
              <a:rPr lang="tr-TR" sz="1200" dirty="0" smtClean="0">
                <a:solidFill>
                  <a:srgbClr val="000000"/>
                </a:solidFill>
              </a:rPr>
              <a:t>UMEM Beceri 2012</a:t>
            </a:r>
            <a:endParaRPr lang="en-US" sz="1200" dirty="0">
              <a:solidFill>
                <a:srgbClr val="000000"/>
              </a:solidFill>
            </a:endParaRPr>
          </a:p>
        </p:txBody>
      </p:sp>
      <p:sp>
        <p:nvSpPr>
          <p:cNvPr id="8" name="7 Metin kutusu"/>
          <p:cNvSpPr txBox="1"/>
          <p:nvPr/>
        </p:nvSpPr>
        <p:spPr>
          <a:xfrm>
            <a:off x="0" y="1556792"/>
            <a:ext cx="9144000" cy="646331"/>
          </a:xfrm>
          <a:prstGeom prst="rect">
            <a:avLst/>
          </a:prstGeom>
          <a:solidFill>
            <a:schemeClr val="accent6"/>
          </a:solidFill>
        </p:spPr>
        <p:txBody>
          <a:bodyPr wrap="square" rtlCol="0">
            <a:spAutoFit/>
          </a:bodyPr>
          <a:lstStyle/>
          <a:p>
            <a:pPr algn="ctr"/>
            <a:r>
              <a:rPr lang="tr-TR" b="1" dirty="0" smtClean="0">
                <a:solidFill>
                  <a:schemeClr val="bg1"/>
                </a:solidFill>
              </a:rPr>
              <a:t>İşgücü piyasasında arz ve talep durumu, </a:t>
            </a:r>
          </a:p>
          <a:p>
            <a:pPr algn="ctr"/>
            <a:r>
              <a:rPr lang="tr-TR" dirty="0" smtClean="0">
                <a:solidFill>
                  <a:schemeClr val="bg1"/>
                </a:solidFill>
              </a:rPr>
              <a:t>meslek grupları açısından, Gaziantep 2012 </a:t>
            </a:r>
            <a:r>
              <a:rPr lang="tr-TR" b="1" dirty="0" smtClean="0">
                <a:solidFill>
                  <a:schemeClr val="bg1"/>
                </a:solidFill>
              </a:rPr>
              <a:t> </a:t>
            </a:r>
            <a:endParaRPr lang="en-US" b="1" dirty="0">
              <a:solidFill>
                <a:schemeClr val="bg1"/>
              </a:solidFill>
            </a:endParaRPr>
          </a:p>
        </p:txBody>
      </p:sp>
      <p:sp>
        <p:nvSpPr>
          <p:cNvPr id="13" name="6 Başlık"/>
          <p:cNvSpPr>
            <a:spLocks noGrp="1"/>
          </p:cNvSpPr>
          <p:nvPr>
            <p:ph type="title"/>
          </p:nvPr>
        </p:nvSpPr>
        <p:spPr/>
        <p:txBody>
          <a:bodyPr/>
          <a:lstStyle/>
          <a:p>
            <a:r>
              <a:rPr lang="tr-TR" sz="3600" b="1" dirty="0" smtClean="0"/>
              <a:t>Beceri Seti Analizi örnek çıktı (7) </a:t>
            </a:r>
            <a:endParaRPr lang="en-US" sz="3600" b="1" dirty="0">
              <a:solidFill>
                <a:srgbClr val="7030A0"/>
              </a:solidFill>
            </a:endParaRPr>
          </a:p>
        </p:txBody>
      </p:sp>
      <p:sp>
        <p:nvSpPr>
          <p:cNvPr id="10" name="2 Dikdörtgen"/>
          <p:cNvSpPr>
            <a:spLocks noChangeArrowheads="1"/>
          </p:cNvSpPr>
          <p:nvPr/>
        </p:nvSpPr>
        <p:spPr bwMode="auto">
          <a:xfrm>
            <a:off x="2286000" y="6273800"/>
            <a:ext cx="6858000" cy="338554"/>
          </a:xfrm>
          <a:prstGeom prst="rect">
            <a:avLst/>
          </a:prstGeom>
          <a:noFill/>
          <a:ln w="9525">
            <a:noFill/>
            <a:miter lim="800000"/>
            <a:headEnd/>
            <a:tailEnd/>
          </a:ln>
        </p:spPr>
        <p:txBody>
          <a:bodyPr>
            <a:spAutoFit/>
          </a:bodyPr>
          <a:lstStyle/>
          <a:p>
            <a:pPr algn="r">
              <a:buFont typeface="Wingdings" pitchFamily="2" charset="2"/>
              <a:buNone/>
            </a:pPr>
            <a:endParaRPr lang="tr-TR" sz="1600" b="0" dirty="0"/>
          </a:p>
        </p:txBody>
      </p:sp>
      <p:graphicFrame>
        <p:nvGraphicFramePr>
          <p:cNvPr id="11" name="10 Tablo"/>
          <p:cNvGraphicFramePr>
            <a:graphicFrameLocks noGrp="1"/>
          </p:cNvGraphicFramePr>
          <p:nvPr>
            <p:extLst>
              <p:ext uri="{D42A27DB-BD31-4B8C-83A1-F6EECF244321}">
                <p14:modId xmlns:p14="http://schemas.microsoft.com/office/powerpoint/2010/main" xmlns="" val="2655949475"/>
              </p:ext>
            </p:extLst>
          </p:nvPr>
        </p:nvGraphicFramePr>
        <p:xfrm>
          <a:off x="179512" y="2273735"/>
          <a:ext cx="8812089" cy="4179601"/>
        </p:xfrm>
        <a:graphic>
          <a:graphicData uri="http://schemas.openxmlformats.org/drawingml/2006/table">
            <a:tbl>
              <a:tblPr firstRow="1" bandRow="1">
                <a:tableStyleId>{21E4AEA4-8DFA-4A89-87EB-49C32662AFE0}</a:tableStyleId>
              </a:tblPr>
              <a:tblGrid>
                <a:gridCol w="1028077"/>
                <a:gridCol w="3892006"/>
                <a:gridCol w="3892006"/>
              </a:tblGrid>
              <a:tr h="326867">
                <a:tc>
                  <a:txBody>
                    <a:bodyPr/>
                    <a:lstStyle/>
                    <a:p>
                      <a:endParaRPr lang="tr-TR" sz="1500" dirty="0"/>
                    </a:p>
                  </a:txBody>
                  <a:tcPr anchor="ctr"/>
                </a:tc>
                <a:tc>
                  <a:txBody>
                    <a:bodyPr/>
                    <a:lstStyle/>
                    <a:p>
                      <a:pPr algn="ctr"/>
                      <a:r>
                        <a:rPr lang="tr-TR" sz="1500" dirty="0" smtClean="0"/>
                        <a:t>Mevcut Meslekler</a:t>
                      </a:r>
                      <a:endParaRPr lang="tr-TR" sz="1500" dirty="0"/>
                    </a:p>
                  </a:txBody>
                  <a:tcPr anchor="ctr"/>
                </a:tc>
                <a:tc>
                  <a:txBody>
                    <a:bodyPr/>
                    <a:lstStyle/>
                    <a:p>
                      <a:pPr algn="ctr"/>
                      <a:r>
                        <a:rPr lang="tr-TR" sz="1500" dirty="0" smtClean="0"/>
                        <a:t>Açık Pozisyonlar</a:t>
                      </a:r>
                      <a:endParaRPr lang="tr-TR" sz="1500" dirty="0"/>
                    </a:p>
                  </a:txBody>
                  <a:tcPr anchor="ctr"/>
                </a:tc>
              </a:tr>
              <a:tr h="326867">
                <a:tc>
                  <a:txBody>
                    <a:bodyPr/>
                    <a:lstStyle/>
                    <a:p>
                      <a:pPr algn="ctr"/>
                      <a:r>
                        <a:rPr lang="tr-TR" sz="1400" b="0" i="0" u="none" strike="noStrike" kern="1200" dirty="0" smtClean="0">
                          <a:solidFill>
                            <a:srgbClr val="000000"/>
                          </a:solidFill>
                          <a:latin typeface="+mn-lt"/>
                          <a:ea typeface="+mn-ea"/>
                          <a:cs typeface="+mn-cs"/>
                        </a:rPr>
                        <a:t>1</a:t>
                      </a: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Konfeksiyon İşçisi</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Büro Memuru (Dış Ticaret)</a:t>
                      </a:r>
                    </a:p>
                  </a:txBody>
                  <a:tcPr marL="9525" marR="9525" marT="9525" marB="0" anchor="ctr"/>
                </a:tc>
              </a:tr>
              <a:tr h="326867">
                <a:tc>
                  <a:txBody>
                    <a:bodyPr/>
                    <a:lstStyle/>
                    <a:p>
                      <a:pPr marL="0" algn="ctr" defTabSz="914400" rtl="0" eaLnBrk="1" fontAlgn="b" latinLnBrk="0" hangingPunct="1"/>
                      <a:r>
                        <a:rPr lang="tr-TR" sz="1400" b="0" i="0" u="none" strike="noStrike" kern="1200" dirty="0" smtClean="0">
                          <a:solidFill>
                            <a:srgbClr val="000000"/>
                          </a:solidFill>
                          <a:latin typeface="+mn-lt"/>
                          <a:ea typeface="+mn-ea"/>
                          <a:cs typeface="+mn-cs"/>
                        </a:rPr>
                        <a:t>2</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Halı Dokuyucu (Otomatik Tezgah)</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Mekanik Bakım-Onarımcı</a:t>
                      </a:r>
                    </a:p>
                  </a:txBody>
                  <a:tcPr marL="9525" marR="9525" marT="9525" marB="0" anchor="ctr"/>
                </a:tc>
              </a:tr>
              <a:tr h="326867">
                <a:tc>
                  <a:txBody>
                    <a:bodyPr/>
                    <a:lstStyle/>
                    <a:p>
                      <a:pPr algn="ctr" fontAlgn="b"/>
                      <a:r>
                        <a:rPr lang="tr-TR" sz="1400" b="0" i="0" u="none" strike="noStrike" kern="1200" dirty="0" smtClean="0">
                          <a:solidFill>
                            <a:srgbClr val="000000"/>
                          </a:solidFill>
                          <a:latin typeface="+mn-lt"/>
                          <a:ea typeface="+mn-ea"/>
                          <a:cs typeface="+mn-cs"/>
                        </a:rPr>
                        <a:t>3</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İplikçi (Ring / </a:t>
                      </a:r>
                      <a:r>
                        <a:rPr lang="tr-TR" sz="1600" b="1" i="0" u="none" strike="noStrike" kern="1200" dirty="0" err="1" smtClean="0">
                          <a:solidFill>
                            <a:srgbClr val="FF0000"/>
                          </a:solidFill>
                          <a:latin typeface="+mn-lt"/>
                          <a:ea typeface="+mn-ea"/>
                          <a:cs typeface="+mn-cs"/>
                        </a:rPr>
                        <a:t>Vater</a:t>
                      </a:r>
                      <a:r>
                        <a:rPr lang="tr-TR" sz="1600" b="1" i="0" u="none" strike="noStrike" kern="1200" dirty="0" smtClean="0">
                          <a:solidFill>
                            <a:srgbClr val="FF0000"/>
                          </a:solidFill>
                          <a:latin typeface="+mn-lt"/>
                          <a:ea typeface="+mn-ea"/>
                          <a:cs typeface="+mn-cs"/>
                        </a:rPr>
                        <a:t> / Vargel)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İplikçi (Ring / </a:t>
                      </a:r>
                      <a:r>
                        <a:rPr lang="tr-TR" sz="1600" b="1" i="0" u="none" strike="noStrike" kern="1200" dirty="0" err="1" smtClean="0">
                          <a:solidFill>
                            <a:srgbClr val="FF0000"/>
                          </a:solidFill>
                          <a:latin typeface="+mn-lt"/>
                          <a:ea typeface="+mn-ea"/>
                          <a:cs typeface="+mn-cs"/>
                        </a:rPr>
                        <a:t>Vater</a:t>
                      </a:r>
                      <a:r>
                        <a:rPr lang="tr-TR" sz="1600" b="1" i="0" u="none" strike="noStrike" kern="1200" dirty="0" smtClean="0">
                          <a:solidFill>
                            <a:srgbClr val="FF0000"/>
                          </a:solidFill>
                          <a:latin typeface="+mn-lt"/>
                          <a:ea typeface="+mn-ea"/>
                          <a:cs typeface="+mn-cs"/>
                        </a:rPr>
                        <a:t> / Vargel)</a:t>
                      </a:r>
                    </a:p>
                  </a:txBody>
                  <a:tcPr marL="9525" marR="9525" marT="9525" marB="0" anchor="ctr"/>
                </a:tc>
              </a:tr>
              <a:tr h="459260">
                <a:tc>
                  <a:txBody>
                    <a:bodyPr/>
                    <a:lstStyle/>
                    <a:p>
                      <a:pPr marL="0" algn="ctr" defTabSz="914400" rtl="0" eaLnBrk="1" fontAlgn="b" latinLnBrk="0" hangingPunct="1"/>
                      <a:r>
                        <a:rPr lang="tr-TR" sz="1400" b="0" i="0" u="none" strike="noStrike" kern="1200" dirty="0" smtClean="0">
                          <a:solidFill>
                            <a:srgbClr val="000000"/>
                          </a:solidFill>
                          <a:latin typeface="+mn-lt"/>
                          <a:ea typeface="+mn-ea"/>
                          <a:cs typeface="+mn-cs"/>
                        </a:rPr>
                        <a:t>4</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Dokuma ve örme makineleri operatörleri</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Halı Dokuyucu (Otomatik Tezgah)</a:t>
                      </a:r>
                      <a:endParaRPr lang="tr-TR" sz="1600" b="1" i="0" u="none" strike="noStrike" kern="1200" dirty="0">
                        <a:solidFill>
                          <a:srgbClr val="FF0000"/>
                        </a:solidFill>
                        <a:latin typeface="+mn-lt"/>
                        <a:ea typeface="+mn-ea"/>
                        <a:cs typeface="+mn-cs"/>
                      </a:endParaRPr>
                    </a:p>
                  </a:txBody>
                  <a:tcPr marL="9525" marR="9525" marT="9525" marB="0" anchor="ctr"/>
                </a:tc>
              </a:tr>
              <a:tr h="448561">
                <a:tc>
                  <a:txBody>
                    <a:bodyPr/>
                    <a:lstStyle/>
                    <a:p>
                      <a:pPr marL="0" algn="ctr" defTabSz="914400" rtl="0" eaLnBrk="1" fontAlgn="b" latinLnBrk="0" hangingPunct="1"/>
                      <a:r>
                        <a:rPr lang="tr-TR" sz="1400" b="0" i="0" u="none" strike="noStrike" kern="1200" dirty="0" smtClean="0">
                          <a:solidFill>
                            <a:srgbClr val="000000"/>
                          </a:solidFill>
                          <a:latin typeface="+mn-lt"/>
                          <a:ea typeface="+mn-ea"/>
                          <a:cs typeface="+mn-cs"/>
                        </a:rPr>
                        <a:t>5</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err="1" smtClean="0">
                          <a:solidFill>
                            <a:srgbClr val="000000"/>
                          </a:solidFill>
                          <a:latin typeface="+mn-lt"/>
                          <a:ea typeface="+mn-ea"/>
                          <a:cs typeface="+mn-cs"/>
                        </a:rPr>
                        <a:t>Vater</a:t>
                      </a:r>
                      <a:r>
                        <a:rPr lang="tr-TR" sz="1600" b="1" i="0" u="none" strike="noStrike" kern="1200" dirty="0" smtClean="0">
                          <a:solidFill>
                            <a:srgbClr val="000000"/>
                          </a:solidFill>
                          <a:latin typeface="+mn-lt"/>
                          <a:ea typeface="+mn-ea"/>
                          <a:cs typeface="+mn-cs"/>
                        </a:rPr>
                        <a:t> Makinesi Operatörü</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Kalite Kontrolcü (Tekstil)</a:t>
                      </a:r>
                    </a:p>
                  </a:txBody>
                  <a:tcPr marL="9525" marR="9525" marT="9525" marB="0" anchor="ctr"/>
                </a:tc>
              </a:tr>
              <a:tr h="326867">
                <a:tc>
                  <a:txBody>
                    <a:bodyPr/>
                    <a:lstStyle/>
                    <a:p>
                      <a:pPr algn="ctr" fontAlgn="b"/>
                      <a:r>
                        <a:rPr lang="tr-TR" sz="1400" b="0" i="0" u="none" strike="noStrike" kern="1200" dirty="0" smtClean="0">
                          <a:solidFill>
                            <a:srgbClr val="000000"/>
                          </a:solidFill>
                          <a:latin typeface="+mn-lt"/>
                          <a:ea typeface="+mn-ea"/>
                          <a:cs typeface="+mn-cs"/>
                        </a:rPr>
                        <a:t>6</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Bobin Makinesi Operatörü</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Pazarlamacı</a:t>
                      </a:r>
                      <a:endParaRPr lang="tr-TR" sz="1600" b="1" i="0" u="none" strike="noStrike" kern="1200" dirty="0">
                        <a:solidFill>
                          <a:srgbClr val="000000"/>
                        </a:solidFill>
                        <a:latin typeface="+mn-lt"/>
                        <a:ea typeface="+mn-ea"/>
                        <a:cs typeface="+mn-cs"/>
                      </a:endParaRPr>
                    </a:p>
                  </a:txBody>
                  <a:tcPr marL="9525" marR="9525" marT="9525" marB="0" anchor="ctr"/>
                </a:tc>
              </a:tr>
              <a:tr h="326867">
                <a:tc>
                  <a:txBody>
                    <a:bodyPr/>
                    <a:lstStyle/>
                    <a:p>
                      <a:pPr algn="ctr" fontAlgn="b"/>
                      <a:r>
                        <a:rPr lang="tr-TR" sz="1400" b="0" i="0" u="none" strike="noStrike" kern="1200" dirty="0" smtClean="0">
                          <a:solidFill>
                            <a:srgbClr val="000000"/>
                          </a:solidFill>
                          <a:latin typeface="+mn-lt"/>
                          <a:ea typeface="+mn-ea"/>
                          <a:cs typeface="+mn-cs"/>
                        </a:rPr>
                        <a:t>7</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İp Büküm Makinesi Operatörü</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Konfeksiyon İşçisi</a:t>
                      </a:r>
                    </a:p>
                  </a:txBody>
                  <a:tcPr marL="9525" marR="9525" marT="9525" marB="0" anchor="ctr"/>
                </a:tc>
              </a:tr>
              <a:tr h="326867">
                <a:tc>
                  <a:txBody>
                    <a:bodyPr/>
                    <a:lstStyle/>
                    <a:p>
                      <a:pPr algn="ctr" fontAlgn="b"/>
                      <a:r>
                        <a:rPr lang="tr-TR" sz="1400" b="0" i="0" u="none" strike="noStrike" kern="1200" dirty="0" smtClean="0">
                          <a:solidFill>
                            <a:srgbClr val="000000"/>
                          </a:solidFill>
                          <a:latin typeface="+mn-lt"/>
                          <a:ea typeface="+mn-ea"/>
                          <a:cs typeface="+mn-cs"/>
                        </a:rPr>
                        <a:t>8</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Diğer İplik İşçileri ve Sarıcıları</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Tornacı (Torna Tezgahı Operatörü)</a:t>
                      </a:r>
                    </a:p>
                  </a:txBody>
                  <a:tcPr marL="9525" marR="9525" marT="9525" marB="0" anchor="ctr"/>
                </a:tc>
              </a:tr>
              <a:tr h="459260">
                <a:tc>
                  <a:txBody>
                    <a:bodyPr/>
                    <a:lstStyle/>
                    <a:p>
                      <a:pPr algn="ctr" fontAlgn="b"/>
                      <a:r>
                        <a:rPr lang="tr-TR" sz="1400" b="0" i="0" u="none" strike="noStrike" kern="1200" dirty="0" smtClean="0">
                          <a:solidFill>
                            <a:srgbClr val="000000"/>
                          </a:solidFill>
                          <a:latin typeface="+mn-lt"/>
                          <a:ea typeface="+mn-ea"/>
                          <a:cs typeface="+mn-cs"/>
                        </a:rPr>
                        <a:t>9</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Bobin - Katlama - Büküm Makine Operatörü</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FF0000"/>
                          </a:solidFill>
                          <a:latin typeface="+mn-lt"/>
                          <a:ea typeface="+mn-ea"/>
                          <a:cs typeface="+mn-cs"/>
                        </a:rPr>
                        <a:t>Bobin - Katlama - Büküm Makine Operatörü</a:t>
                      </a:r>
                    </a:p>
                  </a:txBody>
                  <a:tcPr marL="9525" marR="9525" marT="9525" marB="0" anchor="ctr"/>
                </a:tc>
              </a:tr>
              <a:tr h="448561">
                <a:tc>
                  <a:txBody>
                    <a:bodyPr/>
                    <a:lstStyle/>
                    <a:p>
                      <a:pPr algn="ctr" fontAlgn="b"/>
                      <a:r>
                        <a:rPr lang="tr-TR" sz="1400" b="0" i="0" u="none" strike="noStrike" kern="1200" dirty="0" smtClean="0">
                          <a:solidFill>
                            <a:srgbClr val="000000"/>
                          </a:solidFill>
                          <a:latin typeface="+mn-lt"/>
                          <a:ea typeface="+mn-ea"/>
                          <a:cs typeface="+mn-cs"/>
                        </a:rPr>
                        <a:t>10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Elyaf hazırlayıcılar</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latin typeface="+mn-lt"/>
                          <a:ea typeface="+mn-ea"/>
                          <a:cs typeface="+mn-cs"/>
                        </a:rPr>
                        <a:t>ARGE Şefi</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69</a:t>
            </a:fld>
            <a:endParaRPr lang="en-US"/>
          </a:p>
        </p:txBody>
      </p:sp>
      <p:sp>
        <p:nvSpPr>
          <p:cNvPr id="7" name="Rectangle 2"/>
          <p:cNvSpPr>
            <a:spLocks noGrp="1" noChangeArrowheads="1"/>
          </p:cNvSpPr>
          <p:nvPr/>
        </p:nvSpPr>
        <p:spPr bwMode="auto">
          <a:xfrm>
            <a:off x="323528" y="764704"/>
            <a:ext cx="8534400" cy="576064"/>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8. Yerel Girişimcilik Ekosistemi Analizi</a:t>
            </a:r>
            <a:endParaRPr lang="en-US" sz="3200" b="1" dirty="0" smtClean="0"/>
          </a:p>
        </p:txBody>
      </p:sp>
      <p:sp>
        <p:nvSpPr>
          <p:cNvPr id="8" name="Rectangle 9"/>
          <p:cNvSpPr>
            <a:spLocks noChangeArrowheads="1"/>
          </p:cNvSpPr>
          <p:nvPr/>
        </p:nvSpPr>
        <p:spPr bwMode="auto">
          <a:xfrm>
            <a:off x="395536" y="1484784"/>
            <a:ext cx="1684305" cy="100811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10" name="Rectangle 11"/>
          <p:cNvSpPr>
            <a:spLocks noChangeArrowheads="1"/>
          </p:cNvSpPr>
          <p:nvPr/>
        </p:nvSpPr>
        <p:spPr bwMode="auto">
          <a:xfrm>
            <a:off x="395536" y="2564904"/>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2" name="Rectangle 13"/>
          <p:cNvSpPr>
            <a:spLocks noChangeArrowheads="1"/>
          </p:cNvSpPr>
          <p:nvPr/>
        </p:nvSpPr>
        <p:spPr bwMode="auto">
          <a:xfrm>
            <a:off x="395536" y="4869160"/>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5" name="Rectangle 11"/>
          <p:cNvSpPr>
            <a:spLocks noChangeArrowheads="1"/>
          </p:cNvSpPr>
          <p:nvPr/>
        </p:nvSpPr>
        <p:spPr bwMode="auto">
          <a:xfrm>
            <a:off x="395536" y="3212976"/>
            <a:ext cx="1688400" cy="792088"/>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4077071"/>
            <a:ext cx="1688123" cy="720081"/>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8" name="Rectangle 13"/>
          <p:cNvSpPr>
            <a:spLocks noChangeArrowheads="1"/>
          </p:cNvSpPr>
          <p:nvPr/>
        </p:nvSpPr>
        <p:spPr bwMode="auto">
          <a:xfrm>
            <a:off x="395536" y="5517232"/>
            <a:ext cx="1728192" cy="1080120"/>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grpSp>
        <p:nvGrpSpPr>
          <p:cNvPr id="2" name="35 Grup"/>
          <p:cNvGrpSpPr/>
          <p:nvPr/>
        </p:nvGrpSpPr>
        <p:grpSpPr>
          <a:xfrm>
            <a:off x="2267744" y="4869160"/>
            <a:ext cx="6552729" cy="576064"/>
            <a:chOff x="2267744" y="4581128"/>
            <a:chExt cx="6552729" cy="576064"/>
          </a:xfrm>
        </p:grpSpPr>
        <p:sp>
          <p:nvSpPr>
            <p:cNvPr id="13" name="Rectangle 14"/>
            <p:cNvSpPr>
              <a:spLocks noChangeArrowheads="1"/>
            </p:cNvSpPr>
            <p:nvPr/>
          </p:nvSpPr>
          <p:spPr bwMode="auto">
            <a:xfrm>
              <a:off x="2267744" y="4581128"/>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a:p>
          </p:txBody>
        </p:sp>
        <p:sp>
          <p:nvSpPr>
            <p:cNvPr id="29" name="28 Metin kutusu"/>
            <p:cNvSpPr txBox="1"/>
            <p:nvPr/>
          </p:nvSpPr>
          <p:spPr>
            <a:xfrm>
              <a:off x="2267744" y="4581128"/>
              <a:ext cx="6408712" cy="523220"/>
            </a:xfrm>
            <a:prstGeom prst="rect">
              <a:avLst/>
            </a:prstGeom>
            <a:noFill/>
          </p:spPr>
          <p:txBody>
            <a:bodyPr wrap="square" rtlCol="0">
              <a:spAutoFit/>
            </a:bodyPr>
            <a:lstStyle/>
            <a:p>
              <a:r>
                <a:rPr lang="tr-TR" sz="1400" dirty="0" smtClean="0"/>
                <a:t>Kurumsal firmalar, sivil toplum kuruluşları, girişimciler, yatırımcılar, kamu kurumları (belediyeler, KOSGEB vb.), üniversiteler, yerel medya</a:t>
              </a:r>
              <a:endParaRPr lang="tr-TR" sz="1400" dirty="0"/>
            </a:p>
          </p:txBody>
        </p:sp>
      </p:grpSp>
      <p:grpSp>
        <p:nvGrpSpPr>
          <p:cNvPr id="3" name="40 Grup"/>
          <p:cNvGrpSpPr/>
          <p:nvPr/>
        </p:nvGrpSpPr>
        <p:grpSpPr>
          <a:xfrm>
            <a:off x="2267744" y="2564902"/>
            <a:ext cx="6552728" cy="554964"/>
            <a:chOff x="2267744" y="2564904"/>
            <a:chExt cx="6552728" cy="504056"/>
          </a:xfrm>
        </p:grpSpPr>
        <p:sp>
          <p:nvSpPr>
            <p:cNvPr id="11" name="Rectangle 12"/>
            <p:cNvSpPr>
              <a:spLocks noChangeArrowheads="1"/>
            </p:cNvSpPr>
            <p:nvPr/>
          </p:nvSpPr>
          <p:spPr bwMode="auto">
            <a:xfrm>
              <a:off x="2267744" y="2564904"/>
              <a:ext cx="6552728"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smtClean="0"/>
            </a:p>
          </p:txBody>
        </p:sp>
        <p:sp>
          <p:nvSpPr>
            <p:cNvPr id="32" name="31 Metin kutusu"/>
            <p:cNvSpPr txBox="1"/>
            <p:nvPr/>
          </p:nvSpPr>
          <p:spPr>
            <a:xfrm>
              <a:off x="2267744" y="2564908"/>
              <a:ext cx="6408712" cy="475224"/>
            </a:xfrm>
            <a:prstGeom prst="rect">
              <a:avLst/>
            </a:prstGeom>
            <a:noFill/>
          </p:spPr>
          <p:txBody>
            <a:bodyPr wrap="square" rtlCol="0" anchor="t">
              <a:spAutoFit/>
            </a:bodyPr>
            <a:lstStyle/>
            <a:p>
              <a:endParaRPr lang="tr-TR" sz="1400" dirty="0" smtClean="0"/>
            </a:p>
            <a:p>
              <a:r>
                <a:rPr lang="tr-TR" sz="1400" dirty="0" smtClean="0"/>
                <a:t>Planlama ve destek uygulama uzmanları</a:t>
              </a:r>
              <a:endParaRPr lang="tr-TR" dirty="0"/>
            </a:p>
          </p:txBody>
        </p:sp>
      </p:grpSp>
      <p:grpSp>
        <p:nvGrpSpPr>
          <p:cNvPr id="6" name="41 Grup"/>
          <p:cNvGrpSpPr/>
          <p:nvPr/>
        </p:nvGrpSpPr>
        <p:grpSpPr>
          <a:xfrm>
            <a:off x="2267744" y="1484784"/>
            <a:ext cx="6552728" cy="1008112"/>
            <a:chOff x="2267744" y="1484784"/>
            <a:chExt cx="6552728" cy="1008112"/>
          </a:xfrm>
        </p:grpSpPr>
        <p:sp>
          <p:nvSpPr>
            <p:cNvPr id="9" name="Rectangle 10"/>
            <p:cNvSpPr>
              <a:spLocks noChangeArrowheads="1"/>
            </p:cNvSpPr>
            <p:nvPr/>
          </p:nvSpPr>
          <p:spPr bwMode="auto">
            <a:xfrm>
              <a:off x="2267744" y="1484784"/>
              <a:ext cx="6552728" cy="1008112"/>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endParaRPr lang="tr-TR" sz="1600" dirty="0" smtClean="0"/>
            </a:p>
          </p:txBody>
        </p:sp>
        <p:sp>
          <p:nvSpPr>
            <p:cNvPr id="33" name="32 Metin kutusu"/>
            <p:cNvSpPr txBox="1"/>
            <p:nvPr/>
          </p:nvSpPr>
          <p:spPr>
            <a:xfrm>
              <a:off x="2267744" y="1484784"/>
              <a:ext cx="6480720" cy="954107"/>
            </a:xfrm>
            <a:prstGeom prst="rect">
              <a:avLst/>
            </a:prstGeom>
            <a:noFill/>
          </p:spPr>
          <p:txBody>
            <a:bodyPr wrap="square" rtlCol="0">
              <a:spAutoFit/>
            </a:bodyPr>
            <a:lstStyle/>
            <a:p>
              <a:r>
                <a:rPr lang="tr-TR" sz="1400" dirty="0" smtClean="0"/>
                <a:t>Bölgelerde etkin ve sosyal girişimlerin mevcut durumlarını ve bunların gelişmesini sağlayan ve engelleyen faktörleri tespit etmek, bu alanların gelişebilmesi için strateji ve programları belirlemek, bu bağlamda rol alacak olan paydaşları haritalandırmak</a:t>
              </a:r>
              <a:endParaRPr lang="tr-TR" dirty="0"/>
            </a:p>
          </p:txBody>
        </p:sp>
      </p:grpSp>
      <p:grpSp>
        <p:nvGrpSpPr>
          <p:cNvPr id="19" name="39 Grup"/>
          <p:cNvGrpSpPr/>
          <p:nvPr/>
        </p:nvGrpSpPr>
        <p:grpSpPr>
          <a:xfrm>
            <a:off x="2267744" y="3212977"/>
            <a:ext cx="6552729" cy="786201"/>
            <a:chOff x="2267744" y="3140967"/>
            <a:chExt cx="6552729" cy="504057"/>
          </a:xfrm>
        </p:grpSpPr>
        <p:sp>
          <p:nvSpPr>
            <p:cNvPr id="14" name="Rectangle 12"/>
            <p:cNvSpPr>
              <a:spLocks noChangeArrowheads="1"/>
            </p:cNvSpPr>
            <p:nvPr/>
          </p:nvSpPr>
          <p:spPr bwMode="auto">
            <a:xfrm>
              <a:off x="2267744" y="3140968"/>
              <a:ext cx="6552729"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a:solidFill>
                  <a:schemeClr val="tx1"/>
                </a:solidFill>
              </a:endParaRPr>
            </a:p>
          </p:txBody>
        </p:sp>
        <p:sp>
          <p:nvSpPr>
            <p:cNvPr id="34" name="33 Metin kutusu"/>
            <p:cNvSpPr txBox="1"/>
            <p:nvPr/>
          </p:nvSpPr>
          <p:spPr>
            <a:xfrm>
              <a:off x="2267744" y="3140967"/>
              <a:ext cx="6408712" cy="414382"/>
            </a:xfrm>
            <a:prstGeom prst="rect">
              <a:avLst/>
            </a:prstGeom>
            <a:noFill/>
          </p:spPr>
          <p:txBody>
            <a:bodyPr wrap="square" rtlCol="0">
              <a:spAutoFit/>
            </a:bodyPr>
            <a:lstStyle/>
            <a:p>
              <a:r>
                <a:rPr lang="tr-TR" sz="1200" dirty="0" smtClean="0"/>
                <a:t>TÜİK, TOBB, KOSGEB gibi kurumlardan ve uluslararası veri setlerinden derlenen verilerin kullanılması, girişimcilik yarışmaları ve zirvelerinden veri toplanması, birebir görüşmeler ve odak grup toplantılarıyla kalitatif verilerin oluşturulması</a:t>
              </a:r>
              <a:endParaRPr lang="tr-TR" sz="1600" dirty="0"/>
            </a:p>
          </p:txBody>
        </p:sp>
      </p:grpSp>
      <p:grpSp>
        <p:nvGrpSpPr>
          <p:cNvPr id="20" name="38 Grup"/>
          <p:cNvGrpSpPr/>
          <p:nvPr/>
        </p:nvGrpSpPr>
        <p:grpSpPr>
          <a:xfrm>
            <a:off x="2267744" y="4077072"/>
            <a:ext cx="6696744" cy="738664"/>
            <a:chOff x="2267744" y="3717032"/>
            <a:chExt cx="6696744" cy="738664"/>
          </a:xfrm>
        </p:grpSpPr>
        <p:sp>
          <p:nvSpPr>
            <p:cNvPr id="17" name="Rectangle 12"/>
            <p:cNvSpPr>
              <a:spLocks noChangeArrowheads="1"/>
            </p:cNvSpPr>
            <p:nvPr/>
          </p:nvSpPr>
          <p:spPr bwMode="auto">
            <a:xfrm>
              <a:off x="2267744" y="371703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600" dirty="0"/>
            </a:p>
          </p:txBody>
        </p:sp>
        <p:sp>
          <p:nvSpPr>
            <p:cNvPr id="35" name="34 Metin kutusu"/>
            <p:cNvSpPr txBox="1"/>
            <p:nvPr/>
          </p:nvSpPr>
          <p:spPr>
            <a:xfrm>
              <a:off x="2267744" y="3717032"/>
              <a:ext cx="6696744" cy="738664"/>
            </a:xfrm>
            <a:prstGeom prst="rect">
              <a:avLst/>
            </a:prstGeom>
            <a:noFill/>
          </p:spPr>
          <p:txBody>
            <a:bodyPr wrap="square" rtlCol="0">
              <a:spAutoFit/>
            </a:bodyPr>
            <a:lstStyle/>
            <a:p>
              <a:pPr lvl="0"/>
              <a:r>
                <a:rPr lang="tr-TR" sz="1400" dirty="0" smtClean="0"/>
                <a:t>(i) Bölgelerde girişimcilik yaratacak altyapı tespitleri</a:t>
              </a:r>
              <a:endParaRPr lang="tr-TR" sz="1400" b="1" dirty="0" smtClean="0">
                <a:solidFill>
                  <a:srgbClr val="FF0000"/>
                </a:solidFill>
              </a:endParaRPr>
            </a:p>
            <a:p>
              <a:r>
                <a:rPr lang="tr-TR" sz="1400" dirty="0" smtClean="0"/>
                <a:t>(</a:t>
              </a:r>
              <a:r>
                <a:rPr lang="tr-TR" sz="1400" dirty="0" err="1" smtClean="0"/>
                <a:t>ii</a:t>
              </a:r>
              <a:r>
                <a:rPr lang="tr-TR" sz="1400" dirty="0" smtClean="0"/>
                <a:t>) Bölgelerdeki girişimcilik ekosisteminin haritası</a:t>
              </a:r>
            </a:p>
            <a:p>
              <a:r>
                <a:rPr lang="tr-TR" sz="1400" dirty="0" smtClean="0"/>
                <a:t>(</a:t>
              </a:r>
              <a:r>
                <a:rPr lang="tr-TR" sz="1400" dirty="0" err="1" smtClean="0"/>
                <a:t>iii</a:t>
              </a:r>
              <a:r>
                <a:rPr lang="tr-TR" sz="1400" dirty="0" smtClean="0"/>
                <a:t>) Girişimciliğin gelişmesine yönelik strateji ve </a:t>
              </a:r>
              <a:r>
                <a:rPr lang="tr-TR" sz="1400" smtClean="0"/>
                <a:t>program öncelikleri</a:t>
              </a:r>
              <a:endParaRPr lang="tr-TR" sz="1400" dirty="0"/>
            </a:p>
          </p:txBody>
        </p:sp>
      </p:grpSp>
      <p:grpSp>
        <p:nvGrpSpPr>
          <p:cNvPr id="21" name="42 Grup"/>
          <p:cNvGrpSpPr/>
          <p:nvPr/>
        </p:nvGrpSpPr>
        <p:grpSpPr>
          <a:xfrm>
            <a:off x="2267744" y="5517233"/>
            <a:ext cx="6554589" cy="1231106"/>
            <a:chOff x="2267744" y="5253202"/>
            <a:chExt cx="6554589" cy="1641475"/>
          </a:xfrm>
        </p:grpSpPr>
        <p:sp>
          <p:nvSpPr>
            <p:cNvPr id="44" name="Rectangle 14"/>
            <p:cNvSpPr>
              <a:spLocks noChangeArrowheads="1"/>
            </p:cNvSpPr>
            <p:nvPr/>
          </p:nvSpPr>
          <p:spPr bwMode="auto">
            <a:xfrm>
              <a:off x="2267744" y="5253204"/>
              <a:ext cx="6554589" cy="14401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endParaRPr lang="tr-TR" sz="1600" dirty="0" smtClean="0"/>
            </a:p>
          </p:txBody>
        </p:sp>
        <p:sp>
          <p:nvSpPr>
            <p:cNvPr id="45" name="44 Metin kutusu"/>
            <p:cNvSpPr txBox="1"/>
            <p:nvPr/>
          </p:nvSpPr>
          <p:spPr>
            <a:xfrm>
              <a:off x="2267744" y="5253202"/>
              <a:ext cx="6552728" cy="1641475"/>
            </a:xfrm>
            <a:prstGeom prst="rect">
              <a:avLst/>
            </a:prstGeom>
            <a:noFill/>
          </p:spPr>
          <p:txBody>
            <a:bodyPr wrap="square" rtlCol="0">
              <a:spAutoFit/>
            </a:bodyPr>
            <a:lstStyle/>
            <a:p>
              <a:pPr lvl="0"/>
              <a:endParaRPr lang="tr-TR" sz="1400" dirty="0" smtClean="0"/>
            </a:p>
            <a:p>
              <a:pPr lvl="0"/>
              <a:r>
                <a:rPr lang="tr-TR" sz="1400" dirty="0" smtClean="0"/>
                <a:t>(i) Girişimcilik konusunun diğer araç konularına kıyasla daha yeni bir konu olması</a:t>
              </a:r>
            </a:p>
            <a:p>
              <a:pPr lvl="0"/>
              <a:r>
                <a:rPr lang="tr-TR" sz="1400" dirty="0" smtClean="0"/>
                <a:t>(</a:t>
              </a:r>
              <a:r>
                <a:rPr lang="tr-TR" sz="1400" dirty="0" err="1" smtClean="0"/>
                <a:t>ii</a:t>
              </a:r>
              <a:r>
                <a:rPr lang="tr-TR" sz="1400" dirty="0" smtClean="0"/>
                <a:t>) Girişimcilikle ilgili yerel verilerin yetersiz olması</a:t>
              </a:r>
            </a:p>
            <a:p>
              <a:pPr lvl="0"/>
              <a:r>
                <a:rPr lang="tr-TR" sz="1400" dirty="0" smtClean="0"/>
                <a:t>(</a:t>
              </a:r>
              <a:r>
                <a:rPr lang="tr-TR" sz="1400" dirty="0" err="1" smtClean="0"/>
                <a:t>iii</a:t>
              </a:r>
              <a:r>
                <a:rPr lang="tr-TR" sz="1400" dirty="0" smtClean="0"/>
                <a:t>) Kalitatif verilere ve girişimcilere erişmede karşılaşılabilecek zorluklar</a:t>
              </a:r>
            </a:p>
            <a:p>
              <a:endParaRPr lang="tr-TR"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Yuvarlatılmış Dikdörtgen"/>
          <p:cNvSpPr/>
          <p:nvPr/>
        </p:nvSpPr>
        <p:spPr bwMode="auto">
          <a:xfrm>
            <a:off x="2339752" y="5832436"/>
            <a:ext cx="4464496" cy="908932"/>
          </a:xfrm>
          <a:prstGeom prst="roundRect">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2" name="1 Başlık"/>
          <p:cNvSpPr>
            <a:spLocks noGrp="1"/>
          </p:cNvSpPr>
          <p:nvPr>
            <p:ph type="title"/>
          </p:nvPr>
        </p:nvSpPr>
        <p:spPr>
          <a:xfrm>
            <a:off x="251520" y="764704"/>
            <a:ext cx="8534400" cy="504056"/>
          </a:xfrm>
        </p:spPr>
        <p:txBody>
          <a:bodyPr/>
          <a:lstStyle/>
          <a:p>
            <a:r>
              <a:rPr lang="tr-TR" sz="3200" b="1" dirty="0" smtClean="0"/>
              <a:t>Araç setinde ne var? </a:t>
            </a:r>
            <a:endParaRPr lang="tr-TR"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a:t>
            </a:fld>
            <a:endParaRPr lang="en-US"/>
          </a:p>
        </p:txBody>
      </p:sp>
      <p:sp>
        <p:nvSpPr>
          <p:cNvPr id="12" name="11 Yuvarlatılmış Dikdörtgen"/>
          <p:cNvSpPr/>
          <p:nvPr/>
        </p:nvSpPr>
        <p:spPr bwMode="auto">
          <a:xfrm>
            <a:off x="2076228" y="3212976"/>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000" b="1" dirty="0" smtClean="0">
                <a:solidFill>
                  <a:schemeClr val="bg1"/>
                </a:solidFill>
                <a:cs typeface="Arial" charset="0"/>
              </a:rPr>
              <a:t>Değer Zinciri Analizi</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19" name="18 Aşağı Ok"/>
          <p:cNvSpPr/>
          <p:nvPr/>
        </p:nvSpPr>
        <p:spPr bwMode="auto">
          <a:xfrm rot="19576374">
            <a:off x="1500540" y="5093970"/>
            <a:ext cx="1224136" cy="720080"/>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0" name="19 Aşağı Ok"/>
          <p:cNvSpPr/>
          <p:nvPr/>
        </p:nvSpPr>
        <p:spPr bwMode="auto">
          <a:xfrm rot="2123143">
            <a:off x="6276774" y="5013070"/>
            <a:ext cx="1224136" cy="720080"/>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1" name="20 Aşağı Ok"/>
          <p:cNvSpPr/>
          <p:nvPr/>
        </p:nvSpPr>
        <p:spPr bwMode="auto">
          <a:xfrm>
            <a:off x="3995936" y="5013176"/>
            <a:ext cx="1224136" cy="720080"/>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4" name="23 Yuvarlatılmış Dikdörtgen"/>
          <p:cNvSpPr/>
          <p:nvPr/>
        </p:nvSpPr>
        <p:spPr bwMode="auto">
          <a:xfrm>
            <a:off x="2530602" y="5949068"/>
            <a:ext cx="4129629" cy="64828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b="1" dirty="0" smtClean="0">
                <a:solidFill>
                  <a:schemeClr val="bg1"/>
                </a:solidFill>
                <a:cs typeface="Arial" charset="0"/>
              </a:rPr>
              <a:t>Sentez, </a:t>
            </a:r>
            <a:r>
              <a:rPr lang="tr-TR" b="1" dirty="0" err="1" smtClean="0">
                <a:solidFill>
                  <a:schemeClr val="bg1"/>
                </a:solidFill>
                <a:cs typeface="Arial" charset="0"/>
              </a:rPr>
              <a:t>Önceliklendirme</a:t>
            </a:r>
            <a:r>
              <a:rPr lang="tr-TR" b="1" dirty="0" smtClean="0">
                <a:solidFill>
                  <a:schemeClr val="bg1"/>
                </a:solidFill>
                <a:cs typeface="Arial" charset="0"/>
              </a:rPr>
              <a:t>, Hikaye Oluşturma ve Gündem Örnekleri </a:t>
            </a:r>
          </a:p>
        </p:txBody>
      </p:sp>
      <p:sp>
        <p:nvSpPr>
          <p:cNvPr id="31" name="30 Oval"/>
          <p:cNvSpPr/>
          <p:nvPr/>
        </p:nvSpPr>
        <p:spPr bwMode="auto">
          <a:xfrm flipH="1">
            <a:off x="2183861" y="3284984"/>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4</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7" name="11 Yuvarlatılmış Dikdörtgen"/>
          <p:cNvSpPr/>
          <p:nvPr/>
        </p:nvSpPr>
        <p:spPr bwMode="auto">
          <a:xfrm>
            <a:off x="107504" y="3212976"/>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000" b="1" dirty="0" smtClean="0">
                <a:solidFill>
                  <a:schemeClr val="bg1"/>
                </a:solidFill>
                <a:cs typeface="Arial" charset="0"/>
              </a:rPr>
              <a:t>Dış Ekonomik Çevre Analizi</a:t>
            </a:r>
          </a:p>
        </p:txBody>
      </p:sp>
      <p:sp>
        <p:nvSpPr>
          <p:cNvPr id="38" name="11 Yuvarlatılmış Dikdörtgen"/>
          <p:cNvSpPr/>
          <p:nvPr/>
        </p:nvSpPr>
        <p:spPr bwMode="auto">
          <a:xfrm>
            <a:off x="107504" y="1539220"/>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200" b="1" dirty="0" smtClean="0">
              <a:solidFill>
                <a:schemeClr val="bg1"/>
              </a:solidFill>
              <a:cs typeface="Arial" charset="0"/>
            </a:endParaRPr>
          </a:p>
          <a:p>
            <a:pPr marR="0" indent="0" algn="ctr" fontAlgn="base">
              <a:lnSpc>
                <a:spcPct val="100000"/>
              </a:lnSpc>
              <a:spcBef>
                <a:spcPct val="0"/>
              </a:spcBef>
              <a:spcAft>
                <a:spcPct val="0"/>
              </a:spcAft>
              <a:buClrTx/>
              <a:buSzTx/>
              <a:buFontTx/>
              <a:buNone/>
              <a:tabLst/>
            </a:pPr>
            <a:r>
              <a:rPr lang="tr-TR" sz="2000" b="1" dirty="0" smtClean="0">
                <a:solidFill>
                  <a:schemeClr val="bg1"/>
                </a:solidFill>
                <a:cs typeface="Arial" charset="0"/>
              </a:rPr>
              <a:t>Yatırım Ortamı </a:t>
            </a:r>
            <a:r>
              <a:rPr lang="tr-TR" sz="1400" b="1" dirty="0" smtClean="0">
                <a:solidFill>
                  <a:schemeClr val="bg1"/>
                </a:solidFill>
                <a:cs typeface="Arial" charset="0"/>
              </a:rPr>
              <a:t>Değerlendirmesi</a:t>
            </a:r>
          </a:p>
        </p:txBody>
      </p:sp>
      <p:sp>
        <p:nvSpPr>
          <p:cNvPr id="39" name="11 Yuvarlatılmış Dikdörtgen"/>
          <p:cNvSpPr/>
          <p:nvPr/>
        </p:nvSpPr>
        <p:spPr bwMode="auto">
          <a:xfrm>
            <a:off x="2076228" y="1544917"/>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05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İhracat </a:t>
            </a:r>
            <a:r>
              <a:rPr lang="tr-TR" sz="2000" b="1" dirty="0" err="1" smtClean="0">
                <a:solidFill>
                  <a:schemeClr val="bg1"/>
                </a:solidFill>
                <a:cs typeface="Arial" charset="0"/>
              </a:rPr>
              <a:t>PerformansAnalizi</a:t>
            </a:r>
            <a:endParaRPr lang="tr-TR" sz="2000" b="1" dirty="0" smtClean="0">
              <a:solidFill>
                <a:schemeClr val="bg1"/>
              </a:solidFill>
              <a:cs typeface="Arial" charset="0"/>
            </a:endParaRP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40" name="11 Yuvarlatılmış Dikdörtgen"/>
          <p:cNvSpPr/>
          <p:nvPr/>
        </p:nvSpPr>
        <p:spPr bwMode="auto">
          <a:xfrm>
            <a:off x="3923928" y="2348880"/>
            <a:ext cx="1440160"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4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Yaşam Kalitesi Analizi </a:t>
            </a:r>
          </a:p>
        </p:txBody>
      </p:sp>
      <p:sp>
        <p:nvSpPr>
          <p:cNvPr id="41" name="11 Yuvarlatılmış Dikdörtgen"/>
          <p:cNvSpPr/>
          <p:nvPr/>
        </p:nvSpPr>
        <p:spPr bwMode="auto">
          <a:xfrm>
            <a:off x="5243822" y="3212976"/>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2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Girişimcilik Ekosistemi Analizi</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42" name="11 Yuvarlatılmış Dikdörtgen"/>
          <p:cNvSpPr/>
          <p:nvPr/>
        </p:nvSpPr>
        <p:spPr bwMode="auto">
          <a:xfrm>
            <a:off x="7188038" y="3195404"/>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2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Yenilik Ekosistemi Analizi </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36" name="35 Oval"/>
          <p:cNvSpPr/>
          <p:nvPr/>
        </p:nvSpPr>
        <p:spPr bwMode="auto">
          <a:xfrm flipH="1">
            <a:off x="7260046" y="3273109"/>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9</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43" name="11 Yuvarlatılmış Dikdörtgen"/>
          <p:cNvSpPr/>
          <p:nvPr/>
        </p:nvSpPr>
        <p:spPr bwMode="auto">
          <a:xfrm>
            <a:off x="5243822" y="1539220"/>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3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Bağlantı Düzeyi </a:t>
            </a:r>
            <a:r>
              <a:rPr lang="tr-TR" sz="1400" b="1" dirty="0" smtClean="0">
                <a:solidFill>
                  <a:schemeClr val="bg1"/>
                </a:solidFill>
                <a:cs typeface="Arial" charset="0"/>
              </a:rPr>
              <a:t>(Connectivity)</a:t>
            </a:r>
            <a:r>
              <a:rPr lang="tr-TR" sz="2000" b="1" dirty="0" smtClean="0">
                <a:solidFill>
                  <a:schemeClr val="bg1"/>
                </a:solidFill>
                <a:cs typeface="Arial" charset="0"/>
              </a:rPr>
              <a:t> Analizi </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44" name="11 Yuvarlatılmış Dikdörtgen"/>
          <p:cNvSpPr/>
          <p:nvPr/>
        </p:nvSpPr>
        <p:spPr bwMode="auto">
          <a:xfrm>
            <a:off x="7199913" y="1520409"/>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tr-TR" sz="2000" b="1" dirty="0" smtClean="0">
              <a:solidFill>
                <a:schemeClr val="bg1"/>
              </a:solidFill>
              <a:cs typeface="Arial" charset="0"/>
            </a:endParaRPr>
          </a:p>
          <a:p>
            <a:pPr algn="ctr">
              <a:defRPr/>
            </a:pPr>
            <a:r>
              <a:rPr lang="tr-TR" sz="2000" b="1" dirty="0" smtClean="0">
                <a:solidFill>
                  <a:schemeClr val="bg1"/>
                </a:solidFill>
                <a:cs typeface="Arial" charset="0"/>
              </a:rPr>
              <a:t>Beceri Seti Analizi </a:t>
            </a:r>
          </a:p>
        </p:txBody>
      </p:sp>
      <p:sp>
        <p:nvSpPr>
          <p:cNvPr id="33" name="32 Oval"/>
          <p:cNvSpPr/>
          <p:nvPr/>
        </p:nvSpPr>
        <p:spPr bwMode="auto">
          <a:xfrm flipH="1">
            <a:off x="5327705" y="1605050"/>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6</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5" name="34 Oval"/>
          <p:cNvSpPr/>
          <p:nvPr/>
        </p:nvSpPr>
        <p:spPr bwMode="auto">
          <a:xfrm flipH="1">
            <a:off x="5339580" y="3284984"/>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8</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4" name="33 Oval"/>
          <p:cNvSpPr/>
          <p:nvPr/>
        </p:nvSpPr>
        <p:spPr bwMode="auto">
          <a:xfrm flipH="1">
            <a:off x="7295671" y="1593175"/>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7</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2" name="31 Oval"/>
          <p:cNvSpPr/>
          <p:nvPr/>
        </p:nvSpPr>
        <p:spPr bwMode="auto">
          <a:xfrm flipH="1">
            <a:off x="4067944" y="2420888"/>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5</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9" name="28 Oval"/>
          <p:cNvSpPr/>
          <p:nvPr/>
        </p:nvSpPr>
        <p:spPr bwMode="auto">
          <a:xfrm flipH="1">
            <a:off x="2159353" y="1616925"/>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2</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3" name="22 Oval"/>
          <p:cNvSpPr/>
          <p:nvPr/>
        </p:nvSpPr>
        <p:spPr bwMode="auto">
          <a:xfrm flipH="1">
            <a:off x="179512" y="1628800"/>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chemeClr val="tx1"/>
                </a:solidFill>
                <a:effectLst/>
                <a:latin typeface="Arial" charset="0"/>
                <a:cs typeface="Arial" charset="0"/>
              </a:rPr>
              <a:t>1</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0" name="29 Oval"/>
          <p:cNvSpPr/>
          <p:nvPr/>
        </p:nvSpPr>
        <p:spPr bwMode="auto">
          <a:xfrm flipH="1">
            <a:off x="227770" y="3284984"/>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3</a:t>
            </a:r>
            <a:endParaRPr kumimoji="0" lang="en-US" sz="105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762000"/>
            <a:ext cx="8515672" cy="722784"/>
          </a:xfrm>
        </p:spPr>
        <p:txBody>
          <a:bodyPr/>
          <a:lstStyle/>
          <a:p>
            <a:r>
              <a:rPr lang="tr-TR" sz="3200" b="1" dirty="0" smtClean="0"/>
              <a:t>Yerel Girişimcilik Ekosistemi Analiz Çerçevesi </a:t>
            </a:r>
            <a:endParaRPr lang="tr-TR" sz="3200" dirty="0">
              <a:solidFill>
                <a:srgbClr val="FF0000"/>
              </a:solidFill>
            </a:endParaRPr>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70</a:t>
            </a:fld>
            <a:endParaRPr lang="en-US"/>
          </a:p>
        </p:txBody>
      </p:sp>
      <p:pic>
        <p:nvPicPr>
          <p:cNvPr id="6" name="Picture 6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132856"/>
            <a:ext cx="7992888" cy="4536504"/>
          </a:xfrm>
          <a:prstGeom prst="rect">
            <a:avLst/>
          </a:prstGeom>
          <a:noFill/>
          <a:ln>
            <a:noFill/>
          </a:ln>
        </p:spPr>
      </p:pic>
      <p:sp>
        <p:nvSpPr>
          <p:cNvPr id="7" name="6 Metin kutusu"/>
          <p:cNvSpPr txBox="1"/>
          <p:nvPr/>
        </p:nvSpPr>
        <p:spPr>
          <a:xfrm>
            <a:off x="323528" y="1763524"/>
            <a:ext cx="2555776" cy="369332"/>
          </a:xfrm>
          <a:prstGeom prst="rect">
            <a:avLst/>
          </a:prstGeom>
          <a:solidFill>
            <a:schemeClr val="accent6"/>
          </a:solidFill>
        </p:spPr>
        <p:txBody>
          <a:bodyPr wrap="square" rtlCol="0">
            <a:spAutoFit/>
          </a:bodyPr>
          <a:lstStyle/>
          <a:p>
            <a:pPr algn="ctr"/>
            <a:r>
              <a:rPr lang="tr-TR" b="1" dirty="0" smtClean="0">
                <a:solidFill>
                  <a:schemeClr val="bg1"/>
                </a:solidFill>
              </a:rPr>
              <a:t>1. Adım</a:t>
            </a:r>
            <a:endParaRPr lang="en-US" b="1" dirty="0">
              <a:solidFill>
                <a:schemeClr val="bg1"/>
              </a:solidFill>
            </a:endParaRPr>
          </a:p>
        </p:txBody>
      </p:sp>
      <p:sp>
        <p:nvSpPr>
          <p:cNvPr id="8" name="7 Metin kutusu"/>
          <p:cNvSpPr txBox="1"/>
          <p:nvPr/>
        </p:nvSpPr>
        <p:spPr>
          <a:xfrm>
            <a:off x="3203848" y="1763524"/>
            <a:ext cx="3744416" cy="369332"/>
          </a:xfrm>
          <a:prstGeom prst="rect">
            <a:avLst/>
          </a:prstGeom>
          <a:solidFill>
            <a:schemeClr val="accent6"/>
          </a:solidFill>
        </p:spPr>
        <p:txBody>
          <a:bodyPr wrap="square" rtlCol="0">
            <a:spAutoFit/>
          </a:bodyPr>
          <a:lstStyle/>
          <a:p>
            <a:pPr algn="ctr"/>
            <a:r>
              <a:rPr lang="tr-TR" b="1" dirty="0" smtClean="0">
                <a:solidFill>
                  <a:schemeClr val="bg1"/>
                </a:solidFill>
              </a:rPr>
              <a:t>2. ve 3. Adım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Nesne" hidden="1"/>
          <p:cNvGraphicFramePr>
            <a:graphicFrameLocks noChangeAspect="1"/>
          </p:cNvGraphicFramePr>
          <p:nvPr/>
        </p:nvGraphicFramePr>
        <p:xfrm>
          <a:off x="1587" y="1588"/>
          <a:ext cx="1587" cy="1587"/>
        </p:xfrm>
        <a:graphic>
          <a:graphicData uri="http://schemas.openxmlformats.org/presentationml/2006/ole">
            <p:oleObj spid="_x0000_s451612" name="think-cell Slide" r:id="rId4" imgW="360" imgH="360" progId="">
              <p:embed/>
            </p:oleObj>
          </a:graphicData>
        </a:graphic>
      </p:graphicFrame>
      <p:sp>
        <p:nvSpPr>
          <p:cNvPr id="7" name="6 Yuvarlatılmış Dikdörtgen"/>
          <p:cNvSpPr/>
          <p:nvPr/>
        </p:nvSpPr>
        <p:spPr bwMode="auto">
          <a:xfrm>
            <a:off x="3203848" y="1556792"/>
            <a:ext cx="2520280" cy="511256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 name="1 Başlık"/>
          <p:cNvSpPr>
            <a:spLocks noGrp="1"/>
          </p:cNvSpPr>
          <p:nvPr>
            <p:ph type="title"/>
          </p:nvPr>
        </p:nvSpPr>
        <p:spPr>
          <a:xfrm>
            <a:off x="304800" y="692696"/>
            <a:ext cx="8534400" cy="838200"/>
          </a:xfrm>
        </p:spPr>
        <p:txBody>
          <a:bodyPr/>
          <a:lstStyle/>
          <a:p>
            <a:r>
              <a:rPr lang="tr-TR" sz="3200" b="1" dirty="0" smtClean="0"/>
              <a:t>Yerel Girişimcilik Ekosistemi Analizi</a:t>
            </a:r>
            <a:endParaRPr lang="en-US" sz="3200" b="1" dirty="0" smtClean="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71</a:t>
            </a:fld>
            <a:endParaRPr lang="en-US"/>
          </a:p>
        </p:txBody>
      </p:sp>
      <p:sp>
        <p:nvSpPr>
          <p:cNvPr id="6" name="5 Yuvarlatılmış Dikdörtgen"/>
          <p:cNvSpPr/>
          <p:nvPr/>
        </p:nvSpPr>
        <p:spPr bwMode="auto">
          <a:xfrm>
            <a:off x="395536" y="1556792"/>
            <a:ext cx="2520280" cy="511256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8 Yuvarlatılmış Dikdörtgen"/>
          <p:cNvSpPr/>
          <p:nvPr/>
        </p:nvSpPr>
        <p:spPr bwMode="auto">
          <a:xfrm>
            <a:off x="611560" y="148478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4" name="13 Yuvarlatılmış Dikdörtgen"/>
          <p:cNvSpPr/>
          <p:nvPr/>
        </p:nvSpPr>
        <p:spPr bwMode="auto">
          <a:xfrm>
            <a:off x="467544" y="1988840"/>
            <a:ext cx="2376264" cy="864096"/>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Bölgelerde girişimcilik altyapısının analizi (çerçeve koşullar)</a:t>
            </a:r>
            <a:endParaRPr lang="tr-TR" sz="1600" dirty="0">
              <a:solidFill>
                <a:schemeClr val="bg1"/>
              </a:solidFill>
            </a:endParaRPr>
          </a:p>
        </p:txBody>
      </p:sp>
      <p:sp>
        <p:nvSpPr>
          <p:cNvPr id="12" name="11 Yuvarlatılmış Dikdörtgen"/>
          <p:cNvSpPr/>
          <p:nvPr/>
        </p:nvSpPr>
        <p:spPr bwMode="auto">
          <a:xfrm>
            <a:off x="3419872" y="1556792"/>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6" name="15 Yuvarlatılmış Dikdörtgen"/>
          <p:cNvSpPr/>
          <p:nvPr/>
        </p:nvSpPr>
        <p:spPr bwMode="auto">
          <a:xfrm>
            <a:off x="3347864" y="1988840"/>
            <a:ext cx="2232248" cy="79208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Bölgelerin girişimcilik ekosisteminin analizi</a:t>
            </a:r>
            <a:endParaRPr lang="tr-TR" sz="1600" dirty="0">
              <a:solidFill>
                <a:schemeClr val="bg1"/>
              </a:solidFill>
            </a:endParaRPr>
          </a:p>
        </p:txBody>
      </p:sp>
      <p:sp>
        <p:nvSpPr>
          <p:cNvPr id="21" name="20 Yuvarlatılmış Dikdörtgen"/>
          <p:cNvSpPr/>
          <p:nvPr/>
        </p:nvSpPr>
        <p:spPr bwMode="auto">
          <a:xfrm>
            <a:off x="3275856" y="5445224"/>
            <a:ext cx="2376264" cy="115212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50" dirty="0" smtClean="0">
                <a:solidFill>
                  <a:schemeClr val="bg1"/>
                </a:solidFill>
                <a:cs typeface="Arial" pitchFamily="34" charset="0"/>
              </a:rPr>
              <a:t>4. Girişimcilerin finansman yöntemlerinin belirlenmesi: </a:t>
            </a:r>
          </a:p>
          <a:p>
            <a:pPr indent="-342900" algn="ctr"/>
            <a:r>
              <a:rPr lang="tr-TR" sz="1350" dirty="0" smtClean="0">
                <a:solidFill>
                  <a:schemeClr val="bg1"/>
                </a:solidFill>
                <a:cs typeface="Arial" pitchFamily="34" charset="0"/>
              </a:rPr>
              <a:t>Kredi imkanları, kamu kaynakları,  melek yatırımcılar, </a:t>
            </a:r>
          </a:p>
        </p:txBody>
      </p:sp>
      <p:sp>
        <p:nvSpPr>
          <p:cNvPr id="26" name="25 Yuvarlatılmış Dikdörtgen"/>
          <p:cNvSpPr/>
          <p:nvPr/>
        </p:nvSpPr>
        <p:spPr bwMode="auto">
          <a:xfrm>
            <a:off x="3275856" y="4293096"/>
            <a:ext cx="2376264" cy="122413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50" dirty="0" smtClean="0">
                <a:solidFill>
                  <a:schemeClr val="bg1"/>
                </a:solidFill>
                <a:cs typeface="Arial" pitchFamily="34" charset="0"/>
              </a:rPr>
              <a:t>3. Girişimciliğin ana paydaşların haritalandırılması ve aralarındaki bağlantıların incelenmesi </a:t>
            </a:r>
          </a:p>
          <a:p>
            <a:pPr lvl="0" indent="-342900" algn="ctr">
              <a:buAutoNum type="alphaLcPeriod"/>
            </a:pPr>
            <a:endParaRPr lang="tr-TR" sz="1350" dirty="0">
              <a:solidFill>
                <a:schemeClr val="bg1"/>
              </a:solidFill>
              <a:cs typeface="Arial" pitchFamily="34" charset="0"/>
            </a:endParaRPr>
          </a:p>
        </p:txBody>
      </p:sp>
      <p:sp>
        <p:nvSpPr>
          <p:cNvPr id="8" name="7 Yuvarlatılmış Dikdörtgen"/>
          <p:cNvSpPr/>
          <p:nvPr/>
        </p:nvSpPr>
        <p:spPr bwMode="auto">
          <a:xfrm>
            <a:off x="5940152" y="1484784"/>
            <a:ext cx="2520280" cy="518457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3" name="12 Yuvarlatılmış Dikdörtgen"/>
          <p:cNvSpPr/>
          <p:nvPr/>
        </p:nvSpPr>
        <p:spPr bwMode="auto">
          <a:xfrm>
            <a:off x="6084168" y="148478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5" name="14 Yuvarlatılmış Dikdörtgen"/>
          <p:cNvSpPr/>
          <p:nvPr/>
        </p:nvSpPr>
        <p:spPr bwMode="auto">
          <a:xfrm>
            <a:off x="6084168" y="1916832"/>
            <a:ext cx="2232248" cy="93610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Önceliklerin  belirlenmesi ve program geliştirilmesi </a:t>
            </a:r>
            <a:endParaRPr lang="tr-TR" sz="1600" dirty="0">
              <a:solidFill>
                <a:schemeClr val="bg1"/>
              </a:solidFill>
            </a:endParaRPr>
          </a:p>
        </p:txBody>
      </p:sp>
      <p:sp>
        <p:nvSpPr>
          <p:cNvPr id="22" name="21 Yuvarlatılmış Dikdörtgen"/>
          <p:cNvSpPr/>
          <p:nvPr/>
        </p:nvSpPr>
        <p:spPr bwMode="auto">
          <a:xfrm>
            <a:off x="6084168" y="2924944"/>
            <a:ext cx="2232248" cy="151216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 Analiz sonuçlarına göre girişimciliğin gelişmesinin önündeki öncelikli olarak hedef alınması gereken engellerin belirlenmesi</a:t>
            </a:r>
            <a:endParaRPr lang="tr-TR" sz="1320" dirty="0">
              <a:solidFill>
                <a:schemeClr val="bg1"/>
              </a:solidFill>
              <a:latin typeface="Arial" pitchFamily="34" charset="0"/>
              <a:cs typeface="Arial" pitchFamily="34" charset="0"/>
            </a:endParaRPr>
          </a:p>
        </p:txBody>
      </p:sp>
      <p:sp>
        <p:nvSpPr>
          <p:cNvPr id="27" name="26 Yuvarlatılmış Dikdörtgen"/>
          <p:cNvSpPr/>
          <p:nvPr/>
        </p:nvSpPr>
        <p:spPr bwMode="auto">
          <a:xfrm>
            <a:off x="6084168" y="4293096"/>
            <a:ext cx="2232248" cy="2160240"/>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20" dirty="0" smtClean="0">
                <a:solidFill>
                  <a:schemeClr val="bg1"/>
                </a:solidFill>
                <a:latin typeface="Arial" pitchFamily="34" charset="0"/>
                <a:cs typeface="Arial" pitchFamily="34" charset="0"/>
              </a:rPr>
              <a:t>2. Bunlara yönelik programların belirlenmesi</a:t>
            </a:r>
          </a:p>
          <a:p>
            <a:pPr marL="342900" indent="-342900">
              <a:buAutoNum type="alphaLcPeriod"/>
            </a:pPr>
            <a:r>
              <a:rPr lang="tr-TR" sz="1320" dirty="0" smtClean="0">
                <a:solidFill>
                  <a:schemeClr val="bg1"/>
                </a:solidFill>
                <a:latin typeface="Arial" pitchFamily="34" charset="0"/>
                <a:cs typeface="Arial" pitchFamily="34" charset="0"/>
              </a:rPr>
              <a:t>Teknik ve mali destek programları</a:t>
            </a:r>
          </a:p>
          <a:p>
            <a:pPr marL="342900" indent="-342900">
              <a:buAutoNum type="alphaLcPeriod"/>
            </a:pPr>
            <a:r>
              <a:rPr lang="tr-TR" sz="1320" dirty="0" smtClean="0">
                <a:solidFill>
                  <a:schemeClr val="bg1"/>
                </a:solidFill>
                <a:latin typeface="Arial" pitchFamily="34" charset="0"/>
                <a:cs typeface="Arial" pitchFamily="34" charset="0"/>
              </a:rPr>
              <a:t>Güdümlü projeler</a:t>
            </a:r>
          </a:p>
          <a:p>
            <a:pPr marL="342900" indent="-342900">
              <a:buAutoNum type="alphaLcPeriod"/>
            </a:pPr>
            <a:r>
              <a:rPr lang="tr-TR" sz="1320" dirty="0" smtClean="0">
                <a:solidFill>
                  <a:schemeClr val="bg1"/>
                </a:solidFill>
                <a:latin typeface="Arial" pitchFamily="34" charset="0"/>
                <a:cs typeface="Arial" pitchFamily="34" charset="0"/>
              </a:rPr>
              <a:t> Platform rolü</a:t>
            </a:r>
          </a:p>
        </p:txBody>
      </p:sp>
      <p:sp>
        <p:nvSpPr>
          <p:cNvPr id="23" name="22 Yuvarlatılmış Dikdörtgen"/>
          <p:cNvSpPr/>
          <p:nvPr/>
        </p:nvSpPr>
        <p:spPr bwMode="auto">
          <a:xfrm>
            <a:off x="539552" y="2996952"/>
            <a:ext cx="2232248" cy="79208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cs typeface="Arial" pitchFamily="34" charset="0"/>
              </a:rPr>
              <a:t>1</a:t>
            </a:r>
            <a:r>
              <a:rPr lang="tr-TR" sz="1350" dirty="0" smtClean="0">
                <a:solidFill>
                  <a:schemeClr val="bg1"/>
                </a:solidFill>
              </a:rPr>
              <a:t>. Bölgedeki insan kaynağı yapısının belirlenmesi (5. araç) </a:t>
            </a:r>
            <a:endParaRPr lang="tr-TR" sz="1350" dirty="0">
              <a:solidFill>
                <a:schemeClr val="bg1"/>
              </a:solidFill>
            </a:endParaRPr>
          </a:p>
        </p:txBody>
      </p:sp>
      <p:sp>
        <p:nvSpPr>
          <p:cNvPr id="29" name="28 Yuvarlatılmış Dikdörtgen"/>
          <p:cNvSpPr/>
          <p:nvPr/>
        </p:nvSpPr>
        <p:spPr bwMode="auto">
          <a:xfrm>
            <a:off x="539552" y="4805536"/>
            <a:ext cx="2232248" cy="8557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50" dirty="0" smtClean="0">
                <a:solidFill>
                  <a:schemeClr val="bg1"/>
                </a:solidFill>
                <a:cs typeface="Arial" pitchFamily="34" charset="0"/>
              </a:rPr>
              <a:t>3. Bölgelerdeki ekonomik aktivitelerin belirlenmesi (1., 2. ve 3. araçlar)</a:t>
            </a:r>
          </a:p>
        </p:txBody>
      </p:sp>
      <p:sp>
        <p:nvSpPr>
          <p:cNvPr id="33" name="32 Yuvarlatılmış Dikdörtgen"/>
          <p:cNvSpPr/>
          <p:nvPr/>
        </p:nvSpPr>
        <p:spPr bwMode="auto">
          <a:xfrm>
            <a:off x="539552" y="5669632"/>
            <a:ext cx="2232248" cy="78370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cs typeface="Arial" pitchFamily="34" charset="0"/>
              </a:rPr>
              <a:t>4. Coğrafi ve kültürel koşulların belirlenmesi </a:t>
            </a:r>
            <a:r>
              <a:rPr lang="tr-TR" sz="1350" dirty="0" smtClean="0">
                <a:solidFill>
                  <a:schemeClr val="bg1"/>
                </a:solidFill>
              </a:rPr>
              <a:t>(6. ve 7. araçlar)</a:t>
            </a:r>
            <a:endParaRPr lang="tr-TR" sz="1350" dirty="0">
              <a:solidFill>
                <a:schemeClr val="bg1"/>
              </a:solidFill>
            </a:endParaRPr>
          </a:p>
        </p:txBody>
      </p:sp>
      <p:sp>
        <p:nvSpPr>
          <p:cNvPr id="34" name="33 Yuvarlatılmış Dikdörtgen"/>
          <p:cNvSpPr/>
          <p:nvPr/>
        </p:nvSpPr>
        <p:spPr bwMode="auto">
          <a:xfrm>
            <a:off x="3275856" y="2924944"/>
            <a:ext cx="2376264" cy="57606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 Mevcut girişimcilerin belirlenmesi </a:t>
            </a:r>
            <a:endParaRPr lang="tr-TR" sz="1320" dirty="0">
              <a:solidFill>
                <a:schemeClr val="bg1"/>
              </a:solidFill>
              <a:latin typeface="Arial" pitchFamily="34" charset="0"/>
              <a:cs typeface="Arial" pitchFamily="34" charset="0"/>
            </a:endParaRPr>
          </a:p>
        </p:txBody>
      </p:sp>
      <p:sp>
        <p:nvSpPr>
          <p:cNvPr id="35" name="34 Yuvarlatılmış Dikdörtgen"/>
          <p:cNvSpPr/>
          <p:nvPr/>
        </p:nvSpPr>
        <p:spPr bwMode="auto">
          <a:xfrm>
            <a:off x="539552" y="3789040"/>
            <a:ext cx="2232248" cy="100811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50" dirty="0" smtClean="0">
                <a:solidFill>
                  <a:schemeClr val="bg1"/>
                </a:solidFill>
                <a:cs typeface="Arial" pitchFamily="34" charset="0"/>
              </a:rPr>
              <a:t>2. Bölgelerdeki yenilik sisteminin ve bunun niteliğin belirlenmesi (</a:t>
            </a:r>
            <a:r>
              <a:rPr lang="tr-TR" sz="1350" dirty="0" smtClean="0">
                <a:solidFill>
                  <a:schemeClr val="bg1"/>
                </a:solidFill>
              </a:rPr>
              <a:t>9. araç)</a:t>
            </a:r>
            <a:endParaRPr lang="tr-TR" sz="1350" dirty="0">
              <a:solidFill>
                <a:schemeClr val="bg1"/>
              </a:solidFill>
            </a:endParaRPr>
          </a:p>
        </p:txBody>
      </p:sp>
      <p:sp>
        <p:nvSpPr>
          <p:cNvPr id="25" name="24 Yuvarlatılmış Dikdörtgen"/>
          <p:cNvSpPr/>
          <p:nvPr/>
        </p:nvSpPr>
        <p:spPr bwMode="auto">
          <a:xfrm>
            <a:off x="3275856" y="3429000"/>
            <a:ext cx="2376264" cy="93610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50" dirty="0" smtClean="0">
                <a:solidFill>
                  <a:schemeClr val="bg1"/>
                </a:solidFill>
                <a:cs typeface="Arial" pitchFamily="34" charset="0"/>
              </a:rPr>
              <a:t>2. </a:t>
            </a:r>
            <a:r>
              <a:rPr lang="tr-TR" sz="1350" dirty="0" smtClean="0">
                <a:solidFill>
                  <a:schemeClr val="bg1"/>
                </a:solidFill>
              </a:rPr>
              <a:t>Girişimciliğe yönelik eğitim faaliyetlerinin incelenmesi (üniversiteler ve yaygın öğretim)</a:t>
            </a:r>
            <a:endParaRPr lang="tr-TR" sz="1350" dirty="0" smtClean="0">
              <a:solidFill>
                <a:schemeClr val="bg1"/>
              </a:solidFill>
              <a:cs typeface="Arial" pitchFamily="34" charset="0"/>
            </a:endParaRPr>
          </a:p>
          <a:p>
            <a:pPr lvl="0" algn="ctr"/>
            <a:endParaRPr lang="tr-TR" sz="135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323529" y="2420889"/>
          <a:ext cx="8496942" cy="3968776"/>
        </p:xfrm>
        <a:graphic>
          <a:graphicData uri="http://schemas.openxmlformats.org/drawingml/2006/table">
            <a:tbl>
              <a:tblPr/>
              <a:tblGrid>
                <a:gridCol w="1177342"/>
                <a:gridCol w="501896"/>
                <a:gridCol w="880844"/>
                <a:gridCol w="626529"/>
                <a:gridCol w="880844"/>
                <a:gridCol w="808423"/>
                <a:gridCol w="1205898"/>
                <a:gridCol w="483370"/>
                <a:gridCol w="1081267"/>
                <a:gridCol w="850529"/>
              </a:tblGrid>
              <a:tr h="832907">
                <a:tc gridSpan="2">
                  <a:txBody>
                    <a:bodyPr/>
                    <a:lstStyle/>
                    <a:p>
                      <a:pPr algn="ctr">
                        <a:lnSpc>
                          <a:spcPct val="115000"/>
                        </a:lnSpc>
                        <a:spcAft>
                          <a:spcPts val="0"/>
                        </a:spcAft>
                      </a:pPr>
                      <a:r>
                        <a:rPr lang="tr-TR" sz="1200" b="1" dirty="0">
                          <a:solidFill>
                            <a:srgbClr val="000000"/>
                          </a:solidFill>
                          <a:latin typeface="Calibri"/>
                          <a:ea typeface="Times New Roman"/>
                          <a:cs typeface="Times New Roman"/>
                        </a:rPr>
                        <a:t>10,000 Kişi Başına Düşen Patent Başvuruları</a:t>
                      </a:r>
                      <a:endParaRPr lang="tr-TR" sz="1200" dirty="0">
                        <a:latin typeface="Calibri"/>
                        <a:ea typeface="Calibri"/>
                        <a:cs typeface="Times New Roman"/>
                      </a:endParaRPr>
                    </a:p>
                    <a:p>
                      <a:pPr algn="ctr">
                        <a:lnSpc>
                          <a:spcPct val="115000"/>
                        </a:lnSpc>
                        <a:spcAft>
                          <a:spcPts val="0"/>
                        </a:spcAft>
                      </a:pPr>
                      <a:r>
                        <a:rPr lang="tr-TR" sz="1200" b="1" dirty="0">
                          <a:solidFill>
                            <a:srgbClr val="000000"/>
                          </a:solidFill>
                          <a:latin typeface="Calibri"/>
                          <a:ea typeface="Times New Roman"/>
                          <a:cs typeface="Times New Roman"/>
                        </a:rPr>
                        <a:t>(2011)</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b="1">
                          <a:solidFill>
                            <a:srgbClr val="000000"/>
                          </a:solidFill>
                          <a:latin typeface="Calibri"/>
                          <a:ea typeface="Times New Roman"/>
                          <a:cs typeface="Times New Roman"/>
                        </a:rPr>
                        <a:t>Patent Tescilleri (2011)</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b="1">
                          <a:solidFill>
                            <a:srgbClr val="000000"/>
                          </a:solidFill>
                          <a:latin typeface="Calibri"/>
                          <a:ea typeface="Times New Roman"/>
                          <a:cs typeface="Times New Roman"/>
                        </a:rPr>
                        <a:t>10,000 Kişi Başına Düşen Patent Tescil Sayısı </a:t>
                      </a:r>
                      <a:endParaRPr lang="tr-TR" sz="1200">
                        <a:latin typeface="Calibri"/>
                        <a:ea typeface="Calibri"/>
                        <a:cs typeface="Times New Roman"/>
                      </a:endParaRPr>
                    </a:p>
                    <a:p>
                      <a:pPr algn="ctr">
                        <a:lnSpc>
                          <a:spcPct val="115000"/>
                        </a:lnSpc>
                        <a:spcAft>
                          <a:spcPts val="0"/>
                        </a:spcAft>
                      </a:pPr>
                      <a:r>
                        <a:rPr lang="tr-TR" sz="1200" b="1">
                          <a:solidFill>
                            <a:srgbClr val="000000"/>
                          </a:solidFill>
                          <a:latin typeface="Calibri"/>
                          <a:ea typeface="Times New Roman"/>
                          <a:cs typeface="Times New Roman"/>
                        </a:rPr>
                        <a:t>(2011)</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b="1">
                          <a:solidFill>
                            <a:srgbClr val="000000"/>
                          </a:solidFill>
                          <a:latin typeface="Calibri"/>
                          <a:ea typeface="Times New Roman"/>
                          <a:cs typeface="Times New Roman"/>
                        </a:rPr>
                        <a:t>TGB'lerdeki Firma Sayısı (2011)</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200" b="1">
                          <a:solidFill>
                            <a:srgbClr val="000000"/>
                          </a:solidFill>
                          <a:latin typeface="Calibri"/>
                          <a:ea typeface="Times New Roman"/>
                          <a:cs typeface="Times New Roman"/>
                        </a:rPr>
                        <a:t>TGB Ar-Ge Alanı(m2)</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1220">
                <a:tc>
                  <a:txBody>
                    <a:bodyPr/>
                    <a:lstStyle/>
                    <a:p>
                      <a:pPr>
                        <a:lnSpc>
                          <a:spcPct val="115000"/>
                        </a:lnSpc>
                        <a:spcAft>
                          <a:spcPts val="0"/>
                        </a:spcAft>
                      </a:pPr>
                      <a:r>
                        <a:rPr lang="tr-TR" sz="1200">
                          <a:solidFill>
                            <a:srgbClr val="000000"/>
                          </a:solidFill>
                          <a:latin typeface="Calibri"/>
                          <a:ea typeface="Times New Roman"/>
                          <a:cs typeface="Times New Roman"/>
                        </a:rPr>
                        <a:t>Bursa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2,00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İstanbul</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417</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İstanbul</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0,31</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Ankara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548</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Ankara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149.229</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a:solidFill>
                            <a:srgbClr val="000000"/>
                          </a:solidFill>
                          <a:latin typeface="Calibri"/>
                          <a:ea typeface="Times New Roman"/>
                          <a:cs typeface="Times New Roman"/>
                        </a:rPr>
                        <a:t>Tekirdağ</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1,40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Ankara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78</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Bursa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0,28</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İstanbul</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242</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İstanbul</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64.000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a:solidFill>
                            <a:srgbClr val="000000"/>
                          </a:solidFill>
                          <a:latin typeface="Calibri"/>
                          <a:ea typeface="Times New Roman"/>
                          <a:cs typeface="Times New Roman"/>
                        </a:rPr>
                        <a:t>İstanbul</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1,20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solidFill>
                            <a:srgbClr val="000000"/>
                          </a:solidFill>
                          <a:latin typeface="Calibri"/>
                          <a:ea typeface="Times New Roman"/>
                          <a:cs typeface="Times New Roman"/>
                        </a:rPr>
                        <a:t>Bursa</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74</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Tekirdağ</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0,18</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İzmir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Kayseri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13.500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a:solidFill>
                            <a:srgbClr val="000000"/>
                          </a:solidFill>
                          <a:latin typeface="Calibri"/>
                          <a:ea typeface="Times New Roman"/>
                          <a:cs typeface="Times New Roman"/>
                        </a:rPr>
                        <a:t>Ankara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0,90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İzmir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Ankara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a:solidFill>
                            <a:srgbClr val="000000"/>
                          </a:solidFill>
                          <a:latin typeface="Calibri"/>
                          <a:ea typeface="Times New Roman"/>
                          <a:cs typeface="Times New Roman"/>
                        </a:rPr>
                        <a:t>0,16</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Antalya </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67</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Adana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12.000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İzmir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0,60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Tekirdağ</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15</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Kayseri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a:solidFill>
                            <a:srgbClr val="000000"/>
                          </a:solidFill>
                          <a:latin typeface="Calibri"/>
                          <a:ea typeface="Times New Roman"/>
                          <a:cs typeface="Times New Roman"/>
                        </a:rPr>
                        <a:t>0,10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Kayseri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64</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Bursa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7.870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dirty="0">
                          <a:solidFill>
                            <a:srgbClr val="000000"/>
                          </a:solidFill>
                          <a:latin typeface="Calibri"/>
                          <a:ea typeface="Times New Roman"/>
                          <a:cs typeface="Times New Roman"/>
                        </a:rPr>
                        <a:t>Kayseri</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0,40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Kayseri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13</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İzmir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0,08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Bursa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56</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Antalya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4.375</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a:solidFill>
                            <a:srgbClr val="000000"/>
                          </a:solidFill>
                          <a:latin typeface="Calibri"/>
                          <a:ea typeface="Times New Roman"/>
                          <a:cs typeface="Times New Roman"/>
                        </a:rPr>
                        <a:t>Antalya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0,30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Antalya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8</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Denizli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a:solidFill>
                            <a:srgbClr val="000000"/>
                          </a:solidFill>
                          <a:latin typeface="Calibri"/>
                          <a:ea typeface="Times New Roman"/>
                          <a:cs typeface="Times New Roman"/>
                        </a:rPr>
                        <a:t>0,05</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Denizli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37</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Denizli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4.343</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a:solidFill>
                            <a:srgbClr val="000000"/>
                          </a:solidFill>
                          <a:latin typeface="Calibri"/>
                          <a:ea typeface="Times New Roman"/>
                          <a:cs typeface="Times New Roman"/>
                        </a:rPr>
                        <a:t>Denizli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0,20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Gaziantep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Antalya</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0,04</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Gaziantep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Gaziantep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4.250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b="1" dirty="0">
                          <a:solidFill>
                            <a:srgbClr val="C00000"/>
                          </a:solidFill>
                          <a:latin typeface="Calibri"/>
                          <a:ea typeface="Times New Roman"/>
                          <a:cs typeface="Times New Roman"/>
                        </a:rPr>
                        <a:t>Gaziantep</a:t>
                      </a:r>
                      <a:endParaRPr lang="tr-TR" sz="1200" b="1"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solidFill>
                            <a:srgbClr val="C00000"/>
                          </a:solidFill>
                          <a:latin typeface="Calibri"/>
                          <a:ea typeface="Times New Roman"/>
                          <a:cs typeface="Times New Roman"/>
                        </a:rPr>
                        <a:t>0,20</a:t>
                      </a:r>
                      <a:endParaRPr lang="tr-TR" sz="1200" b="1"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solidFill>
                            <a:srgbClr val="000000"/>
                          </a:solidFill>
                          <a:latin typeface="Calibri"/>
                          <a:ea typeface="Times New Roman"/>
                          <a:cs typeface="Times New Roman"/>
                        </a:rPr>
                        <a:t>Adana</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6</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Gaziantep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0,03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solidFill>
                            <a:srgbClr val="000000"/>
                          </a:solidFill>
                          <a:latin typeface="Calibri"/>
                          <a:ea typeface="Times New Roman"/>
                          <a:cs typeface="Times New Roman"/>
                        </a:rPr>
                        <a:t>Adana</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32</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İzmir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b="1" kern="1200" dirty="0">
                          <a:solidFill>
                            <a:srgbClr val="C00000"/>
                          </a:solidFill>
                          <a:latin typeface="Calibri"/>
                          <a:ea typeface="Times New Roman"/>
                          <a:cs typeface="Times New Roman"/>
                        </a:rPr>
                        <a:t>4.057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2">
                <a:tc>
                  <a:txBody>
                    <a:bodyPr/>
                    <a:lstStyle/>
                    <a:p>
                      <a:pPr>
                        <a:lnSpc>
                          <a:spcPct val="115000"/>
                        </a:lnSpc>
                        <a:spcAft>
                          <a:spcPts val="0"/>
                        </a:spcAft>
                      </a:pPr>
                      <a:r>
                        <a:rPr lang="tr-TR" sz="1200" dirty="0">
                          <a:solidFill>
                            <a:srgbClr val="000000"/>
                          </a:solidFill>
                          <a:latin typeface="Calibri"/>
                          <a:ea typeface="Times New Roman"/>
                          <a:cs typeface="Times New Roman"/>
                        </a:rPr>
                        <a:t>Adana</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0,20</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Denizli</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5</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solidFill>
                            <a:srgbClr val="000000"/>
                          </a:solidFill>
                          <a:latin typeface="Calibri"/>
                          <a:ea typeface="Times New Roman"/>
                          <a:cs typeface="Times New Roman"/>
                        </a:rPr>
                        <a:t>Adana</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dirty="0">
                          <a:solidFill>
                            <a:srgbClr val="000000"/>
                          </a:solidFill>
                          <a:latin typeface="Calibri"/>
                          <a:ea typeface="Times New Roman"/>
                          <a:cs typeface="Times New Roman"/>
                        </a:rPr>
                        <a:t>0,03</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Tekirdağ </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solidFill>
                            <a:srgbClr val="000000"/>
                          </a:solidFill>
                          <a:latin typeface="Calibri"/>
                          <a:ea typeface="Times New Roman"/>
                          <a:cs typeface="Times New Roman"/>
                        </a:rPr>
                        <a:t>Tekirdağ </a:t>
                      </a:r>
                      <a:endParaRPr lang="tr-TR"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solidFill>
                            <a:srgbClr val="000000"/>
                          </a:solidFill>
                          <a:latin typeface="Calibri"/>
                          <a:ea typeface="Times New Roman"/>
                          <a:cs typeface="Times New Roman"/>
                        </a:rPr>
                        <a:t>-</a:t>
                      </a:r>
                      <a:endParaRPr lang="tr-TR"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72</a:t>
            </a:fld>
            <a:endParaRPr lang="en-US"/>
          </a:p>
        </p:txBody>
      </p:sp>
      <p:sp>
        <p:nvSpPr>
          <p:cNvPr id="6" name="1 Başlık"/>
          <p:cNvSpPr>
            <a:spLocks noGrp="1"/>
          </p:cNvSpPr>
          <p:nvPr>
            <p:ph type="title"/>
          </p:nvPr>
        </p:nvSpPr>
        <p:spPr/>
        <p:txBody>
          <a:bodyPr/>
          <a:lstStyle/>
          <a:p>
            <a:r>
              <a:rPr lang="tr-TR" sz="2800" b="1" dirty="0" smtClean="0"/>
              <a:t>Ekosistem analizinin başlangıcı (benchmarking)- Çerçeve koşullar, örnek</a:t>
            </a:r>
            <a:endParaRPr lang="en-US" sz="2800" b="1" dirty="0" smtClean="0"/>
          </a:p>
        </p:txBody>
      </p:sp>
      <p:sp>
        <p:nvSpPr>
          <p:cNvPr id="2" name="Altbilgi Yer Tutucusu 1"/>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195585" name="Rectangle 1"/>
          <p:cNvSpPr>
            <a:spLocks noChangeArrowheads="1"/>
          </p:cNvSpPr>
          <p:nvPr/>
        </p:nvSpPr>
        <p:spPr bwMode="auto">
          <a:xfrm>
            <a:off x="7308304" y="6453336"/>
            <a:ext cx="160492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cs typeface="Calibri" pitchFamily="34" charset="0"/>
              </a:rPr>
              <a:t>Kaynak: </a:t>
            </a:r>
            <a:r>
              <a:rPr kumimoji="0" lang="tr-TR" sz="1100" b="0" i="0" u="none" strike="noStrike" cap="none" normalizeH="0" baseline="0" dirty="0" smtClean="0">
                <a:ln>
                  <a:noFill/>
                </a:ln>
                <a:solidFill>
                  <a:srgbClr val="000000"/>
                </a:solidFill>
                <a:effectLst/>
                <a:cs typeface="Calibri" pitchFamily="34" charset="0"/>
              </a:rPr>
              <a:t>TPE, </a:t>
            </a:r>
            <a:r>
              <a:rPr kumimoji="0" lang="tr-TR" sz="1100" b="0" i="0" u="none" strike="noStrike" cap="none" normalizeH="0" baseline="0" dirty="0" err="1" smtClean="0">
                <a:ln>
                  <a:noFill/>
                </a:ln>
                <a:solidFill>
                  <a:srgbClr val="000000"/>
                </a:solidFill>
                <a:effectLst/>
                <a:cs typeface="Calibri" pitchFamily="34" charset="0"/>
              </a:rPr>
              <a:t>TGB’ler</a:t>
            </a:r>
            <a:endParaRPr kumimoji="0" lang="tr-TR" sz="1100" b="0" i="0" u="none" strike="noStrike" cap="none" normalizeH="0" baseline="0" dirty="0" smtClean="0">
              <a:ln>
                <a:noFill/>
              </a:ln>
              <a:solidFill>
                <a:schemeClr val="tx1"/>
              </a:solidFill>
              <a:effectLst/>
              <a:cs typeface="Arial" pitchFamily="34" charset="0"/>
            </a:endParaRPr>
          </a:p>
        </p:txBody>
      </p:sp>
      <p:sp>
        <p:nvSpPr>
          <p:cNvPr id="9" name="8 Metin kutusu"/>
          <p:cNvSpPr txBox="1"/>
          <p:nvPr/>
        </p:nvSpPr>
        <p:spPr>
          <a:xfrm>
            <a:off x="107504" y="1866310"/>
            <a:ext cx="8964488" cy="338554"/>
          </a:xfrm>
          <a:prstGeom prst="rect">
            <a:avLst/>
          </a:prstGeom>
          <a:solidFill>
            <a:schemeClr val="accent2">
              <a:lumMod val="75000"/>
            </a:schemeClr>
          </a:solidFill>
        </p:spPr>
        <p:txBody>
          <a:bodyPr wrap="square" rtlCol="0">
            <a:spAutoFit/>
          </a:bodyPr>
          <a:lstStyle/>
          <a:p>
            <a:r>
              <a:rPr lang="tr-TR" sz="1600" b="1" dirty="0" smtClean="0">
                <a:solidFill>
                  <a:schemeClr val="bg1"/>
                </a:solidFill>
              </a:rPr>
              <a:t>Gaziantep ve İzmir’de </a:t>
            </a:r>
            <a:r>
              <a:rPr lang="tr-TR" sz="1600" b="1" dirty="0" err="1" smtClean="0">
                <a:solidFill>
                  <a:schemeClr val="bg1"/>
                </a:solidFill>
              </a:rPr>
              <a:t>inovasyonun</a:t>
            </a:r>
            <a:r>
              <a:rPr lang="tr-TR" sz="1600" b="1" dirty="0" smtClean="0">
                <a:solidFill>
                  <a:schemeClr val="bg1"/>
                </a:solidFill>
              </a:rPr>
              <a:t> diğer şehirlerle karşılaştırılması</a:t>
            </a:r>
            <a:endParaRPr lang="tr-TR" sz="1600" b="1"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620688"/>
            <a:ext cx="8659688" cy="838200"/>
          </a:xfrm>
        </p:spPr>
        <p:txBody>
          <a:bodyPr/>
          <a:lstStyle/>
          <a:p>
            <a:r>
              <a:rPr lang="tr-TR" sz="3200" b="1" dirty="0" smtClean="0"/>
              <a:t>Yerel Girişimcilik Ekosistemi Örnek Çıktı</a:t>
            </a:r>
            <a:endParaRPr lang="tr-TR" sz="3200" b="1" dirty="0"/>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73</a:t>
            </a:fld>
            <a:endParaRPr lang="en-US"/>
          </a:p>
        </p:txBody>
      </p:sp>
      <p:graphicFrame>
        <p:nvGraphicFramePr>
          <p:cNvPr id="7" name="6 Grafik"/>
          <p:cNvGraphicFramePr/>
          <p:nvPr/>
        </p:nvGraphicFramePr>
        <p:xfrm>
          <a:off x="5364088" y="2348880"/>
          <a:ext cx="2724150" cy="1962150"/>
        </p:xfrm>
        <a:graphic>
          <a:graphicData uri="http://schemas.openxmlformats.org/drawingml/2006/chart">
            <c:chart xmlns:c="http://schemas.openxmlformats.org/drawingml/2006/chart" xmlns:r="http://schemas.openxmlformats.org/officeDocument/2006/relationships" r:id="rId2"/>
          </a:graphicData>
        </a:graphic>
      </p:graphicFrame>
      <p:sp>
        <p:nvSpPr>
          <p:cNvPr id="105475" name="Rectangle 3"/>
          <p:cNvSpPr>
            <a:spLocks noChangeArrowheads="1"/>
          </p:cNvSpPr>
          <p:nvPr/>
        </p:nvSpPr>
        <p:spPr bwMode="auto">
          <a:xfrm>
            <a:off x="0" y="2419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smtClean="0">
              <a:ln>
                <a:noFill/>
              </a:ln>
              <a:solidFill>
                <a:srgbClr val="00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0000"/>
                </a:solidFill>
                <a:effectLst/>
                <a:latin typeface="Arial" pitchFamily="34" charset="0"/>
                <a:ea typeface="Calibri" pitchFamily="34" charset="0"/>
                <a:cs typeface="Calibri" pitchFamily="34" charset="0"/>
              </a:rPr>
              <a:t> </a:t>
            </a:r>
            <a:r>
              <a:rPr kumimoji="0" lang="tr-TR" sz="900" b="0" i="0" u="none" strike="noStrike" cap="none" normalizeH="0" baseline="0" smtClean="0">
                <a:ln>
                  <a:noFill/>
                </a:ln>
                <a:solidFill>
                  <a:schemeClr val="tx1"/>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478" name="Rectangle 6"/>
          <p:cNvSpPr>
            <a:spLocks noChangeArrowheads="1"/>
          </p:cNvSpPr>
          <p:nvPr/>
        </p:nvSpPr>
        <p:spPr bwMode="auto">
          <a:xfrm>
            <a:off x="0" y="2305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smtClean="0">
              <a:ln>
                <a:noFill/>
              </a:ln>
              <a:solidFill>
                <a:srgbClr val="00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0000"/>
                </a:solidFill>
                <a:effectLst/>
                <a:latin typeface="Arial" pitchFamily="34" charset="0"/>
                <a:ea typeface="Calibri" pitchFamily="34" charset="0"/>
                <a:cs typeface="Calibri" pitchFamily="34" charset="0"/>
              </a:rPr>
              <a:t> </a:t>
            </a:r>
            <a:r>
              <a:rPr kumimoji="0" lang="tr-TR" sz="900" b="0" i="0" u="none" strike="noStrike" cap="none" normalizeH="0" baseline="0" smtClean="0">
                <a:ln>
                  <a:noFill/>
                </a:ln>
                <a:solidFill>
                  <a:schemeClr val="tx1"/>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Dikdörtgen"/>
          <p:cNvSpPr/>
          <p:nvPr/>
        </p:nvSpPr>
        <p:spPr>
          <a:xfrm>
            <a:off x="4860032" y="1916832"/>
            <a:ext cx="3995936" cy="523220"/>
          </a:xfrm>
          <a:prstGeom prst="rect">
            <a:avLst/>
          </a:prstGeom>
        </p:spPr>
        <p:txBody>
          <a:bodyPr wrap="square">
            <a:spAutoFit/>
          </a:bodyPr>
          <a:lstStyle/>
          <a:p>
            <a:pPr lvl="0" fontAlgn="base">
              <a:spcBef>
                <a:spcPct val="0"/>
              </a:spcBef>
              <a:spcAft>
                <a:spcPct val="0"/>
              </a:spcAft>
            </a:pPr>
            <a:r>
              <a:rPr lang="tr-TR" sz="1400" dirty="0" smtClean="0">
                <a:solidFill>
                  <a:srgbClr val="000000"/>
                </a:solidFill>
                <a:cs typeface="Calibri" pitchFamily="34" charset="0"/>
              </a:rPr>
              <a:t>Ege </a:t>
            </a:r>
            <a:r>
              <a:rPr lang="tr-TR" sz="1400" dirty="0" err="1" smtClean="0">
                <a:solidFill>
                  <a:srgbClr val="000000"/>
                </a:solidFill>
                <a:cs typeface="Calibri" pitchFamily="34" charset="0"/>
              </a:rPr>
              <a:t>Teknogirişim</a:t>
            </a:r>
            <a:r>
              <a:rPr lang="tr-TR" sz="1400" dirty="0" smtClean="0">
                <a:solidFill>
                  <a:srgbClr val="000000"/>
                </a:solidFill>
                <a:cs typeface="Calibri" pitchFamily="34" charset="0"/>
              </a:rPr>
              <a:t> Derneği’nde Bulunan Girişimcilerin Cinsiyet Dağılımı</a:t>
            </a:r>
            <a:endParaRPr lang="tr-TR" sz="1400" dirty="0" smtClean="0">
              <a:cs typeface="Arial" pitchFamily="34" charset="0"/>
            </a:endParaRPr>
          </a:p>
        </p:txBody>
      </p:sp>
      <p:graphicFrame>
        <p:nvGraphicFramePr>
          <p:cNvPr id="14" name="13 Grafik"/>
          <p:cNvGraphicFramePr/>
          <p:nvPr/>
        </p:nvGraphicFramePr>
        <p:xfrm>
          <a:off x="323528" y="4221088"/>
          <a:ext cx="6552728" cy="2373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afik"/>
          <p:cNvGraphicFramePr/>
          <p:nvPr/>
        </p:nvGraphicFramePr>
        <p:xfrm>
          <a:off x="395536" y="2348880"/>
          <a:ext cx="3105150" cy="1895475"/>
        </p:xfrm>
        <a:graphic>
          <a:graphicData uri="http://schemas.openxmlformats.org/drawingml/2006/chart">
            <c:chart xmlns:c="http://schemas.openxmlformats.org/drawingml/2006/chart" xmlns:r="http://schemas.openxmlformats.org/officeDocument/2006/relationships" r:id="rId4"/>
          </a:graphicData>
        </a:graphic>
      </p:graphicFrame>
      <p:sp>
        <p:nvSpPr>
          <p:cNvPr id="105482" name="Rectangle 10"/>
          <p:cNvSpPr>
            <a:spLocks noChangeArrowheads="1"/>
          </p:cNvSpPr>
          <p:nvPr/>
        </p:nvSpPr>
        <p:spPr bwMode="auto">
          <a:xfrm>
            <a:off x="251520" y="1844824"/>
            <a:ext cx="41044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ea typeface="Calibri" pitchFamily="34" charset="0"/>
                <a:cs typeface="Calibri" pitchFamily="34" charset="0"/>
              </a:rPr>
              <a:t>Ege </a:t>
            </a:r>
            <a:r>
              <a:rPr kumimoji="0" lang="tr-TR" sz="1400" b="0" i="0" u="none" strike="noStrike" cap="none" normalizeH="0" baseline="0" dirty="0" err="1" smtClean="0">
                <a:ln>
                  <a:noFill/>
                </a:ln>
                <a:solidFill>
                  <a:srgbClr val="000000"/>
                </a:solidFill>
                <a:effectLst/>
                <a:ea typeface="Calibri" pitchFamily="34" charset="0"/>
                <a:cs typeface="Calibri" pitchFamily="34" charset="0"/>
              </a:rPr>
              <a:t>Teknogirişim</a:t>
            </a:r>
            <a:r>
              <a:rPr kumimoji="0" lang="tr-TR" sz="1400" b="0" i="0" u="none" strike="noStrike" cap="none" normalizeH="0" baseline="0" dirty="0" smtClean="0">
                <a:ln>
                  <a:noFill/>
                </a:ln>
                <a:solidFill>
                  <a:srgbClr val="000000"/>
                </a:solidFill>
                <a:effectLst/>
                <a:ea typeface="Calibri" pitchFamily="34" charset="0"/>
                <a:cs typeface="Calibri" pitchFamily="34" charset="0"/>
              </a:rPr>
              <a:t> Derneği’nde Bulunan Girişimlerin Yaşı</a:t>
            </a:r>
            <a:endParaRPr kumimoji="0" lang="tr-TR" sz="1400" b="0" i="0" u="none" strike="noStrike" cap="none" normalizeH="0" baseline="0" dirty="0" smtClean="0">
              <a:ln>
                <a:noFill/>
              </a:ln>
              <a:solidFill>
                <a:schemeClr val="tx1"/>
              </a:solidFill>
              <a:effectLst/>
              <a:cs typeface="Arial" pitchFamily="34" charset="0"/>
            </a:endParaRPr>
          </a:p>
        </p:txBody>
      </p:sp>
      <p:sp>
        <p:nvSpPr>
          <p:cNvPr id="105483" name="Rectangle 11"/>
          <p:cNvSpPr>
            <a:spLocks noChangeArrowheads="1"/>
          </p:cNvSpPr>
          <p:nvPr/>
        </p:nvSpPr>
        <p:spPr bwMode="auto">
          <a:xfrm>
            <a:off x="0" y="508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smtClean="0">
              <a:ln>
                <a:noFill/>
              </a:ln>
              <a:solidFill>
                <a:srgbClr val="00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smtClean="0">
                <a:ln>
                  <a:noFill/>
                </a:ln>
                <a:solidFill>
                  <a:srgbClr val="000000"/>
                </a:solidFill>
                <a:effectLst/>
                <a:latin typeface="Arial" pitchFamily="34" charset="0"/>
                <a:ea typeface="Calibri" pitchFamily="34" charset="0"/>
                <a:cs typeface="Calibri" pitchFamily="34" charset="0"/>
              </a:rPr>
              <a:t> </a:t>
            </a:r>
            <a:r>
              <a:rPr kumimoji="0" lang="tr-TR" sz="900" b="0" i="0" u="none" strike="noStrike" cap="none" normalizeH="0" baseline="0" smtClean="0">
                <a:ln>
                  <a:noFill/>
                </a:ln>
                <a:solidFill>
                  <a:schemeClr val="tx1"/>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18 Dikdörtgen"/>
          <p:cNvSpPr/>
          <p:nvPr/>
        </p:nvSpPr>
        <p:spPr>
          <a:xfrm>
            <a:off x="395536" y="4273351"/>
            <a:ext cx="5832648" cy="307777"/>
          </a:xfrm>
          <a:prstGeom prst="rect">
            <a:avLst/>
          </a:prstGeom>
        </p:spPr>
        <p:txBody>
          <a:bodyPr wrap="square">
            <a:spAutoFit/>
          </a:bodyPr>
          <a:lstStyle/>
          <a:p>
            <a:pPr lvl="0" fontAlgn="base">
              <a:spcBef>
                <a:spcPct val="0"/>
              </a:spcBef>
              <a:spcAft>
                <a:spcPct val="0"/>
              </a:spcAft>
            </a:pPr>
            <a:r>
              <a:rPr lang="tr-TR" sz="1400" dirty="0" smtClean="0">
                <a:solidFill>
                  <a:srgbClr val="000000"/>
                </a:solidFill>
                <a:ea typeface="Calibri" pitchFamily="34" charset="0"/>
                <a:cs typeface="Calibri" pitchFamily="34" charset="0"/>
              </a:rPr>
              <a:t>Ege </a:t>
            </a:r>
            <a:r>
              <a:rPr lang="tr-TR" sz="1400" dirty="0" err="1" smtClean="0">
                <a:solidFill>
                  <a:srgbClr val="000000"/>
                </a:solidFill>
                <a:ea typeface="Calibri" pitchFamily="34" charset="0"/>
                <a:cs typeface="Calibri" pitchFamily="34" charset="0"/>
              </a:rPr>
              <a:t>Teknogirişim</a:t>
            </a:r>
            <a:r>
              <a:rPr lang="tr-TR" sz="1400" dirty="0" smtClean="0">
                <a:solidFill>
                  <a:srgbClr val="000000"/>
                </a:solidFill>
                <a:ea typeface="Calibri" pitchFamily="34" charset="0"/>
                <a:cs typeface="Calibri" pitchFamily="34" charset="0"/>
              </a:rPr>
              <a:t> Derneği’nde Bulunan Girişimcilerin Sektör Dağılımı</a:t>
            </a:r>
            <a:endParaRPr lang="tr-TR" sz="1400" dirty="0" smtClean="0">
              <a:cs typeface="Arial" pitchFamily="34" charset="0"/>
            </a:endParaRPr>
          </a:p>
        </p:txBody>
      </p:sp>
      <p:sp>
        <p:nvSpPr>
          <p:cNvPr id="194562" name="Rectangle 2"/>
          <p:cNvSpPr>
            <a:spLocks noChangeArrowheads="1"/>
          </p:cNvSpPr>
          <p:nvPr/>
        </p:nvSpPr>
        <p:spPr bwMode="auto">
          <a:xfrm>
            <a:off x="6357661" y="6498595"/>
            <a:ext cx="2786339"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Calibri" pitchFamily="34" charset="0"/>
                <a:ea typeface="Calibri" pitchFamily="34" charset="0"/>
                <a:cs typeface="Calibri" pitchFamily="34" charset="0"/>
              </a:rPr>
              <a:t>Kaynak: </a:t>
            </a:r>
            <a:r>
              <a:rPr kumimoji="0" lang="tr-TR"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Ege </a:t>
            </a:r>
            <a:r>
              <a:rPr kumimoji="0" lang="tr-TR" sz="1100" b="0" i="0" u="none" strike="noStrike" cap="none" normalizeH="0" baseline="0" dirty="0" err="1" smtClean="0">
                <a:ln>
                  <a:noFill/>
                </a:ln>
                <a:solidFill>
                  <a:srgbClr val="000000"/>
                </a:solidFill>
                <a:effectLst/>
                <a:latin typeface="Calibri" pitchFamily="34" charset="0"/>
                <a:ea typeface="Calibri" pitchFamily="34" charset="0"/>
                <a:cs typeface="Calibri" pitchFamily="34" charset="0"/>
              </a:rPr>
              <a:t>Teknogirişim</a:t>
            </a:r>
            <a:r>
              <a:rPr kumimoji="0" lang="tr-TR" sz="11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 Derneği, Eylül 2012</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15 Metin kutusu"/>
          <p:cNvSpPr txBox="1"/>
          <p:nvPr/>
        </p:nvSpPr>
        <p:spPr>
          <a:xfrm>
            <a:off x="323528" y="1412776"/>
            <a:ext cx="8604448" cy="338554"/>
          </a:xfrm>
          <a:prstGeom prst="rect">
            <a:avLst/>
          </a:prstGeom>
          <a:solidFill>
            <a:schemeClr val="accent2">
              <a:lumMod val="75000"/>
            </a:schemeClr>
          </a:solidFill>
        </p:spPr>
        <p:txBody>
          <a:bodyPr wrap="square" rtlCol="0">
            <a:spAutoFit/>
          </a:bodyPr>
          <a:lstStyle/>
          <a:p>
            <a:r>
              <a:rPr lang="tr-TR" sz="1600" b="1" dirty="0" smtClean="0">
                <a:solidFill>
                  <a:schemeClr val="bg1"/>
                </a:solidFill>
              </a:rPr>
              <a:t>İzmir’deki girişimlerin profili</a:t>
            </a:r>
            <a:endParaRPr lang="tr-TR" sz="1600" b="1"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Yerel Girişimcilik Ekosistemi Örnek Çıktı</a:t>
            </a:r>
            <a:endParaRPr lang="tr-TR" sz="3200" dirty="0"/>
          </a:p>
        </p:txBody>
      </p:sp>
      <p:sp>
        <p:nvSpPr>
          <p:cNvPr id="4" name="3 Altbilgi Yer Tutucusu"/>
          <p:cNvSpPr>
            <a:spLocks noGrp="1"/>
          </p:cNvSpPr>
          <p:nvPr>
            <p:ph type="ftr" sz="quarter" idx="10"/>
          </p:nvPr>
        </p:nvSpPr>
        <p:spPr/>
        <p:txBody>
          <a:bodyPr/>
          <a:lstStyle/>
          <a:p>
            <a:pPr>
              <a:defRPr/>
            </a:pPr>
            <a:r>
              <a:rPr lang="en-US" dirty="0" err="1" smtClean="0"/>
              <a:t>Rekabet</a:t>
            </a:r>
            <a:r>
              <a:rPr lang="en-US" dirty="0" smtClean="0"/>
              <a:t> </a:t>
            </a:r>
            <a:r>
              <a:rPr lang="en-US" dirty="0" err="1" smtClean="0"/>
              <a:t>Gücü</a:t>
            </a:r>
            <a:r>
              <a:rPr lang="en-US" dirty="0" smtClean="0"/>
              <a:t> </a:t>
            </a:r>
            <a:r>
              <a:rPr lang="en-US" dirty="0" err="1" smtClean="0"/>
              <a:t>Gündemleri</a:t>
            </a:r>
            <a:r>
              <a:rPr lang="en-US" dirty="0" smtClean="0"/>
              <a:t> </a:t>
            </a:r>
            <a:r>
              <a:rPr lang="en-US" dirty="0" err="1" smtClean="0"/>
              <a:t>için</a:t>
            </a:r>
            <a:r>
              <a:rPr lang="en-US" dirty="0" smtClean="0"/>
              <a:t> </a:t>
            </a:r>
            <a:r>
              <a:rPr lang="en-US" dirty="0" err="1" smtClean="0"/>
              <a:t>bir</a:t>
            </a:r>
            <a:r>
              <a:rPr lang="en-US" dirty="0" smtClean="0"/>
              <a:t> </a:t>
            </a:r>
            <a:r>
              <a:rPr lang="en-US" dirty="0" err="1" smtClean="0"/>
              <a:t>Araç-Seti</a:t>
            </a:r>
            <a:r>
              <a:rPr lang="en-US" dirty="0" smtClean="0"/>
              <a:t> </a:t>
            </a:r>
            <a:r>
              <a:rPr lang="en-US" dirty="0" err="1" smtClean="0"/>
              <a:t>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74</a:t>
            </a:fld>
            <a:endParaRPr lang="en-US"/>
          </a:p>
        </p:txBody>
      </p:sp>
      <p:sp>
        <p:nvSpPr>
          <p:cNvPr id="266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66241" name="Text Box 15"/>
          <p:cNvSpPr txBox="1">
            <a:spLocks noChangeArrowheads="1"/>
          </p:cNvSpPr>
          <p:nvPr/>
        </p:nvSpPr>
        <p:spPr bwMode="auto">
          <a:xfrm>
            <a:off x="467544" y="2420888"/>
            <a:ext cx="3067050" cy="4429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4860032" y="2420888"/>
            <a:ext cx="3067050" cy="4429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Metin kutusu"/>
          <p:cNvSpPr txBox="1"/>
          <p:nvPr/>
        </p:nvSpPr>
        <p:spPr>
          <a:xfrm>
            <a:off x="179512" y="1681063"/>
            <a:ext cx="4283968" cy="307777"/>
          </a:xfrm>
          <a:prstGeom prst="rect">
            <a:avLst/>
          </a:prstGeom>
          <a:solidFill>
            <a:schemeClr val="accent6"/>
          </a:solidFill>
        </p:spPr>
        <p:txBody>
          <a:bodyPr wrap="square" rtlCol="0">
            <a:spAutoFit/>
          </a:bodyPr>
          <a:lstStyle/>
          <a:p>
            <a:pPr lvl="0" fontAlgn="base">
              <a:spcBef>
                <a:spcPct val="0"/>
              </a:spcBef>
              <a:spcAft>
                <a:spcPct val="0"/>
              </a:spcAft>
            </a:pPr>
            <a:r>
              <a:rPr lang="tr-TR" sz="1400" b="1" dirty="0" smtClean="0" bmk="_Toc343186257">
                <a:solidFill>
                  <a:schemeClr val="bg1"/>
                </a:solidFill>
                <a:cs typeface="Arial" pitchFamily="34" charset="0"/>
              </a:rPr>
              <a:t>GEM Toplam Girişimcilik Aktivitesi Endeksi</a:t>
            </a:r>
            <a:endParaRPr lang="tr-TR" sz="1400" b="1" dirty="0" smtClean="0">
              <a:solidFill>
                <a:schemeClr val="bg1"/>
              </a:solidFill>
              <a:cs typeface="Arial" pitchFamily="34" charset="0"/>
            </a:endParaRPr>
          </a:p>
        </p:txBody>
      </p:sp>
      <p:sp>
        <p:nvSpPr>
          <p:cNvPr id="16" name="15 Metin kutusu"/>
          <p:cNvSpPr txBox="1"/>
          <p:nvPr/>
        </p:nvSpPr>
        <p:spPr>
          <a:xfrm>
            <a:off x="4752528" y="1700808"/>
            <a:ext cx="4211960" cy="307777"/>
          </a:xfrm>
          <a:prstGeom prst="rect">
            <a:avLst/>
          </a:prstGeom>
          <a:solidFill>
            <a:schemeClr val="accent6"/>
          </a:solidFill>
        </p:spPr>
        <p:txBody>
          <a:bodyPr wrap="square" rtlCol="0">
            <a:spAutoFit/>
          </a:bodyPr>
          <a:lstStyle/>
          <a:p>
            <a:pPr lvl="0" algn="just" fontAlgn="base">
              <a:spcBef>
                <a:spcPct val="0"/>
              </a:spcBef>
              <a:spcAft>
                <a:spcPct val="0"/>
              </a:spcAft>
            </a:pPr>
            <a:r>
              <a:rPr lang="tr-TR" sz="1400" b="1" dirty="0" smtClean="0">
                <a:solidFill>
                  <a:schemeClr val="bg1"/>
                </a:solidFill>
              </a:rPr>
              <a:t>GEM İlerlemeye Dayalı Fırsat Endeksi</a:t>
            </a:r>
            <a:endParaRPr lang="tr-TR" sz="1400" b="1" dirty="0" smtClean="0">
              <a:solidFill>
                <a:schemeClr val="bg1"/>
              </a:solidFill>
              <a:latin typeface="Arial" pitchFamily="34" charset="0"/>
              <a:cs typeface="Arial" pitchFamily="34" charset="0"/>
            </a:endParaRPr>
          </a:p>
        </p:txBody>
      </p:sp>
      <p:graphicFrame>
        <p:nvGraphicFramePr>
          <p:cNvPr id="18" name="17 Grafik"/>
          <p:cNvGraphicFramePr/>
          <p:nvPr/>
        </p:nvGraphicFramePr>
        <p:xfrm>
          <a:off x="251520" y="2132856"/>
          <a:ext cx="4032448"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19 Grafik"/>
          <p:cNvGraphicFramePr/>
          <p:nvPr/>
        </p:nvGraphicFramePr>
        <p:xfrm>
          <a:off x="4788024" y="2132856"/>
          <a:ext cx="3960440"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266244" name="Rectangle 4"/>
          <p:cNvSpPr>
            <a:spLocks noChangeArrowheads="1"/>
          </p:cNvSpPr>
          <p:nvPr/>
        </p:nvSpPr>
        <p:spPr bwMode="auto">
          <a:xfrm>
            <a:off x="5004048" y="3933056"/>
            <a:ext cx="241176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ea typeface="Calibri" pitchFamily="34" charset="0"/>
                <a:cs typeface="Calibri" pitchFamily="34" charset="0"/>
              </a:rPr>
              <a:t>Kaynak:</a:t>
            </a:r>
            <a:r>
              <a:rPr kumimoji="0" lang="tr-TR" sz="1000" b="0" i="0" u="none" strike="noStrike" cap="none" normalizeH="0" baseline="0" dirty="0" smtClean="0">
                <a:ln>
                  <a:noFill/>
                </a:ln>
                <a:solidFill>
                  <a:schemeClr val="tx1"/>
                </a:solidFill>
                <a:effectLst/>
                <a:ea typeface="Calibri" pitchFamily="34" charset="0"/>
                <a:cs typeface="Calibri" pitchFamily="34" charset="0"/>
              </a:rPr>
              <a:t> GEM Global </a:t>
            </a:r>
            <a:r>
              <a:rPr kumimoji="0" lang="tr-TR" sz="1000" b="0" i="0" u="none" strike="noStrike" cap="none" normalizeH="0" baseline="0" dirty="0" err="1" smtClean="0">
                <a:ln>
                  <a:noFill/>
                </a:ln>
                <a:solidFill>
                  <a:schemeClr val="tx1"/>
                </a:solidFill>
                <a:effectLst/>
                <a:ea typeface="Calibri" pitchFamily="34" charset="0"/>
                <a:cs typeface="Calibri" pitchFamily="34" charset="0"/>
              </a:rPr>
              <a:t>Report</a:t>
            </a:r>
            <a:r>
              <a:rPr kumimoji="0" lang="tr-TR" sz="1000" b="0" i="0" u="none" strike="noStrike" cap="none" normalizeH="0" baseline="0" dirty="0" smtClean="0">
                <a:ln>
                  <a:noFill/>
                </a:ln>
                <a:solidFill>
                  <a:schemeClr val="tx1"/>
                </a:solidFill>
                <a:effectLst/>
                <a:ea typeface="Calibri" pitchFamily="34" charset="0"/>
                <a:cs typeface="Calibri" pitchFamily="34" charset="0"/>
              </a:rPr>
              <a:t> 2011</a:t>
            </a:r>
            <a:endParaRPr kumimoji="0" lang="tr-TR" sz="1000" b="0" i="0" u="none" strike="noStrike" cap="none" normalizeH="0" baseline="0" dirty="0" smtClean="0">
              <a:ln>
                <a:noFill/>
              </a:ln>
              <a:solidFill>
                <a:schemeClr val="tx1"/>
              </a:solidFill>
              <a:effectLst/>
              <a:cs typeface="Arial" pitchFamily="34" charset="0"/>
            </a:endParaRPr>
          </a:p>
        </p:txBody>
      </p:sp>
      <p:sp>
        <p:nvSpPr>
          <p:cNvPr id="22" name="Rectangle 4"/>
          <p:cNvSpPr>
            <a:spLocks noChangeArrowheads="1"/>
          </p:cNvSpPr>
          <p:nvPr/>
        </p:nvSpPr>
        <p:spPr bwMode="auto">
          <a:xfrm>
            <a:off x="395536" y="3861048"/>
            <a:ext cx="237626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ea typeface="Calibri" pitchFamily="34" charset="0"/>
                <a:cs typeface="Calibri" pitchFamily="34" charset="0"/>
              </a:rPr>
              <a:t>Kaynak:</a:t>
            </a:r>
            <a:r>
              <a:rPr kumimoji="0" lang="tr-TR" sz="1000" b="0" i="0" u="none" strike="noStrike" cap="none" normalizeH="0" baseline="0" dirty="0" smtClean="0">
                <a:ln>
                  <a:noFill/>
                </a:ln>
                <a:solidFill>
                  <a:schemeClr val="tx1"/>
                </a:solidFill>
                <a:effectLst/>
                <a:ea typeface="Calibri" pitchFamily="34" charset="0"/>
                <a:cs typeface="Calibri" pitchFamily="34" charset="0"/>
              </a:rPr>
              <a:t> GEM Global </a:t>
            </a:r>
            <a:r>
              <a:rPr kumimoji="0" lang="tr-TR" sz="1000" b="0" i="0" u="none" strike="noStrike" cap="none" normalizeH="0" baseline="0" dirty="0" err="1" smtClean="0">
                <a:ln>
                  <a:noFill/>
                </a:ln>
                <a:solidFill>
                  <a:schemeClr val="tx1"/>
                </a:solidFill>
                <a:effectLst/>
                <a:ea typeface="Calibri" pitchFamily="34" charset="0"/>
                <a:cs typeface="Calibri" pitchFamily="34" charset="0"/>
              </a:rPr>
              <a:t>Report</a:t>
            </a:r>
            <a:r>
              <a:rPr kumimoji="0" lang="tr-TR" sz="1000" b="0" i="0" u="none" strike="noStrike" cap="none" normalizeH="0" baseline="0" dirty="0" smtClean="0">
                <a:ln>
                  <a:noFill/>
                </a:ln>
                <a:solidFill>
                  <a:schemeClr val="tx1"/>
                </a:solidFill>
                <a:effectLst/>
                <a:ea typeface="Calibri" pitchFamily="34" charset="0"/>
                <a:cs typeface="Calibri" pitchFamily="34" charset="0"/>
              </a:rPr>
              <a:t> 2011</a:t>
            </a:r>
            <a:endParaRPr kumimoji="0" lang="tr-TR" sz="1000" b="0" i="0" u="none" strike="noStrike" cap="none" normalizeH="0" baseline="0" dirty="0" smtClean="0">
              <a:ln>
                <a:noFill/>
              </a:ln>
              <a:solidFill>
                <a:schemeClr val="tx1"/>
              </a:solidFill>
              <a:effectLst/>
              <a:cs typeface="Arial" pitchFamily="34" charset="0"/>
            </a:endParaRPr>
          </a:p>
        </p:txBody>
      </p:sp>
      <p:graphicFrame>
        <p:nvGraphicFramePr>
          <p:cNvPr id="23" name="22 Grafik"/>
          <p:cNvGraphicFramePr/>
          <p:nvPr/>
        </p:nvGraphicFramePr>
        <p:xfrm>
          <a:off x="1043608" y="4581128"/>
          <a:ext cx="6912768" cy="2276872"/>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Metin kutusu"/>
          <p:cNvSpPr txBox="1"/>
          <p:nvPr/>
        </p:nvSpPr>
        <p:spPr>
          <a:xfrm>
            <a:off x="1115616" y="4273351"/>
            <a:ext cx="7200800" cy="307777"/>
          </a:xfrm>
          <a:prstGeom prst="rect">
            <a:avLst/>
          </a:prstGeom>
          <a:solidFill>
            <a:schemeClr val="accent6"/>
          </a:solidFill>
        </p:spPr>
        <p:txBody>
          <a:bodyPr wrap="square" rtlCol="0">
            <a:spAutoFit/>
          </a:bodyPr>
          <a:lstStyle/>
          <a:p>
            <a:pPr algn="ctr"/>
            <a:r>
              <a:rPr lang="tr-TR" sz="1400" b="1" dirty="0" smtClean="0">
                <a:solidFill>
                  <a:schemeClr val="bg1"/>
                </a:solidFill>
              </a:rPr>
              <a:t>GEDI alt endekslerinde ülke karşılaştırmaları</a:t>
            </a:r>
            <a:endParaRPr lang="tr-TR" sz="1400" b="1" dirty="0">
              <a:solidFill>
                <a:schemeClr val="bg1"/>
              </a:solidFill>
            </a:endParaRPr>
          </a:p>
        </p:txBody>
      </p:sp>
      <p:sp>
        <p:nvSpPr>
          <p:cNvPr id="25" name="24 Dikdörtgen"/>
          <p:cNvSpPr/>
          <p:nvPr/>
        </p:nvSpPr>
        <p:spPr>
          <a:xfrm>
            <a:off x="4572000" y="6611779"/>
            <a:ext cx="4572000" cy="246221"/>
          </a:xfrm>
          <a:prstGeom prst="rect">
            <a:avLst/>
          </a:prstGeom>
        </p:spPr>
        <p:txBody>
          <a:bodyPr>
            <a:spAutoFit/>
          </a:bodyPr>
          <a:lstStyle/>
          <a:p>
            <a:r>
              <a:rPr lang="tr-TR" sz="1000" b="1" dirty="0" smtClean="0"/>
              <a:t>Kaynak: </a:t>
            </a:r>
            <a:r>
              <a:rPr lang="tr-TR" sz="1000" dirty="0" err="1" smtClean="0"/>
              <a:t>The</a:t>
            </a:r>
            <a:r>
              <a:rPr lang="tr-TR" sz="1000" dirty="0" smtClean="0"/>
              <a:t> Global </a:t>
            </a:r>
            <a:r>
              <a:rPr lang="tr-TR" sz="1000" dirty="0" err="1" smtClean="0"/>
              <a:t>Entrepreneurship</a:t>
            </a:r>
            <a:r>
              <a:rPr lang="tr-TR" sz="1000" dirty="0" smtClean="0"/>
              <a:t> </a:t>
            </a:r>
            <a:r>
              <a:rPr lang="tr-TR" sz="1000" dirty="0" err="1" smtClean="0"/>
              <a:t>and</a:t>
            </a:r>
            <a:r>
              <a:rPr lang="tr-TR" sz="1000" dirty="0" smtClean="0"/>
              <a:t> </a:t>
            </a:r>
            <a:r>
              <a:rPr lang="tr-TR" sz="1000" dirty="0" err="1" smtClean="0"/>
              <a:t>Development</a:t>
            </a:r>
            <a:r>
              <a:rPr lang="tr-TR" sz="1000" dirty="0" smtClean="0"/>
              <a:t> </a:t>
            </a:r>
            <a:r>
              <a:rPr lang="tr-TR" sz="1000" dirty="0" err="1" smtClean="0"/>
              <a:t>Index</a:t>
            </a:r>
            <a:r>
              <a:rPr lang="tr-TR" sz="1000" dirty="0" smtClean="0"/>
              <a:t>, 2012</a:t>
            </a:r>
            <a:endParaRPr lang="tr-TR" sz="1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75</a:t>
            </a:fld>
            <a:endParaRPr lang="en-US"/>
          </a:p>
        </p:txBody>
      </p:sp>
      <p:sp>
        <p:nvSpPr>
          <p:cNvPr id="6" name="1 Başlık"/>
          <p:cNvSpPr>
            <a:spLocks noGrp="1"/>
          </p:cNvSpPr>
          <p:nvPr>
            <p:ph type="title"/>
          </p:nvPr>
        </p:nvSpPr>
        <p:spPr>
          <a:xfrm>
            <a:off x="179512" y="762000"/>
            <a:ext cx="8784976" cy="838200"/>
          </a:xfrm>
        </p:spPr>
        <p:txBody>
          <a:bodyPr/>
          <a:lstStyle/>
          <a:p>
            <a:r>
              <a:rPr lang="tr-TR" sz="2800" b="1" dirty="0" smtClean="0"/>
              <a:t>Girişimcilik ekosistemi analizi- Girişimlerin finansman kaynakları</a:t>
            </a:r>
            <a:endParaRPr lang="en-US" sz="2800" b="1" dirty="0" smtClean="0"/>
          </a:p>
        </p:txBody>
      </p:sp>
      <p:sp>
        <p:nvSpPr>
          <p:cNvPr id="8" name="3 Altbilgi Yer Tutucusu"/>
          <p:cNvSpPr>
            <a:spLocks noGrp="1"/>
          </p:cNvSpPr>
          <p:nvPr>
            <p:ph type="ftr" sz="quarter" idx="10"/>
          </p:nvPr>
        </p:nvSpPr>
        <p:spPr>
          <a:xfrm>
            <a:off x="1905000" y="0"/>
            <a:ext cx="6324600" cy="533400"/>
          </a:xfrm>
        </p:spPr>
        <p:txBody>
          <a:bodyPr/>
          <a:lstStyle/>
          <a:p>
            <a:pPr>
              <a:defRPr/>
            </a:pPr>
            <a:r>
              <a:rPr lang="tr-TR" smtClean="0"/>
              <a:t>Rekabet Gücü Gündemleri için bir Araç-Seti Önerisi</a:t>
            </a:r>
            <a:endParaRPr lang="en-US" dirty="0"/>
          </a:p>
        </p:txBody>
      </p:sp>
      <p:sp>
        <p:nvSpPr>
          <p:cNvPr id="9" name="1 Başlık"/>
          <p:cNvSpPr txBox="1">
            <a:spLocks/>
          </p:cNvSpPr>
          <p:nvPr/>
        </p:nvSpPr>
        <p:spPr bwMode="auto">
          <a:xfrm>
            <a:off x="323528" y="1484784"/>
            <a:ext cx="85344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endParaRPr kumimoji="0" lang="en-US" i="0" u="none" strike="noStrike" kern="0" cap="none" spc="0" normalizeH="0" baseline="0" noProof="0" dirty="0" smtClean="0">
              <a:ln>
                <a:noFill/>
              </a:ln>
              <a:effectLst/>
              <a:uLnTx/>
              <a:uFillTx/>
              <a:latin typeface="+mj-lt"/>
              <a:ea typeface="+mj-ea"/>
              <a:cs typeface="+mj-cs"/>
            </a:endParaRPr>
          </a:p>
        </p:txBody>
      </p:sp>
      <p:sp>
        <p:nvSpPr>
          <p:cNvPr id="14" name="6 İçerik Yer Tutucusu"/>
          <p:cNvSpPr txBox="1">
            <a:spLocks/>
          </p:cNvSpPr>
          <p:nvPr/>
        </p:nvSpPr>
        <p:spPr bwMode="auto">
          <a:xfrm>
            <a:off x="0" y="2420888"/>
            <a:ext cx="3347864" cy="43204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1350" b="0" i="0" u="none" strike="noStrike" kern="0" cap="none" spc="0" normalizeH="0" baseline="0" noProof="0" dirty="0" smtClean="0">
                <a:ln>
                  <a:noFill/>
                </a:ln>
                <a:solidFill>
                  <a:schemeClr val="tx1"/>
                </a:solidFill>
                <a:effectLst/>
                <a:uLnTx/>
                <a:uFillTx/>
                <a:latin typeface="+mn-lt"/>
                <a:ea typeface="+mn-ea"/>
                <a:cs typeface="+mn-cs"/>
              </a:rPr>
              <a:t>Tüm bölgelerde İç fonlardan sonra en fazla katkı özel bankalar tarafından (yerli ve yabancı)</a:t>
            </a: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1350" b="0" i="0" u="none" strike="noStrike" kern="0" cap="none" spc="0" normalizeH="0" baseline="0" noProof="0" dirty="0" smtClean="0">
                <a:ln>
                  <a:noFill/>
                </a:ln>
                <a:solidFill>
                  <a:schemeClr val="tx1"/>
                </a:solidFill>
                <a:effectLst/>
                <a:uLnTx/>
                <a:uFillTx/>
                <a:latin typeface="+mn-lt"/>
                <a:ea typeface="+mn-ea"/>
                <a:cs typeface="+mn-cs"/>
              </a:rPr>
              <a:t>Sermaye arttırarak sağlanan finans kaynağı İzmir bölgesinde diğer bölgelere kıyasla oldukça yüksek ve iç fonlardan</a:t>
            </a:r>
            <a:r>
              <a:rPr kumimoji="0" lang="tr-TR" sz="1350" b="0" i="0" u="none" strike="noStrike" kern="0" cap="none" spc="0" normalizeH="0" noProof="0" dirty="0" smtClean="0">
                <a:ln>
                  <a:noFill/>
                </a:ln>
                <a:solidFill>
                  <a:schemeClr val="tx1"/>
                </a:solidFill>
                <a:effectLst/>
                <a:uLnTx/>
                <a:uFillTx/>
                <a:latin typeface="+mn-lt"/>
                <a:ea typeface="+mn-ea"/>
                <a:cs typeface="+mn-cs"/>
              </a:rPr>
              <a:t> sonraki ikinci önemli kaynak</a:t>
            </a:r>
            <a:endParaRPr kumimoji="0" lang="tr-TR" sz="135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kumimoji="0" lang="tr-TR" sz="1350" b="0" i="0" u="none" strike="noStrike" kern="0" cap="none" spc="0" normalizeH="0" baseline="0" noProof="0" dirty="0" smtClean="0">
                <a:ln>
                  <a:noFill/>
                </a:ln>
                <a:solidFill>
                  <a:schemeClr val="tx1"/>
                </a:solidFill>
                <a:effectLst/>
                <a:uLnTx/>
                <a:uFillTx/>
                <a:latin typeface="+mn-lt"/>
                <a:ea typeface="+mn-ea"/>
                <a:cs typeface="+mn-cs"/>
              </a:rPr>
              <a:t>Dicle bölgesinde aile ve arkadaşlardan sağlanan finansman önemli oran teşkil ediyor (üçüncü önemli).</a:t>
            </a:r>
          </a:p>
          <a:p>
            <a:pPr marL="342900" marR="0" lvl="0" indent="-342900" algn="l" defTabSz="914400" rtl="0" eaLnBrk="0" fontAlgn="base" latinLnBrk="0" hangingPunct="0">
              <a:lnSpc>
                <a:spcPct val="100000"/>
              </a:lnSpc>
              <a:spcBef>
                <a:spcPct val="20000"/>
              </a:spcBef>
              <a:spcAft>
                <a:spcPct val="0"/>
              </a:spcAft>
              <a:buClr>
                <a:srgbClr val="E60000"/>
              </a:buClr>
              <a:buSzPct val="85000"/>
              <a:buFont typeface="Wingdings" pitchFamily="2" charset="2"/>
              <a:buChar char="n"/>
              <a:tabLst/>
              <a:defRPr/>
            </a:pPr>
            <a:r>
              <a:rPr lang="tr-TR" sz="1350" kern="0" dirty="0" smtClean="0"/>
              <a:t>Bunlar yeni girişimlerin finansman kaynaklarının çok kısıtlı olduğunu gösteriyor.</a:t>
            </a:r>
          </a:p>
        </p:txBody>
      </p:sp>
      <p:graphicFrame>
        <p:nvGraphicFramePr>
          <p:cNvPr id="12" name="3 Grafik"/>
          <p:cNvGraphicFramePr/>
          <p:nvPr/>
        </p:nvGraphicFramePr>
        <p:xfrm>
          <a:off x="3347864" y="2348880"/>
          <a:ext cx="5439916"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2"/>
          <p:cNvSpPr>
            <a:spLocks noChangeArrowheads="1"/>
          </p:cNvSpPr>
          <p:nvPr/>
        </p:nvSpPr>
        <p:spPr bwMode="auto">
          <a:xfrm>
            <a:off x="5788491" y="6525344"/>
            <a:ext cx="324800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tr-TR" sz="1100" dirty="0" smtClean="0"/>
              <a:t>Kaynak:  UNDP –GAP Yatırım Ortamı Anketi 2013</a:t>
            </a:r>
          </a:p>
        </p:txBody>
      </p:sp>
      <p:sp>
        <p:nvSpPr>
          <p:cNvPr id="11" name="10 Metin kutusu"/>
          <p:cNvSpPr txBox="1"/>
          <p:nvPr/>
        </p:nvSpPr>
        <p:spPr>
          <a:xfrm>
            <a:off x="72008" y="1692097"/>
            <a:ext cx="8964488" cy="584775"/>
          </a:xfrm>
          <a:prstGeom prst="rect">
            <a:avLst/>
          </a:prstGeom>
          <a:solidFill>
            <a:schemeClr val="accent2">
              <a:lumMod val="75000"/>
            </a:schemeClr>
          </a:solidFill>
        </p:spPr>
        <p:txBody>
          <a:bodyPr wrap="square" rtlCol="0">
            <a:spAutoFit/>
          </a:bodyPr>
          <a:lstStyle/>
          <a:p>
            <a:pPr lvl="0" eaLnBrk="0" fontAlgn="base" hangingPunct="0">
              <a:spcBef>
                <a:spcPct val="0"/>
              </a:spcBef>
              <a:spcAft>
                <a:spcPct val="0"/>
              </a:spcAft>
              <a:defRPr/>
            </a:pPr>
            <a:r>
              <a:rPr lang="tr-TR" sz="1600" dirty="0" smtClean="0">
                <a:solidFill>
                  <a:schemeClr val="bg1"/>
                </a:solidFill>
              </a:rPr>
              <a:t>Geçen yıl firmanızın işletme sermayesi ve yeni yatırımların finansmanında aşağıdaki kaynakların her birinden yapılan katkıyı lütfen belirtiniz. (Her sütun için sorunuz) (İşletme sermayesi, %)</a:t>
            </a:r>
            <a:endParaRPr lang="en-US" sz="1600" kern="0" dirty="0" smtClean="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76</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
        <p:nvSpPr>
          <p:cNvPr id="7" name="Rectangle 2"/>
          <p:cNvSpPr>
            <a:spLocks noGrp="1" noChangeArrowheads="1"/>
          </p:cNvSpPr>
          <p:nvPr/>
        </p:nvSpPr>
        <p:spPr bwMode="auto">
          <a:xfrm>
            <a:off x="323528" y="764704"/>
            <a:ext cx="8534400" cy="504056"/>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9. Bölgesel Yenilikçilik Sistemi Analizi</a:t>
            </a:r>
            <a:endParaRPr lang="en-US" sz="3200" b="1" dirty="0" smtClean="0"/>
          </a:p>
        </p:txBody>
      </p:sp>
      <p:sp>
        <p:nvSpPr>
          <p:cNvPr id="8" name="Rectangle 9"/>
          <p:cNvSpPr>
            <a:spLocks noChangeArrowheads="1"/>
          </p:cNvSpPr>
          <p:nvPr/>
        </p:nvSpPr>
        <p:spPr bwMode="auto">
          <a:xfrm>
            <a:off x="395536" y="1484784"/>
            <a:ext cx="1684305" cy="13681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9" name="Rectangle 10"/>
          <p:cNvSpPr>
            <a:spLocks noChangeArrowheads="1"/>
          </p:cNvSpPr>
          <p:nvPr/>
        </p:nvSpPr>
        <p:spPr bwMode="auto">
          <a:xfrm>
            <a:off x="2267744" y="1484784"/>
            <a:ext cx="6575180" cy="1368152"/>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r>
              <a:rPr lang="tr-TR" sz="1600" dirty="0" smtClean="0"/>
              <a:t>1. Bölgenin yenilikçilik kapasitesine dair bir resim çekmek, paydaşları </a:t>
            </a:r>
          </a:p>
          <a:p>
            <a:pPr marL="514350" indent="-514350" fontAlgn="b">
              <a:buSzPct val="80000"/>
            </a:pPr>
            <a:r>
              <a:rPr lang="tr-TR" sz="1600" dirty="0" smtClean="0"/>
              <a:t>belirlemek ve bu paydaşların algılarını değerlendirmek, </a:t>
            </a:r>
          </a:p>
          <a:p>
            <a:pPr marL="514350" indent="-514350" fontAlgn="b">
              <a:buSzPct val="80000"/>
            </a:pPr>
            <a:r>
              <a:rPr lang="tr-TR" sz="1600" dirty="0" smtClean="0"/>
              <a:t>2. Bölgenin yenilikçilik ekosisteminin gelişmesinin önündeki engelleri </a:t>
            </a:r>
          </a:p>
          <a:p>
            <a:pPr marL="514350" indent="-514350" fontAlgn="b">
              <a:buSzPct val="80000"/>
            </a:pPr>
            <a:r>
              <a:rPr lang="tr-TR" sz="1600" dirty="0" smtClean="0"/>
              <a:t>belirlemek</a:t>
            </a:r>
          </a:p>
        </p:txBody>
      </p:sp>
      <p:sp>
        <p:nvSpPr>
          <p:cNvPr id="10" name="Rectangle 11"/>
          <p:cNvSpPr>
            <a:spLocks noChangeArrowheads="1"/>
          </p:cNvSpPr>
          <p:nvPr/>
        </p:nvSpPr>
        <p:spPr bwMode="auto">
          <a:xfrm>
            <a:off x="395536" y="2924944"/>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1" name="Rectangle 12"/>
          <p:cNvSpPr>
            <a:spLocks noChangeArrowheads="1"/>
          </p:cNvSpPr>
          <p:nvPr/>
        </p:nvSpPr>
        <p:spPr bwMode="auto">
          <a:xfrm>
            <a:off x="2267744" y="2924944"/>
            <a:ext cx="6552729"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Ekonomi, mühendislik ve kümelenme alanlarında yetkin uzmanlar</a:t>
            </a:r>
          </a:p>
        </p:txBody>
      </p:sp>
      <p:sp>
        <p:nvSpPr>
          <p:cNvPr id="12" name="Rectangle 13"/>
          <p:cNvSpPr>
            <a:spLocks noChangeArrowheads="1"/>
          </p:cNvSpPr>
          <p:nvPr/>
        </p:nvSpPr>
        <p:spPr bwMode="auto">
          <a:xfrm>
            <a:off x="367415" y="4869160"/>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3" name="Rectangle 14"/>
          <p:cNvSpPr>
            <a:spLocks noChangeArrowheads="1"/>
          </p:cNvSpPr>
          <p:nvPr/>
        </p:nvSpPr>
        <p:spPr bwMode="auto">
          <a:xfrm>
            <a:off x="2267744" y="4869160"/>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Kalkınma Ajansları, Ekonomi Bakanlığı, Bilim, </a:t>
            </a:r>
          </a:p>
          <a:p>
            <a:r>
              <a:rPr lang="tr-TR" sz="1600" dirty="0" smtClean="0"/>
              <a:t>Sanayi ve Teknoloji Bakanlığı, TTGV, KOSGEB, TUBİTAK, üniversiteler</a:t>
            </a:r>
            <a:endParaRPr lang="tr-TR" sz="1600" dirty="0"/>
          </a:p>
        </p:txBody>
      </p:sp>
      <p:sp>
        <p:nvSpPr>
          <p:cNvPr id="14" name="Rectangle 12"/>
          <p:cNvSpPr>
            <a:spLocks noChangeArrowheads="1"/>
          </p:cNvSpPr>
          <p:nvPr/>
        </p:nvSpPr>
        <p:spPr bwMode="auto">
          <a:xfrm>
            <a:off x="2267744" y="3501008"/>
            <a:ext cx="6552729" cy="4903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tr-TR" sz="1400" dirty="0" smtClean="0">
              <a:solidFill>
                <a:schemeClr val="tx1"/>
              </a:solidFill>
            </a:endParaRPr>
          </a:p>
          <a:p>
            <a:r>
              <a:rPr lang="tr-TR" sz="1400" dirty="0" smtClean="0">
                <a:solidFill>
                  <a:schemeClr val="tx1"/>
                </a:solidFill>
              </a:rPr>
              <a:t>Çeşitli kurumlardan derlenen yenilikçilik göstergeleri, odak grup toplantıları, </a:t>
            </a:r>
          </a:p>
          <a:p>
            <a:r>
              <a:rPr lang="tr-TR" sz="1400" dirty="0" smtClean="0">
                <a:solidFill>
                  <a:schemeClr val="tx1"/>
                </a:solidFill>
              </a:rPr>
              <a:t>firmalara yapılan anketler ve birebir görüşmelerden çıkan sonuçların analizi</a:t>
            </a:r>
          </a:p>
          <a:p>
            <a:endParaRPr lang="tr-TR" sz="1600" dirty="0">
              <a:solidFill>
                <a:srgbClr val="FF0000"/>
              </a:solidFill>
            </a:endParaRPr>
          </a:p>
        </p:txBody>
      </p:sp>
      <p:sp>
        <p:nvSpPr>
          <p:cNvPr id="15" name="Rectangle 11"/>
          <p:cNvSpPr>
            <a:spLocks noChangeArrowheads="1"/>
          </p:cNvSpPr>
          <p:nvPr/>
        </p:nvSpPr>
        <p:spPr bwMode="auto">
          <a:xfrm>
            <a:off x="395536" y="3501008"/>
            <a:ext cx="1688400" cy="4903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4077072"/>
            <a:ext cx="1688123" cy="720081"/>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7" name="Rectangle 12"/>
          <p:cNvSpPr>
            <a:spLocks noChangeArrowheads="1"/>
          </p:cNvSpPr>
          <p:nvPr/>
        </p:nvSpPr>
        <p:spPr bwMode="auto">
          <a:xfrm>
            <a:off x="2267744" y="407707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73050" indent="-273050">
              <a:buAutoNum type="arabicPeriod"/>
            </a:pPr>
            <a:r>
              <a:rPr lang="tr-TR" sz="1600" dirty="0" smtClean="0">
                <a:solidFill>
                  <a:schemeClr val="tx1"/>
                </a:solidFill>
              </a:rPr>
              <a:t>Bölgenin yenilikçilik performansını etkileyen faktörlerin analizi </a:t>
            </a:r>
          </a:p>
          <a:p>
            <a:pPr marL="342900" indent="-342900"/>
            <a:r>
              <a:rPr lang="tr-TR" sz="1600" dirty="0" smtClean="0">
                <a:solidFill>
                  <a:schemeClr val="tx1"/>
                </a:solidFill>
              </a:rPr>
              <a:t>2. Bölgesel yenilik sistemini geliştirmeye yönelik tespitler</a:t>
            </a:r>
            <a:endParaRPr lang="tr-TR" sz="1600" dirty="0">
              <a:solidFill>
                <a:schemeClr val="tx1"/>
              </a:solidFill>
            </a:endParaRPr>
          </a:p>
        </p:txBody>
      </p:sp>
      <p:sp>
        <p:nvSpPr>
          <p:cNvPr id="18" name="Rectangle 13"/>
          <p:cNvSpPr>
            <a:spLocks noChangeArrowheads="1"/>
          </p:cNvSpPr>
          <p:nvPr/>
        </p:nvSpPr>
        <p:spPr bwMode="auto">
          <a:xfrm>
            <a:off x="395536" y="5517232"/>
            <a:ext cx="1656184" cy="11967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sp>
        <p:nvSpPr>
          <p:cNvPr id="19" name="Rectangle 14"/>
          <p:cNvSpPr>
            <a:spLocks noChangeArrowheads="1"/>
          </p:cNvSpPr>
          <p:nvPr/>
        </p:nvSpPr>
        <p:spPr bwMode="auto">
          <a:xfrm>
            <a:off x="2265882" y="5517232"/>
            <a:ext cx="6554589" cy="12687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r>
              <a:rPr lang="tr-TR" sz="1600" dirty="0" smtClean="0"/>
              <a:t>1. Yenilikçilik sistemi analizinin diğer araçlara kıyasla daha niteliksel bir </a:t>
            </a:r>
          </a:p>
          <a:p>
            <a:pPr marL="400050" indent="-400050"/>
            <a:r>
              <a:rPr lang="tr-TR" sz="1600" dirty="0" smtClean="0"/>
              <a:t>yaklaşım gerektirmesi</a:t>
            </a:r>
          </a:p>
          <a:p>
            <a:pPr marL="400050" indent="-400050"/>
            <a:r>
              <a:rPr lang="tr-TR" sz="1600" dirty="0" smtClean="0"/>
              <a:t>2. Yenilikçilikle ilgili yerel verilerin yetersiz olması</a:t>
            </a:r>
          </a:p>
          <a:p>
            <a:pPr marL="400050" indent="-400050"/>
            <a:r>
              <a:rPr lang="tr-TR" sz="1600" dirty="0" smtClean="0"/>
              <a:t>3. Farklı yenilik tipleri ve bölgeye özgü ekonomik koşullar dikkate </a:t>
            </a:r>
          </a:p>
          <a:p>
            <a:pPr marL="400050" indent="-400050"/>
            <a:r>
              <a:rPr lang="tr-TR" sz="1600" dirty="0" smtClean="0"/>
              <a:t>alınmalıdır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t>Bölge düzleminde yenilikçilik sistemi</a:t>
            </a:r>
            <a:endParaRPr lang="tr-TR" sz="3200" b="1" dirty="0"/>
          </a:p>
        </p:txBody>
      </p:sp>
      <p:sp>
        <p:nvSpPr>
          <p:cNvPr id="4" name="3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77</a:t>
            </a:fld>
            <a:endParaRPr lang="en-US"/>
          </a:p>
        </p:txBody>
      </p:sp>
      <p:graphicFrame>
        <p:nvGraphicFramePr>
          <p:cNvPr id="6" name="5 Diyagram"/>
          <p:cNvGraphicFramePr/>
          <p:nvPr/>
        </p:nvGraphicFramePr>
        <p:xfrm>
          <a:off x="251520" y="1844824"/>
          <a:ext cx="813690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etin kutusu"/>
          <p:cNvSpPr txBox="1"/>
          <p:nvPr/>
        </p:nvSpPr>
        <p:spPr>
          <a:xfrm>
            <a:off x="6876256" y="5373216"/>
            <a:ext cx="1584176" cy="954107"/>
          </a:xfrm>
          <a:prstGeom prst="rect">
            <a:avLst/>
          </a:prstGeom>
          <a:noFill/>
        </p:spPr>
        <p:txBody>
          <a:bodyPr wrap="square" rtlCol="0">
            <a:spAutoFit/>
          </a:bodyPr>
          <a:lstStyle/>
          <a:p>
            <a:pPr>
              <a:buFont typeface="Arial" pitchFamily="34" charset="0"/>
              <a:buChar char="•"/>
            </a:pPr>
            <a:r>
              <a:rPr lang="tr-TR" sz="1400" b="1" dirty="0" smtClean="0"/>
              <a:t>Kredi</a:t>
            </a:r>
          </a:p>
          <a:p>
            <a:pPr>
              <a:buFont typeface="Arial" pitchFamily="34" charset="0"/>
              <a:buChar char="•"/>
            </a:pPr>
            <a:r>
              <a:rPr lang="tr-TR" sz="1400" b="1" dirty="0" err="1" smtClean="0"/>
              <a:t>Özkaynaklar</a:t>
            </a:r>
            <a:endParaRPr lang="tr-TR" sz="1400" b="1" dirty="0" smtClean="0"/>
          </a:p>
          <a:p>
            <a:pPr>
              <a:buFont typeface="Arial" pitchFamily="34" charset="0"/>
              <a:buChar char="•"/>
            </a:pPr>
            <a:r>
              <a:rPr lang="tr-TR" sz="1400" b="1" dirty="0" smtClean="0"/>
              <a:t>Diğer kaynaklar</a:t>
            </a:r>
            <a:endParaRPr lang="tr-TR" sz="1400" b="1" dirty="0"/>
          </a:p>
        </p:txBody>
      </p:sp>
      <p:sp>
        <p:nvSpPr>
          <p:cNvPr id="9" name="8 Metin kutusu"/>
          <p:cNvSpPr txBox="1"/>
          <p:nvPr/>
        </p:nvSpPr>
        <p:spPr>
          <a:xfrm>
            <a:off x="5580112" y="1772816"/>
            <a:ext cx="2016224" cy="738664"/>
          </a:xfrm>
          <a:prstGeom prst="rect">
            <a:avLst/>
          </a:prstGeom>
          <a:noFill/>
        </p:spPr>
        <p:txBody>
          <a:bodyPr wrap="square" rtlCol="0">
            <a:spAutoFit/>
          </a:bodyPr>
          <a:lstStyle/>
          <a:p>
            <a:pPr>
              <a:buFont typeface="Arial" pitchFamily="34" charset="0"/>
              <a:buChar char="•"/>
            </a:pPr>
            <a:r>
              <a:rPr lang="tr-TR" sz="1400" b="1" dirty="0" smtClean="0"/>
              <a:t>Kanunlar</a:t>
            </a:r>
          </a:p>
          <a:p>
            <a:pPr>
              <a:buFont typeface="Arial" pitchFamily="34" charset="0"/>
              <a:buChar char="•"/>
            </a:pPr>
            <a:r>
              <a:rPr lang="tr-TR" sz="1400" b="1" dirty="0" smtClean="0"/>
              <a:t>Regülasyonlar</a:t>
            </a:r>
          </a:p>
          <a:p>
            <a:pPr>
              <a:buFont typeface="Arial" pitchFamily="34" charset="0"/>
              <a:buChar char="•"/>
            </a:pPr>
            <a:r>
              <a:rPr lang="tr-TR" sz="1400" b="1" dirty="0" smtClean="0"/>
              <a:t>Vergi ve teşvikler</a:t>
            </a:r>
            <a:endParaRPr lang="tr-TR" sz="1400" b="1" dirty="0"/>
          </a:p>
        </p:txBody>
      </p:sp>
      <p:sp>
        <p:nvSpPr>
          <p:cNvPr id="10" name="9 Metin kutusu"/>
          <p:cNvSpPr txBox="1"/>
          <p:nvPr/>
        </p:nvSpPr>
        <p:spPr>
          <a:xfrm>
            <a:off x="7308304" y="3573016"/>
            <a:ext cx="2016224" cy="738664"/>
          </a:xfrm>
          <a:prstGeom prst="rect">
            <a:avLst/>
          </a:prstGeom>
          <a:noFill/>
        </p:spPr>
        <p:txBody>
          <a:bodyPr wrap="square" rtlCol="0">
            <a:spAutoFit/>
          </a:bodyPr>
          <a:lstStyle/>
          <a:p>
            <a:pPr>
              <a:buFont typeface="Arial" pitchFamily="34" charset="0"/>
              <a:buChar char="•"/>
            </a:pPr>
            <a:r>
              <a:rPr lang="tr-TR" sz="1400" b="1" dirty="0" smtClean="0"/>
              <a:t>Üniversiteler</a:t>
            </a:r>
          </a:p>
          <a:p>
            <a:pPr>
              <a:buFont typeface="Arial" pitchFamily="34" charset="0"/>
              <a:buChar char="•"/>
            </a:pPr>
            <a:r>
              <a:rPr lang="tr-TR" sz="1400" b="1" dirty="0" smtClean="0"/>
              <a:t>Kurumsal Ar-</a:t>
            </a:r>
            <a:r>
              <a:rPr lang="tr-TR" sz="1400" b="1" dirty="0" err="1" smtClean="0"/>
              <a:t>Ge</a:t>
            </a:r>
            <a:endParaRPr lang="tr-TR" sz="1400" b="1" dirty="0" smtClean="0"/>
          </a:p>
          <a:p>
            <a:pPr>
              <a:buFont typeface="Arial" pitchFamily="34" charset="0"/>
              <a:buChar char="•"/>
            </a:pPr>
            <a:r>
              <a:rPr lang="tr-TR" sz="1400" b="1" dirty="0" smtClean="0"/>
              <a:t>Açık yenilikçilik</a:t>
            </a:r>
            <a:endParaRPr lang="tr-TR" sz="1400" b="1" dirty="0"/>
          </a:p>
        </p:txBody>
      </p:sp>
      <p:sp>
        <p:nvSpPr>
          <p:cNvPr id="11" name="10 Metin kutusu"/>
          <p:cNvSpPr txBox="1"/>
          <p:nvPr/>
        </p:nvSpPr>
        <p:spPr>
          <a:xfrm>
            <a:off x="7380312" y="2564904"/>
            <a:ext cx="1520552" cy="738664"/>
          </a:xfrm>
          <a:prstGeom prst="rect">
            <a:avLst/>
          </a:prstGeom>
          <a:noFill/>
        </p:spPr>
        <p:txBody>
          <a:bodyPr wrap="square" rtlCol="0">
            <a:spAutoFit/>
          </a:bodyPr>
          <a:lstStyle/>
          <a:p>
            <a:pPr>
              <a:buFont typeface="Arial" pitchFamily="34" charset="0"/>
              <a:buChar char="•"/>
            </a:pPr>
            <a:r>
              <a:rPr lang="tr-TR" sz="1400" b="1" dirty="0" smtClean="0"/>
              <a:t>Ekonominin yapısı</a:t>
            </a:r>
          </a:p>
          <a:p>
            <a:pPr>
              <a:buFont typeface="Arial" pitchFamily="34" charset="0"/>
              <a:buChar char="•"/>
            </a:pPr>
            <a:r>
              <a:rPr lang="tr-TR" sz="1400" b="1" dirty="0" smtClean="0"/>
              <a:t>Firmalar</a:t>
            </a:r>
            <a:endParaRPr lang="tr-TR" sz="1400" b="1" dirty="0"/>
          </a:p>
        </p:txBody>
      </p:sp>
      <p:sp>
        <p:nvSpPr>
          <p:cNvPr id="12" name="11 Metin kutusu"/>
          <p:cNvSpPr txBox="1"/>
          <p:nvPr/>
        </p:nvSpPr>
        <p:spPr>
          <a:xfrm>
            <a:off x="899592" y="5805264"/>
            <a:ext cx="1872208" cy="738664"/>
          </a:xfrm>
          <a:prstGeom prst="rect">
            <a:avLst/>
          </a:prstGeom>
          <a:noFill/>
        </p:spPr>
        <p:txBody>
          <a:bodyPr wrap="square" rtlCol="0">
            <a:spAutoFit/>
          </a:bodyPr>
          <a:lstStyle/>
          <a:p>
            <a:pPr>
              <a:buFont typeface="Arial" pitchFamily="34" charset="0"/>
              <a:buChar char="•"/>
            </a:pPr>
            <a:r>
              <a:rPr lang="tr-TR" sz="1400" b="1" dirty="0" smtClean="0"/>
              <a:t>Fiziki altyapı</a:t>
            </a:r>
          </a:p>
          <a:p>
            <a:pPr>
              <a:buFont typeface="Arial" pitchFamily="34" charset="0"/>
              <a:buChar char="•"/>
            </a:pPr>
            <a:r>
              <a:rPr lang="tr-TR" sz="1400" b="1" dirty="0" smtClean="0"/>
              <a:t>Hizmetler</a:t>
            </a:r>
          </a:p>
          <a:p>
            <a:pPr>
              <a:buFont typeface="Arial" pitchFamily="34" charset="0"/>
              <a:buChar char="•"/>
            </a:pPr>
            <a:r>
              <a:rPr lang="tr-TR" sz="1400" b="1" dirty="0" err="1" smtClean="0"/>
              <a:t>Teknoparkar</a:t>
            </a:r>
            <a:endParaRPr lang="tr-TR" sz="1400" b="1" dirty="0"/>
          </a:p>
        </p:txBody>
      </p:sp>
      <p:sp>
        <p:nvSpPr>
          <p:cNvPr id="13" name="12 Metin kutusu"/>
          <p:cNvSpPr txBox="1"/>
          <p:nvPr/>
        </p:nvSpPr>
        <p:spPr>
          <a:xfrm>
            <a:off x="0" y="4149080"/>
            <a:ext cx="1403648" cy="954107"/>
          </a:xfrm>
          <a:prstGeom prst="rect">
            <a:avLst/>
          </a:prstGeom>
          <a:noFill/>
        </p:spPr>
        <p:txBody>
          <a:bodyPr wrap="square" rtlCol="0">
            <a:spAutoFit/>
          </a:bodyPr>
          <a:lstStyle/>
          <a:p>
            <a:pPr>
              <a:buFont typeface="Arial" pitchFamily="34" charset="0"/>
              <a:buChar char="•"/>
            </a:pPr>
            <a:r>
              <a:rPr lang="tr-TR" sz="1400" b="1" dirty="0" smtClean="0"/>
              <a:t>Eğitim</a:t>
            </a:r>
          </a:p>
          <a:p>
            <a:pPr>
              <a:buFont typeface="Arial" pitchFamily="34" charset="0"/>
              <a:buChar char="•"/>
            </a:pPr>
            <a:r>
              <a:rPr lang="tr-TR" sz="1400" b="1" dirty="0" smtClean="0"/>
              <a:t>İşgücü havuzu</a:t>
            </a:r>
          </a:p>
          <a:p>
            <a:pPr>
              <a:buFont typeface="Arial" pitchFamily="34" charset="0"/>
              <a:buChar char="•"/>
            </a:pPr>
            <a:r>
              <a:rPr lang="tr-TR" sz="1400" b="1" dirty="0" smtClean="0"/>
              <a:t>Bağlantılar</a:t>
            </a:r>
            <a:endParaRPr lang="tr-TR" sz="1400" b="1" dirty="0"/>
          </a:p>
        </p:txBody>
      </p:sp>
      <p:sp>
        <p:nvSpPr>
          <p:cNvPr id="15" name="14 Metin kutusu"/>
          <p:cNvSpPr txBox="1"/>
          <p:nvPr/>
        </p:nvSpPr>
        <p:spPr>
          <a:xfrm>
            <a:off x="0" y="6581001"/>
            <a:ext cx="5004048" cy="276999"/>
          </a:xfrm>
          <a:prstGeom prst="rect">
            <a:avLst/>
          </a:prstGeom>
          <a:noFill/>
        </p:spPr>
        <p:txBody>
          <a:bodyPr wrap="square" rtlCol="0">
            <a:spAutoFit/>
          </a:bodyPr>
          <a:lstStyle/>
          <a:p>
            <a:r>
              <a:rPr lang="tr-TR" sz="1200" dirty="0" smtClean="0"/>
              <a:t>Kaynak: </a:t>
            </a:r>
            <a:r>
              <a:rPr lang="tr-TR" sz="1200" dirty="0" err="1" smtClean="0"/>
              <a:t>Aulet</a:t>
            </a:r>
            <a:r>
              <a:rPr lang="tr-TR" sz="1200" dirty="0" smtClean="0"/>
              <a:t>, 2008</a:t>
            </a:r>
            <a:endParaRPr lang="tr-TR" sz="1200" dirty="0"/>
          </a:p>
        </p:txBody>
      </p:sp>
      <p:sp>
        <p:nvSpPr>
          <p:cNvPr id="14" name="8 Metin kutusu"/>
          <p:cNvSpPr txBox="1"/>
          <p:nvPr/>
        </p:nvSpPr>
        <p:spPr>
          <a:xfrm>
            <a:off x="35496" y="2060848"/>
            <a:ext cx="2448272" cy="738664"/>
          </a:xfrm>
          <a:prstGeom prst="rect">
            <a:avLst/>
          </a:prstGeom>
          <a:noFill/>
        </p:spPr>
        <p:txBody>
          <a:bodyPr wrap="square" rtlCol="0">
            <a:spAutoFit/>
          </a:bodyPr>
          <a:lstStyle/>
          <a:p>
            <a:pPr>
              <a:buFont typeface="Arial" pitchFamily="34" charset="0"/>
              <a:buChar char="•"/>
            </a:pPr>
            <a:r>
              <a:rPr lang="tr-TR" sz="1400" b="1" dirty="0" smtClean="0"/>
              <a:t> Rol modeller</a:t>
            </a:r>
          </a:p>
          <a:p>
            <a:pPr>
              <a:buFont typeface="Arial" pitchFamily="34" charset="0"/>
              <a:buChar char="•"/>
            </a:pPr>
            <a:r>
              <a:rPr lang="tr-TR" sz="1400" b="1" dirty="0"/>
              <a:t> </a:t>
            </a:r>
            <a:r>
              <a:rPr lang="tr-TR" sz="1400" b="1" dirty="0" smtClean="0"/>
              <a:t>Risk alma</a:t>
            </a:r>
          </a:p>
          <a:p>
            <a:pPr>
              <a:buFont typeface="Arial" pitchFamily="34" charset="0"/>
              <a:buChar char="•"/>
            </a:pPr>
            <a:r>
              <a:rPr lang="tr-TR" sz="1400" b="1" dirty="0" smtClean="0"/>
              <a:t>Başarısızlığa dair algı</a:t>
            </a:r>
            <a:endParaRPr lang="tr-TR" sz="14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Nesne" hidden="1"/>
          <p:cNvGraphicFramePr>
            <a:graphicFrameLocks noChangeAspect="1"/>
          </p:cNvGraphicFramePr>
          <p:nvPr/>
        </p:nvGraphicFramePr>
        <p:xfrm>
          <a:off x="1587" y="1588"/>
          <a:ext cx="1587" cy="1587"/>
        </p:xfrm>
        <a:graphic>
          <a:graphicData uri="http://schemas.openxmlformats.org/presentationml/2006/ole">
            <p:oleObj spid="_x0000_s607260" name="think-cell Slide" r:id="rId4" imgW="360" imgH="360" progId="">
              <p:embed/>
            </p:oleObj>
          </a:graphicData>
        </a:graphic>
      </p:graphicFrame>
      <p:sp>
        <p:nvSpPr>
          <p:cNvPr id="7" name="6 Yuvarlatılmış Dikdörtgen"/>
          <p:cNvSpPr/>
          <p:nvPr/>
        </p:nvSpPr>
        <p:spPr bwMode="auto">
          <a:xfrm>
            <a:off x="3203848" y="1556792"/>
            <a:ext cx="2520280" cy="511256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 name="1 Başlık"/>
          <p:cNvSpPr>
            <a:spLocks noGrp="1"/>
          </p:cNvSpPr>
          <p:nvPr>
            <p:ph type="title"/>
          </p:nvPr>
        </p:nvSpPr>
        <p:spPr>
          <a:xfrm>
            <a:off x="304800" y="692696"/>
            <a:ext cx="8534400" cy="838200"/>
          </a:xfrm>
        </p:spPr>
        <p:txBody>
          <a:bodyPr/>
          <a:lstStyle/>
          <a:p>
            <a:r>
              <a:rPr lang="tr-TR" sz="3200" b="1" dirty="0" smtClean="0"/>
              <a:t>Bölgesel Yenilikçilik Ekosistemi Analizi</a:t>
            </a:r>
            <a:endParaRPr lang="en-US" sz="3200" b="1" dirty="0" smtClean="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78</a:t>
            </a:fld>
            <a:endParaRPr lang="en-US"/>
          </a:p>
        </p:txBody>
      </p:sp>
      <p:sp>
        <p:nvSpPr>
          <p:cNvPr id="6" name="5 Yuvarlatılmış Dikdörtgen"/>
          <p:cNvSpPr/>
          <p:nvPr/>
        </p:nvSpPr>
        <p:spPr bwMode="auto">
          <a:xfrm>
            <a:off x="395536" y="1556792"/>
            <a:ext cx="2520280" cy="5112568"/>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8 Yuvarlatılmış Dikdörtgen"/>
          <p:cNvSpPr/>
          <p:nvPr/>
        </p:nvSpPr>
        <p:spPr bwMode="auto">
          <a:xfrm>
            <a:off x="611560" y="148478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1. Adım</a:t>
            </a:r>
          </a:p>
        </p:txBody>
      </p:sp>
      <p:sp>
        <p:nvSpPr>
          <p:cNvPr id="14" name="13 Yuvarlatılmış Dikdörtgen"/>
          <p:cNvSpPr/>
          <p:nvPr/>
        </p:nvSpPr>
        <p:spPr bwMode="auto">
          <a:xfrm>
            <a:off x="467544" y="1988840"/>
            <a:ext cx="2376264" cy="864096"/>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Bölgelerde yenilikçilikle ilgili girdi faktörlerinin analizi</a:t>
            </a:r>
            <a:endParaRPr lang="tr-TR" sz="1600" dirty="0">
              <a:solidFill>
                <a:schemeClr val="bg1"/>
              </a:solidFill>
            </a:endParaRPr>
          </a:p>
        </p:txBody>
      </p:sp>
      <p:sp>
        <p:nvSpPr>
          <p:cNvPr id="12" name="11 Yuvarlatılmış Dikdörtgen"/>
          <p:cNvSpPr/>
          <p:nvPr/>
        </p:nvSpPr>
        <p:spPr bwMode="auto">
          <a:xfrm>
            <a:off x="3419872" y="1556792"/>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3">
                    <a:lumMod val="50000"/>
                  </a:schemeClr>
                </a:solidFill>
                <a:effectLst/>
                <a:latin typeface="Arial" charset="0"/>
                <a:cs typeface="Arial" charset="0"/>
              </a:rPr>
              <a:t>2. Adım</a:t>
            </a:r>
          </a:p>
        </p:txBody>
      </p:sp>
      <p:sp>
        <p:nvSpPr>
          <p:cNvPr id="16" name="15 Yuvarlatılmış Dikdörtgen"/>
          <p:cNvSpPr/>
          <p:nvPr/>
        </p:nvSpPr>
        <p:spPr bwMode="auto">
          <a:xfrm>
            <a:off x="3347864" y="1988840"/>
            <a:ext cx="2232248" cy="79208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Bölgede yenilikçilikle ilgili çıktıların analizi</a:t>
            </a:r>
            <a:endParaRPr lang="tr-TR" sz="1600" dirty="0">
              <a:solidFill>
                <a:schemeClr val="bg1"/>
              </a:solidFill>
            </a:endParaRPr>
          </a:p>
        </p:txBody>
      </p:sp>
      <p:sp>
        <p:nvSpPr>
          <p:cNvPr id="21" name="20 Yuvarlatılmış Dikdörtgen"/>
          <p:cNvSpPr/>
          <p:nvPr/>
        </p:nvSpPr>
        <p:spPr bwMode="auto">
          <a:xfrm>
            <a:off x="3275856" y="5229200"/>
            <a:ext cx="2376264" cy="1368152"/>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50" dirty="0" smtClean="0">
                <a:solidFill>
                  <a:schemeClr val="bg1"/>
                </a:solidFill>
                <a:cs typeface="Arial" pitchFamily="34" charset="0"/>
              </a:rPr>
              <a:t>3. Mevcut yenilikçilerin belirlenmesi ve b</a:t>
            </a:r>
            <a:r>
              <a:rPr lang="tr-TR" sz="1350" dirty="0" smtClean="0">
                <a:solidFill>
                  <a:schemeClr val="bg1"/>
                </a:solidFill>
              </a:rPr>
              <a:t>aşarı hikayelerinin incelenmesi (odak grup toplantıları, birebir görüşmeler)</a:t>
            </a:r>
          </a:p>
          <a:p>
            <a:pPr algn="ctr"/>
            <a:endParaRPr lang="tr-TR" sz="1350" dirty="0" smtClean="0">
              <a:solidFill>
                <a:schemeClr val="bg1"/>
              </a:solidFill>
              <a:cs typeface="Arial" pitchFamily="34" charset="0"/>
            </a:endParaRPr>
          </a:p>
        </p:txBody>
      </p:sp>
      <p:sp>
        <p:nvSpPr>
          <p:cNvPr id="26" name="25 Yuvarlatılmış Dikdörtgen"/>
          <p:cNvSpPr/>
          <p:nvPr/>
        </p:nvSpPr>
        <p:spPr bwMode="auto">
          <a:xfrm>
            <a:off x="3275856" y="4365104"/>
            <a:ext cx="2376264" cy="86409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50" dirty="0" smtClean="0">
                <a:solidFill>
                  <a:schemeClr val="bg1"/>
                </a:solidFill>
                <a:cs typeface="Arial" pitchFamily="34" charset="0"/>
              </a:rPr>
              <a:t>2. Yenilikçilik faaliyetlerinin finansman yöntemlerinin incelenmesi  </a:t>
            </a:r>
            <a:endParaRPr lang="tr-TR" sz="1350" dirty="0">
              <a:solidFill>
                <a:schemeClr val="bg1"/>
              </a:solidFill>
              <a:cs typeface="Arial" pitchFamily="34" charset="0"/>
            </a:endParaRPr>
          </a:p>
        </p:txBody>
      </p:sp>
      <p:sp>
        <p:nvSpPr>
          <p:cNvPr id="8" name="7 Yuvarlatılmış Dikdörtgen"/>
          <p:cNvSpPr/>
          <p:nvPr/>
        </p:nvSpPr>
        <p:spPr bwMode="auto">
          <a:xfrm>
            <a:off x="5940152" y="1484784"/>
            <a:ext cx="2520280" cy="5184576"/>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3" name="12 Yuvarlatılmış Dikdörtgen"/>
          <p:cNvSpPr/>
          <p:nvPr/>
        </p:nvSpPr>
        <p:spPr bwMode="auto">
          <a:xfrm>
            <a:off x="6084168" y="1484784"/>
            <a:ext cx="2016224" cy="504056"/>
          </a:xfrm>
          <a:prstGeom prst="round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b="1" dirty="0" smtClean="0">
                <a:solidFill>
                  <a:schemeClr val="accent3">
                    <a:lumMod val="50000"/>
                  </a:schemeClr>
                </a:solidFill>
                <a:latin typeface="Arial" charset="0"/>
                <a:cs typeface="Arial" charset="0"/>
              </a:rPr>
              <a:t>3</a:t>
            </a:r>
            <a:r>
              <a:rPr kumimoji="0" lang="tr-TR" sz="2400" b="1" i="0" u="none" strike="noStrike" cap="none" normalizeH="0" baseline="0" dirty="0" smtClean="0">
                <a:ln>
                  <a:noFill/>
                </a:ln>
                <a:solidFill>
                  <a:schemeClr val="accent3">
                    <a:lumMod val="50000"/>
                  </a:schemeClr>
                </a:solidFill>
                <a:effectLst/>
                <a:latin typeface="Arial" charset="0"/>
                <a:cs typeface="Arial" charset="0"/>
              </a:rPr>
              <a:t>. Adım</a:t>
            </a:r>
          </a:p>
        </p:txBody>
      </p:sp>
      <p:sp>
        <p:nvSpPr>
          <p:cNvPr id="15" name="14 Yuvarlatılmış Dikdörtgen"/>
          <p:cNvSpPr/>
          <p:nvPr/>
        </p:nvSpPr>
        <p:spPr bwMode="auto">
          <a:xfrm>
            <a:off x="6084168" y="1916832"/>
            <a:ext cx="2232248" cy="93610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600" dirty="0" smtClean="0">
                <a:solidFill>
                  <a:schemeClr val="bg1"/>
                </a:solidFill>
              </a:rPr>
              <a:t>Önceliklerin  belirlenmesi ve program geliştirilmesi </a:t>
            </a:r>
            <a:endParaRPr lang="tr-TR" sz="1600" dirty="0">
              <a:solidFill>
                <a:schemeClr val="bg1"/>
              </a:solidFill>
            </a:endParaRPr>
          </a:p>
        </p:txBody>
      </p:sp>
      <p:sp>
        <p:nvSpPr>
          <p:cNvPr id="22" name="21 Yuvarlatılmış Dikdörtgen"/>
          <p:cNvSpPr/>
          <p:nvPr/>
        </p:nvSpPr>
        <p:spPr bwMode="auto">
          <a:xfrm>
            <a:off x="6084168" y="2924944"/>
            <a:ext cx="2232248" cy="187220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latin typeface="Arial" pitchFamily="34" charset="0"/>
                <a:cs typeface="Arial" pitchFamily="34" charset="0"/>
              </a:rPr>
              <a:t>1. Bölge ekonomisi, üretim yapısı, yatırım ortamı ve yenilikçilik potansiyeli ile ilgili ortaya çıkan sonuçların bir arada değerlendirilmesi</a:t>
            </a:r>
            <a:endParaRPr lang="tr-TR" sz="1400" dirty="0">
              <a:solidFill>
                <a:schemeClr val="bg1"/>
              </a:solidFill>
              <a:latin typeface="Arial" pitchFamily="34" charset="0"/>
              <a:cs typeface="Arial" pitchFamily="34" charset="0"/>
            </a:endParaRPr>
          </a:p>
        </p:txBody>
      </p:sp>
      <p:sp>
        <p:nvSpPr>
          <p:cNvPr id="27" name="26 Yuvarlatılmış Dikdörtgen"/>
          <p:cNvSpPr/>
          <p:nvPr/>
        </p:nvSpPr>
        <p:spPr bwMode="auto">
          <a:xfrm>
            <a:off x="6084168" y="4797152"/>
            <a:ext cx="2232248" cy="1656184"/>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400" dirty="0" smtClean="0">
                <a:solidFill>
                  <a:schemeClr val="bg1"/>
                </a:solidFill>
                <a:latin typeface="Arial" pitchFamily="34" charset="0"/>
                <a:cs typeface="Arial" pitchFamily="34" charset="0"/>
              </a:rPr>
              <a:t>2. Değerlendirme sonucu yenilik sisteminin geliştirilmesine yönelik tespitlerin yapılması</a:t>
            </a:r>
          </a:p>
        </p:txBody>
      </p:sp>
      <p:sp>
        <p:nvSpPr>
          <p:cNvPr id="23" name="22 Yuvarlatılmış Dikdörtgen"/>
          <p:cNvSpPr/>
          <p:nvPr/>
        </p:nvSpPr>
        <p:spPr bwMode="auto">
          <a:xfrm>
            <a:off x="539552" y="2996952"/>
            <a:ext cx="2232248" cy="79208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400" dirty="0" smtClean="0">
                <a:solidFill>
                  <a:schemeClr val="bg1"/>
                </a:solidFill>
                <a:cs typeface="Arial" pitchFamily="34" charset="0"/>
              </a:rPr>
              <a:t>1. Sayısal verilerin derlenmesi, g</a:t>
            </a:r>
            <a:r>
              <a:rPr lang="tr-TR" sz="1350" dirty="0" smtClean="0">
                <a:solidFill>
                  <a:schemeClr val="bg1"/>
                </a:solidFill>
              </a:rPr>
              <a:t>irdi faktörü analizi ve benchmarking</a:t>
            </a:r>
            <a:endParaRPr lang="tr-TR" sz="1350" dirty="0">
              <a:solidFill>
                <a:schemeClr val="bg1"/>
              </a:solidFill>
            </a:endParaRPr>
          </a:p>
        </p:txBody>
      </p:sp>
      <p:sp>
        <p:nvSpPr>
          <p:cNvPr id="33" name="32 Yuvarlatılmış Dikdörtgen"/>
          <p:cNvSpPr/>
          <p:nvPr/>
        </p:nvSpPr>
        <p:spPr bwMode="auto">
          <a:xfrm>
            <a:off x="539552" y="4581128"/>
            <a:ext cx="2232248" cy="187220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350" dirty="0" smtClean="0">
                <a:solidFill>
                  <a:schemeClr val="bg1"/>
                </a:solidFill>
              </a:rPr>
              <a:t>3</a:t>
            </a:r>
            <a:r>
              <a:rPr lang="tr-TR" sz="1200" dirty="0" smtClean="0">
                <a:solidFill>
                  <a:schemeClr val="bg1"/>
                </a:solidFill>
              </a:rPr>
              <a:t>. </a:t>
            </a:r>
            <a:r>
              <a:rPr lang="tr-TR" sz="1400" dirty="0" smtClean="0">
                <a:solidFill>
                  <a:schemeClr val="bg1"/>
                </a:solidFill>
                <a:latin typeface="Arial" pitchFamily="34" charset="0"/>
                <a:cs typeface="Arial" pitchFamily="34" charset="0"/>
              </a:rPr>
              <a:t>Bölgesel yenilikçiliğin gelişmesinde rolü olan ulusal aktörler ile bölgedeki yenilik sisteminin parçası olan aktörlerle odak grup çalışmaları</a:t>
            </a:r>
            <a:endParaRPr lang="tr-TR" sz="1200" dirty="0" smtClean="0">
              <a:solidFill>
                <a:schemeClr val="bg1"/>
              </a:solidFill>
              <a:latin typeface="Arial" pitchFamily="34" charset="0"/>
              <a:cs typeface="Arial" pitchFamily="34" charset="0"/>
            </a:endParaRPr>
          </a:p>
          <a:p>
            <a:pPr lvl="0" algn="ctr"/>
            <a:r>
              <a:rPr lang="tr-TR" sz="1200" dirty="0" smtClean="0">
                <a:solidFill>
                  <a:schemeClr val="bg1"/>
                </a:solidFill>
              </a:rPr>
              <a:t> </a:t>
            </a:r>
            <a:endParaRPr lang="tr-TR" sz="1200" dirty="0">
              <a:solidFill>
                <a:schemeClr val="bg1"/>
              </a:solidFill>
            </a:endParaRPr>
          </a:p>
        </p:txBody>
      </p:sp>
      <p:sp>
        <p:nvSpPr>
          <p:cNvPr id="34" name="33 Yuvarlatılmış Dikdörtgen"/>
          <p:cNvSpPr/>
          <p:nvPr/>
        </p:nvSpPr>
        <p:spPr bwMode="auto">
          <a:xfrm>
            <a:off x="3275856" y="2924944"/>
            <a:ext cx="2376264" cy="1512168"/>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tr-TR" sz="1320" dirty="0" smtClean="0">
                <a:solidFill>
                  <a:schemeClr val="bg1"/>
                </a:solidFill>
                <a:latin typeface="Arial" pitchFamily="34" charset="0"/>
                <a:cs typeface="Arial" pitchFamily="34" charset="0"/>
              </a:rPr>
              <a:t>1</a:t>
            </a:r>
            <a:r>
              <a:rPr lang="tr-TR" sz="1400" dirty="0" smtClean="0">
                <a:solidFill>
                  <a:schemeClr val="bg1"/>
                </a:solidFill>
                <a:latin typeface="Arial" pitchFamily="34" charset="0"/>
                <a:cs typeface="Arial" pitchFamily="34" charset="0"/>
              </a:rPr>
              <a:t>. Yenilikçilik göstergelerinin konumlandırılması ve analiz edilmesi, bölgesel, ulusal ve uluslararası benchmarking</a:t>
            </a:r>
            <a:endParaRPr lang="tr-TR" sz="1320" dirty="0">
              <a:solidFill>
                <a:schemeClr val="bg1"/>
              </a:solidFill>
              <a:latin typeface="Arial" pitchFamily="34" charset="0"/>
              <a:cs typeface="Arial" pitchFamily="34" charset="0"/>
            </a:endParaRPr>
          </a:p>
        </p:txBody>
      </p:sp>
      <p:sp>
        <p:nvSpPr>
          <p:cNvPr id="35" name="34 Yuvarlatılmış Dikdörtgen"/>
          <p:cNvSpPr/>
          <p:nvPr/>
        </p:nvSpPr>
        <p:spPr bwMode="auto">
          <a:xfrm>
            <a:off x="539552" y="3789040"/>
            <a:ext cx="2232248" cy="864096"/>
          </a:xfrm>
          <a:prstGeom prst="roundRect">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endParaRPr lang="tr-TR" sz="1350" dirty="0" smtClean="0">
              <a:solidFill>
                <a:schemeClr val="bg1"/>
              </a:solidFill>
              <a:cs typeface="Arial" pitchFamily="34" charset="0"/>
            </a:endParaRPr>
          </a:p>
          <a:p>
            <a:pPr lvl="0" algn="ctr"/>
            <a:r>
              <a:rPr lang="tr-TR" sz="1350" dirty="0" smtClean="0">
                <a:solidFill>
                  <a:schemeClr val="bg1"/>
                </a:solidFill>
                <a:cs typeface="Arial" pitchFamily="34" charset="0"/>
              </a:rPr>
              <a:t>2. Yenilikçilik ekosistemi paydaş analizi</a:t>
            </a:r>
            <a:endParaRPr lang="tr-TR" sz="1350"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79512" y="1772816"/>
            <a:ext cx="1872208" cy="4680520"/>
          </a:xfrm>
        </p:spPr>
        <p:txBody>
          <a:bodyPr anchor="t"/>
          <a:lstStyle/>
          <a:p>
            <a:endParaRPr lang="tr-TR" sz="1600" dirty="0" smtClean="0"/>
          </a:p>
          <a:p>
            <a:endParaRPr lang="tr-TR" sz="1600" dirty="0" smtClean="0"/>
          </a:p>
          <a:p>
            <a:endParaRPr lang="tr-TR" sz="1600" dirty="0" smtClean="0"/>
          </a:p>
          <a:p>
            <a:endParaRPr lang="tr-TR" sz="1600" dirty="0" smtClean="0"/>
          </a:p>
          <a:p>
            <a:endParaRPr lang="tr-TR" sz="1600" dirty="0" smtClean="0"/>
          </a:p>
          <a:p>
            <a:r>
              <a:rPr lang="tr-TR" sz="1600" dirty="0" smtClean="0"/>
              <a:t>İzmir dışındaki illerin Ar-</a:t>
            </a:r>
            <a:r>
              <a:rPr lang="tr-TR" sz="1600" dirty="0" err="1" smtClean="0"/>
              <a:t>Ge</a:t>
            </a:r>
            <a:r>
              <a:rPr lang="tr-TR" sz="1600" dirty="0" smtClean="0"/>
              <a:t> göstergeleri oldukça zayıf.</a:t>
            </a:r>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79</a:t>
            </a:fld>
            <a:endParaRPr lang="en-US"/>
          </a:p>
        </p:txBody>
      </p:sp>
      <p:sp>
        <p:nvSpPr>
          <p:cNvPr id="10" name="1 Başlık"/>
          <p:cNvSpPr>
            <a:spLocks noGrp="1"/>
          </p:cNvSpPr>
          <p:nvPr>
            <p:ph type="title"/>
          </p:nvPr>
        </p:nvSpPr>
        <p:spPr>
          <a:xfrm>
            <a:off x="381000" y="685800"/>
            <a:ext cx="8305800" cy="762000"/>
          </a:xfrm>
        </p:spPr>
        <p:txBody>
          <a:bodyPr>
            <a:noAutofit/>
          </a:bodyPr>
          <a:lstStyle/>
          <a:p>
            <a:r>
              <a:rPr lang="tr-TR" sz="2800" b="1" dirty="0" smtClean="0"/>
              <a:t>Bölgesel Yenilik Sistemi Analizi Örnek Çıktı 1</a:t>
            </a:r>
            <a:endParaRPr lang="tr-TR" sz="2800" b="1" dirty="0"/>
          </a:p>
        </p:txBody>
      </p:sp>
      <p:sp>
        <p:nvSpPr>
          <p:cNvPr id="7" name="4 Altbilgi Yer Tutucusu"/>
          <p:cNvSpPr>
            <a:spLocks noGrp="1"/>
          </p:cNvSpPr>
          <p:nvPr>
            <p:ph type="ftr" sz="quarter" idx="10"/>
          </p:nvPr>
        </p:nvSpPr>
        <p:spPr>
          <a:xfrm>
            <a:off x="1905000" y="0"/>
            <a:ext cx="6324600" cy="533400"/>
          </a:xfrm>
        </p:spPr>
        <p:txBody>
          <a:bodyPr/>
          <a:lstStyle/>
          <a:p>
            <a:pPr>
              <a:defRPr/>
            </a:pPr>
            <a:r>
              <a:rPr lang="tr-TR" smtClean="0"/>
              <a:t>Rekabet Gücü Gündemleri için bir Araç-Seti Önerisi</a:t>
            </a:r>
            <a:endParaRPr lang="en-US" dirty="0"/>
          </a:p>
        </p:txBody>
      </p:sp>
      <p:sp>
        <p:nvSpPr>
          <p:cNvPr id="9" name="8 Metin kutusu"/>
          <p:cNvSpPr txBox="1"/>
          <p:nvPr/>
        </p:nvSpPr>
        <p:spPr>
          <a:xfrm>
            <a:off x="228600" y="1412776"/>
            <a:ext cx="8915400" cy="307777"/>
          </a:xfrm>
          <a:prstGeom prst="rect">
            <a:avLst/>
          </a:prstGeom>
          <a:solidFill>
            <a:schemeClr val="accent2">
              <a:lumMod val="75000"/>
            </a:schemeClr>
          </a:solidFill>
        </p:spPr>
        <p:txBody>
          <a:bodyPr wrap="square" rtlCol="0">
            <a:spAutoFit/>
          </a:bodyPr>
          <a:lstStyle/>
          <a:p>
            <a:pPr algn="ctr"/>
            <a:r>
              <a:rPr lang="tr-TR" sz="1400" b="1" dirty="0" smtClean="0">
                <a:solidFill>
                  <a:srgbClr val="FFFFFF"/>
                </a:solidFill>
              </a:rPr>
              <a:t>Ar-</a:t>
            </a:r>
            <a:r>
              <a:rPr lang="tr-TR" sz="1400" b="1" dirty="0" err="1" smtClean="0">
                <a:solidFill>
                  <a:srgbClr val="FFFFFF"/>
                </a:solidFill>
              </a:rPr>
              <a:t>Ge</a:t>
            </a:r>
            <a:r>
              <a:rPr lang="tr-TR" sz="1400" b="1" dirty="0" smtClean="0">
                <a:solidFill>
                  <a:srgbClr val="FFFFFF"/>
                </a:solidFill>
              </a:rPr>
              <a:t> Göstergeleri</a:t>
            </a:r>
            <a:endParaRPr lang="tr-TR" sz="1400" b="1" dirty="0">
              <a:solidFill>
                <a:srgbClr val="FFFFFF"/>
              </a:solidFill>
            </a:endParaRPr>
          </a:p>
        </p:txBody>
      </p:sp>
      <p:sp>
        <p:nvSpPr>
          <p:cNvPr id="14" name="13 Metin kutusu"/>
          <p:cNvSpPr txBox="1"/>
          <p:nvPr/>
        </p:nvSpPr>
        <p:spPr>
          <a:xfrm>
            <a:off x="0" y="6581001"/>
            <a:ext cx="5004048" cy="276999"/>
          </a:xfrm>
          <a:prstGeom prst="rect">
            <a:avLst/>
          </a:prstGeom>
          <a:noFill/>
        </p:spPr>
        <p:txBody>
          <a:bodyPr wrap="square" rtlCol="0">
            <a:spAutoFit/>
          </a:bodyPr>
          <a:lstStyle/>
          <a:p>
            <a:r>
              <a:rPr lang="tr-TR" sz="1200" dirty="0" smtClean="0"/>
              <a:t>Kaynak: Sanayi Bakanlığı, TUIK</a:t>
            </a:r>
            <a:endParaRPr lang="tr-TR" sz="1200" dirty="0"/>
          </a:p>
        </p:txBody>
      </p:sp>
      <p:graphicFrame>
        <p:nvGraphicFramePr>
          <p:cNvPr id="16" name="15 Tablo"/>
          <p:cNvGraphicFramePr>
            <a:graphicFrameLocks noGrp="1"/>
          </p:cNvGraphicFramePr>
          <p:nvPr/>
        </p:nvGraphicFramePr>
        <p:xfrm>
          <a:off x="2267744" y="1844824"/>
          <a:ext cx="6624736" cy="4680519"/>
        </p:xfrm>
        <a:graphic>
          <a:graphicData uri="http://schemas.openxmlformats.org/drawingml/2006/table">
            <a:tbl>
              <a:tblPr/>
              <a:tblGrid>
                <a:gridCol w="504056"/>
                <a:gridCol w="864096"/>
                <a:gridCol w="720080"/>
                <a:gridCol w="792088"/>
                <a:gridCol w="648072"/>
                <a:gridCol w="936104"/>
                <a:gridCol w="1080120"/>
                <a:gridCol w="1080120"/>
              </a:tblGrid>
              <a:tr h="1428095">
                <a:tc>
                  <a:txBody>
                    <a:bodyPr/>
                    <a:lstStyle/>
                    <a:p>
                      <a:pPr algn="l" rtl="0" fontAlgn="b"/>
                      <a:r>
                        <a:rPr lang="tr-TR" sz="1100" b="1" i="0" u="none" strike="noStrike" dirty="0">
                          <a:solidFill>
                            <a:srgbClr val="000000"/>
                          </a:solidFill>
                          <a:latin typeface="Calibri"/>
                        </a:rPr>
                        <a:t> </a:t>
                      </a:r>
                    </a:p>
                  </a:txBody>
                  <a:tcPr marL="7168" marR="7168" marT="7168"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b"/>
                      <a:r>
                        <a:rPr lang="tr-TR" sz="1100" b="1" i="0" u="none" strike="noStrike" dirty="0">
                          <a:solidFill>
                            <a:srgbClr val="000000"/>
                          </a:solidFill>
                          <a:latin typeface="Calibri"/>
                        </a:rPr>
                        <a:t>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r>
                        <a:rPr lang="sv-SE" sz="1100" b="1" i="0" u="none" strike="noStrike" dirty="0" smtClean="0">
                          <a:solidFill>
                            <a:srgbClr val="000000"/>
                          </a:solidFill>
                          <a:latin typeface="Calibri"/>
                        </a:rPr>
                        <a:t>Ar-</a:t>
                      </a:r>
                      <a:r>
                        <a:rPr lang="tr-TR" sz="1100" b="1" i="0" u="none" strike="noStrike" dirty="0" smtClean="0">
                          <a:solidFill>
                            <a:srgbClr val="000000"/>
                          </a:solidFill>
                          <a:latin typeface="Calibri"/>
                        </a:rPr>
                        <a:t>G</a:t>
                      </a:r>
                      <a:r>
                        <a:rPr lang="sv-SE" sz="1100" b="1" i="0" u="none" strike="noStrike" dirty="0" smtClean="0">
                          <a:solidFill>
                            <a:srgbClr val="000000"/>
                          </a:solidFill>
                          <a:latin typeface="Calibri"/>
                        </a:rPr>
                        <a:t>e </a:t>
                      </a:r>
                      <a:r>
                        <a:rPr lang="sv-SE" sz="1100" b="1" i="0" u="none" strike="noStrike" dirty="0">
                          <a:solidFill>
                            <a:srgbClr val="000000"/>
                          </a:solidFill>
                          <a:latin typeface="Calibri"/>
                        </a:rPr>
                        <a:t>Birimi Olan Firma Sayisi / Toplam %</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endParaRPr lang="tr-TR" sz="1100" b="1" i="0" u="none" strike="noStrike" dirty="0" smtClean="0">
                        <a:solidFill>
                          <a:srgbClr val="000000"/>
                        </a:solidFill>
                        <a:latin typeface="Calibri"/>
                      </a:endParaRPr>
                    </a:p>
                    <a:p>
                      <a:pPr algn="l" rtl="0" fontAlgn="ctr"/>
                      <a:r>
                        <a:rPr lang="tr-TR" sz="1100" b="1" i="0" u="none" strike="noStrike" dirty="0" smtClean="0">
                          <a:solidFill>
                            <a:srgbClr val="000000"/>
                          </a:solidFill>
                          <a:latin typeface="Calibri"/>
                        </a:rPr>
                        <a:t>Ar-</a:t>
                      </a:r>
                      <a:r>
                        <a:rPr lang="tr-TR" sz="1100" b="1" i="0" u="none" strike="noStrike" dirty="0" err="1" smtClean="0">
                          <a:solidFill>
                            <a:srgbClr val="000000"/>
                          </a:solidFill>
                          <a:latin typeface="Calibri"/>
                        </a:rPr>
                        <a:t>Ge</a:t>
                      </a:r>
                      <a:r>
                        <a:rPr lang="tr-TR" sz="1100" b="1" i="0" u="none" strike="noStrike" dirty="0" smtClean="0">
                          <a:solidFill>
                            <a:srgbClr val="000000"/>
                          </a:solidFill>
                          <a:latin typeface="Calibri"/>
                        </a:rPr>
                        <a:t> </a:t>
                      </a:r>
                      <a:r>
                        <a:rPr lang="tr-TR" sz="1100" b="1" i="0" u="none" strike="noStrike" dirty="0">
                          <a:solidFill>
                            <a:srgbClr val="000000"/>
                          </a:solidFill>
                          <a:latin typeface="Calibri"/>
                        </a:rPr>
                        <a:t>Birimi </a:t>
                      </a:r>
                      <a:r>
                        <a:rPr lang="tr-TR" sz="1100" b="1" i="0" u="none" strike="noStrike" dirty="0" smtClean="0">
                          <a:solidFill>
                            <a:srgbClr val="000000"/>
                          </a:solidFill>
                          <a:latin typeface="Calibri"/>
                        </a:rPr>
                        <a:t>Çalışan Sayısı </a:t>
                      </a:r>
                      <a:r>
                        <a:rPr lang="tr-TR" sz="1100" b="1" i="0" u="none" strike="noStrike" dirty="0">
                          <a:solidFill>
                            <a:srgbClr val="000000"/>
                          </a:solidFill>
                          <a:latin typeface="Calibri"/>
                        </a:rPr>
                        <a:t>/ Toplam %</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b"/>
                      <a:r>
                        <a:rPr lang="tr-TR" sz="1100" b="1" i="0" u="none" strike="noStrike" dirty="0">
                          <a:solidFill>
                            <a:srgbClr val="000000"/>
                          </a:solidFill>
                          <a:latin typeface="Calibri"/>
                        </a:rPr>
                        <a:t>Y. Lisans Mezunu / </a:t>
                      </a:r>
                      <a:r>
                        <a:rPr lang="tr-TR" sz="1100" b="1" i="0" u="none" strike="noStrike" dirty="0" smtClean="0">
                          <a:solidFill>
                            <a:srgbClr val="000000"/>
                          </a:solidFill>
                          <a:latin typeface="Calibri"/>
                        </a:rPr>
                        <a:t>Nüfus </a:t>
                      </a:r>
                      <a:r>
                        <a:rPr lang="tr-TR" sz="1100" b="1" i="0" u="none" strike="noStrike" dirty="0">
                          <a:solidFill>
                            <a:srgbClr val="000000"/>
                          </a:solidFill>
                          <a:latin typeface="Calibri"/>
                        </a:rPr>
                        <a:t>(bin </a:t>
                      </a:r>
                      <a:r>
                        <a:rPr lang="tr-TR" sz="1100" b="1" i="0" u="none" strike="noStrike" dirty="0" smtClean="0">
                          <a:solidFill>
                            <a:srgbClr val="000000"/>
                          </a:solidFill>
                          <a:latin typeface="Calibri"/>
                        </a:rPr>
                        <a:t>kişi) </a:t>
                      </a:r>
                      <a:r>
                        <a:rPr lang="tr-TR" sz="1100" b="1" i="0" u="none" strike="noStrike" dirty="0">
                          <a:solidFill>
                            <a:srgbClr val="000000"/>
                          </a:solidFill>
                          <a:latin typeface="Calibri"/>
                        </a:rPr>
                        <a:t>%</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b"/>
                      <a:r>
                        <a:rPr lang="sv-SE" sz="1100" b="1" i="0" u="none" strike="noStrike" dirty="0">
                          <a:solidFill>
                            <a:srgbClr val="000000"/>
                          </a:solidFill>
                          <a:latin typeface="Calibri"/>
                        </a:rPr>
                        <a:t>Doktora Mezunu / Nufus (bin kisi) %</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b"/>
                      <a:r>
                        <a:rPr lang="tr-TR" sz="1100" b="1" i="0" u="none" strike="noStrike" dirty="0">
                          <a:solidFill>
                            <a:srgbClr val="000000"/>
                          </a:solidFill>
                          <a:latin typeface="Calibri"/>
                        </a:rPr>
                        <a:t>Türkiye Patent Başvurularındaki Payı, %</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c>
                  <a:txBody>
                    <a:bodyPr/>
                    <a:lstStyle/>
                    <a:p>
                      <a:pPr algn="l" rtl="0" fontAlgn="b"/>
                      <a:r>
                        <a:rPr lang="tr-TR" sz="1100" b="1" i="0" u="none" strike="noStrike" dirty="0">
                          <a:solidFill>
                            <a:srgbClr val="000000"/>
                          </a:solidFill>
                          <a:latin typeface="Calibri"/>
                        </a:rPr>
                        <a:t>Türkiye Marka Tescili Başvurularındaki Payı, %</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BADDE1"/>
                    </a:solidFill>
                  </a:tcPr>
                </a:tc>
              </a:tr>
              <a:tr h="346705">
                <a:tc rowSpan="3">
                  <a:txBody>
                    <a:bodyPr/>
                    <a:lstStyle/>
                    <a:p>
                      <a:pPr algn="ctr" rtl="0" fontAlgn="ctr"/>
                      <a:r>
                        <a:rPr lang="tr-TR" sz="900" b="1" i="0" u="none" strike="noStrike">
                          <a:solidFill>
                            <a:srgbClr val="000000"/>
                          </a:solidFill>
                          <a:latin typeface="Calibri"/>
                        </a:rPr>
                        <a:t>C1 </a:t>
                      </a:r>
                    </a:p>
                  </a:txBody>
                  <a:tcPr marL="7168" marR="7168" marT="7168"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ctr" rtl="0" fontAlgn="ctr"/>
                      <a:r>
                        <a:rPr lang="tr-TR" sz="900" b="1" i="0" u="none" strike="noStrike" dirty="0">
                          <a:solidFill>
                            <a:srgbClr val="000000"/>
                          </a:solidFill>
                          <a:latin typeface="Calibri"/>
                        </a:rPr>
                        <a:t>GAZİANTEP</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dirty="0">
                          <a:solidFill>
                            <a:srgbClr val="000000"/>
                          </a:solidFill>
                          <a:latin typeface="Calibri"/>
                        </a:rPr>
                        <a:t>2.02</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0.24</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4.5</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1.61</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0.86</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2.76</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46705">
                <a:tc vMerge="1">
                  <a:txBody>
                    <a:bodyPr/>
                    <a:lstStyle/>
                    <a:p>
                      <a:endParaRPr lang="tr-TR"/>
                    </a:p>
                  </a:txBody>
                  <a:tcPr/>
                </a:tc>
                <a:tc>
                  <a:txBody>
                    <a:bodyPr/>
                    <a:lstStyle/>
                    <a:p>
                      <a:pPr algn="ctr" rtl="0" fontAlgn="ctr"/>
                      <a:r>
                        <a:rPr lang="tr-TR" sz="900" b="1" i="0" u="none" strike="noStrike" dirty="0">
                          <a:solidFill>
                            <a:srgbClr val="000000"/>
                          </a:solidFill>
                          <a:latin typeface="Calibri"/>
                        </a:rPr>
                        <a:t>ADIYAMAN</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dirty="0">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0.07</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0.11</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73353">
                <a:tc vMerge="1">
                  <a:txBody>
                    <a:bodyPr/>
                    <a:lstStyle/>
                    <a:p>
                      <a:endParaRPr lang="tr-TR"/>
                    </a:p>
                  </a:txBody>
                  <a:tcPr/>
                </a:tc>
                <a:tc>
                  <a:txBody>
                    <a:bodyPr/>
                    <a:lstStyle/>
                    <a:p>
                      <a:pPr algn="ctr" rtl="0" fontAlgn="ctr"/>
                      <a:r>
                        <a:rPr lang="tr-TR" sz="900" b="1" i="0" u="none" strike="noStrike" dirty="0">
                          <a:solidFill>
                            <a:srgbClr val="000000"/>
                          </a:solidFill>
                          <a:latin typeface="Calibri"/>
                        </a:rPr>
                        <a:t>KİLİS</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6.67</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1.4</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3.69</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1.53</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0.01</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0.04</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46705">
                <a:tc rowSpan="2">
                  <a:txBody>
                    <a:bodyPr/>
                    <a:lstStyle/>
                    <a:p>
                      <a:pPr algn="ctr" rtl="0" fontAlgn="ctr"/>
                      <a:r>
                        <a:rPr lang="tr-TR" sz="900" b="1" i="0" u="none" strike="noStrike">
                          <a:solidFill>
                            <a:srgbClr val="000000"/>
                          </a:solidFill>
                          <a:latin typeface="Calibri"/>
                        </a:rPr>
                        <a:t>C2</a:t>
                      </a:r>
                    </a:p>
                  </a:txBody>
                  <a:tcPr marL="7168" marR="7168" marT="7168"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ctr" rtl="0" fontAlgn="ctr"/>
                      <a:r>
                        <a:rPr lang="tr-TR" sz="900" b="1" i="0" u="none" strike="noStrike" dirty="0">
                          <a:solidFill>
                            <a:srgbClr val="000000"/>
                          </a:solidFill>
                          <a:latin typeface="Calibri"/>
                        </a:rPr>
                        <a:t>ŞANLIURFA</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1.44</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3.02</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1.45</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0.15</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0.38</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46705">
                <a:tc vMerge="1">
                  <a:txBody>
                    <a:bodyPr/>
                    <a:lstStyle/>
                    <a:p>
                      <a:endParaRPr lang="tr-TR"/>
                    </a:p>
                  </a:txBody>
                  <a:tcPr/>
                </a:tc>
                <a:tc>
                  <a:txBody>
                    <a:bodyPr/>
                    <a:lstStyle/>
                    <a:p>
                      <a:pPr algn="ctr" rtl="0" fontAlgn="ctr"/>
                      <a:r>
                        <a:rPr lang="tr-TR" sz="900" b="1" i="0" u="none" strike="noStrike" dirty="0">
                          <a:solidFill>
                            <a:srgbClr val="000000"/>
                          </a:solidFill>
                          <a:latin typeface="Calibri"/>
                        </a:rPr>
                        <a:t>DİYARBAKIR</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1.94</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0.04</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4.33</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1.75</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0.28</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0.33</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46705">
                <a:tc rowSpan="4">
                  <a:txBody>
                    <a:bodyPr/>
                    <a:lstStyle/>
                    <a:p>
                      <a:pPr algn="ctr" rtl="0" fontAlgn="ctr"/>
                      <a:r>
                        <a:rPr lang="tr-TR" sz="900" b="1" i="0" u="none" strike="noStrike">
                          <a:solidFill>
                            <a:srgbClr val="000000"/>
                          </a:solidFill>
                          <a:latin typeface="Calibri"/>
                        </a:rPr>
                        <a:t>C3</a:t>
                      </a:r>
                    </a:p>
                  </a:txBody>
                  <a:tcPr marL="7168" marR="7168" marT="7168"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ctr" rtl="0" fontAlgn="ctr"/>
                      <a:r>
                        <a:rPr lang="tr-TR" sz="900" b="1" i="0" u="none" strike="noStrike" dirty="0">
                          <a:solidFill>
                            <a:srgbClr val="000000"/>
                          </a:solidFill>
                          <a:latin typeface="Calibri"/>
                        </a:rPr>
                        <a:t>MARDİN</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10.87</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3.13</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0.624</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0.05</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0.21</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346705">
                <a:tc vMerge="1">
                  <a:txBody>
                    <a:bodyPr/>
                    <a:lstStyle/>
                    <a:p>
                      <a:endParaRPr lang="tr-TR"/>
                    </a:p>
                  </a:txBody>
                  <a:tcPr/>
                </a:tc>
                <a:tc>
                  <a:txBody>
                    <a:bodyPr/>
                    <a:lstStyle/>
                    <a:p>
                      <a:pPr algn="ctr" rtl="0" fontAlgn="ctr"/>
                      <a:r>
                        <a:rPr lang="tr-TR" sz="900" b="1" i="0" u="none" strike="noStrike" dirty="0">
                          <a:solidFill>
                            <a:srgbClr val="000000"/>
                          </a:solidFill>
                          <a:latin typeface="Calibri"/>
                        </a:rPr>
                        <a:t>BATMAN</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0.04</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0.14</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73353">
                <a:tc vMerge="1">
                  <a:txBody>
                    <a:bodyPr/>
                    <a:lstStyle/>
                    <a:p>
                      <a:endParaRPr lang="tr-TR"/>
                    </a:p>
                  </a:txBody>
                  <a:tcPr/>
                </a:tc>
                <a:tc>
                  <a:txBody>
                    <a:bodyPr/>
                    <a:lstStyle/>
                    <a:p>
                      <a:pPr algn="ctr" rtl="0" fontAlgn="ctr"/>
                      <a:r>
                        <a:rPr lang="tr-TR" sz="900" b="1" i="0" u="none" strike="noStrike" dirty="0">
                          <a:solidFill>
                            <a:srgbClr val="000000"/>
                          </a:solidFill>
                          <a:latin typeface="Calibri"/>
                        </a:rPr>
                        <a:t>ŞIRNAK</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2.86</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3.8</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0.779</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0.01</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0.04</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73353">
                <a:tc vMerge="1">
                  <a:txBody>
                    <a:bodyPr/>
                    <a:lstStyle/>
                    <a:p>
                      <a:endParaRPr lang="tr-TR"/>
                    </a:p>
                  </a:txBody>
                  <a:tcPr/>
                </a:tc>
                <a:tc>
                  <a:txBody>
                    <a:bodyPr/>
                    <a:lstStyle/>
                    <a:p>
                      <a:pPr algn="ctr" rtl="0" fontAlgn="ctr"/>
                      <a:r>
                        <a:rPr lang="tr-TR" sz="900" b="1" i="0" u="none" strike="noStrike" dirty="0">
                          <a:solidFill>
                            <a:srgbClr val="000000"/>
                          </a:solidFill>
                          <a:latin typeface="Calibri"/>
                        </a:rPr>
                        <a:t>SİİRT</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5.26</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3.86</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a:solidFill>
                            <a:srgbClr val="000000"/>
                          </a:solidFill>
                          <a:latin typeface="Calibri"/>
                        </a:rPr>
                        <a:t>0.987</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0.01</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rtl="0" fontAlgn="b"/>
                      <a:r>
                        <a:rPr lang="tr-TR" sz="1050" b="1" i="0" u="none" strike="noStrike" dirty="0">
                          <a:solidFill>
                            <a:srgbClr val="000000"/>
                          </a:solidFill>
                          <a:latin typeface="Calibri"/>
                        </a:rPr>
                        <a:t>0.03</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81607">
                <a:tc>
                  <a:txBody>
                    <a:bodyPr/>
                    <a:lstStyle/>
                    <a:p>
                      <a:pPr algn="ctr" rtl="0" fontAlgn="ctr"/>
                      <a:r>
                        <a:rPr lang="tr-TR" sz="900" b="1" i="0" u="none" strike="noStrike">
                          <a:solidFill>
                            <a:srgbClr val="000000"/>
                          </a:solidFill>
                          <a:latin typeface="Calibri"/>
                        </a:rPr>
                        <a:t>TR31</a:t>
                      </a:r>
                    </a:p>
                  </a:txBody>
                  <a:tcPr marL="7168" marR="7168" marT="7168"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algn="ctr" rtl="0" fontAlgn="ctr"/>
                      <a:r>
                        <a:rPr lang="tr-TR" sz="900" b="1" i="0" u="none" strike="noStrike" dirty="0">
                          <a:solidFill>
                            <a:srgbClr val="000000"/>
                          </a:solidFill>
                          <a:latin typeface="Calibri"/>
                        </a:rPr>
                        <a:t>İZMİR</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algn="r" rtl="0" fontAlgn="b"/>
                      <a:r>
                        <a:rPr lang="tr-TR" sz="1050" b="1" i="0" u="none" strike="noStrike">
                          <a:solidFill>
                            <a:srgbClr val="000000"/>
                          </a:solidFill>
                          <a:latin typeface="Calibri"/>
                        </a:rPr>
                        <a:t>29.41</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050" b="1" i="0" u="none" strike="noStrike">
                          <a:solidFill>
                            <a:srgbClr val="000000"/>
                          </a:solidFill>
                          <a:latin typeface="Calibri"/>
                        </a:rPr>
                        <a:t>1</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050" b="1" i="0" u="none" strike="noStrike">
                          <a:solidFill>
                            <a:srgbClr val="000000"/>
                          </a:solidFill>
                          <a:latin typeface="Calibri"/>
                        </a:rPr>
                        <a:t>9.83</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050" b="1" i="0" u="none" strike="noStrike">
                          <a:solidFill>
                            <a:srgbClr val="000000"/>
                          </a:solidFill>
                          <a:latin typeface="Calibri"/>
                        </a:rPr>
                        <a:t>3.51</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050" b="1" i="0" u="none" strike="noStrike" dirty="0">
                          <a:solidFill>
                            <a:srgbClr val="000000"/>
                          </a:solidFill>
                          <a:latin typeface="Calibri"/>
                        </a:rPr>
                        <a:t>5.82</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050" b="1" i="0" u="none" strike="noStrike" dirty="0">
                          <a:solidFill>
                            <a:srgbClr val="000000"/>
                          </a:solidFill>
                          <a:latin typeface="Calibri"/>
                        </a:rPr>
                        <a:t>5.78</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470528">
                <a:tc>
                  <a:txBody>
                    <a:bodyPr/>
                    <a:lstStyle/>
                    <a:p>
                      <a:pPr algn="ctr" fontAlgn="ctr"/>
                      <a:r>
                        <a:rPr lang="tr-TR" sz="900" b="1" i="0" u="none" strike="noStrike">
                          <a:solidFill>
                            <a:srgbClr val="000000"/>
                          </a:solidFill>
                          <a:latin typeface="Calibri"/>
                        </a:rPr>
                        <a:t> </a:t>
                      </a:r>
                    </a:p>
                  </a:txBody>
                  <a:tcPr marL="7168" marR="7168" marT="7168"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algn="ctr" rtl="0" fontAlgn="ctr"/>
                      <a:r>
                        <a:rPr lang="tr-TR" sz="1200" b="1" i="0" u="none" strike="noStrike" dirty="0">
                          <a:solidFill>
                            <a:srgbClr val="000000"/>
                          </a:solidFill>
                          <a:latin typeface="Calibri"/>
                        </a:rPr>
                        <a:t>TÜRKİYE </a:t>
                      </a:r>
                    </a:p>
                  </a:txBody>
                  <a:tcPr marL="7168" marR="7168" marT="716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algn="r" rtl="0" fontAlgn="b"/>
                      <a:r>
                        <a:rPr lang="tr-TR" sz="1600" b="1" i="0" u="none" strike="noStrike" dirty="0">
                          <a:solidFill>
                            <a:srgbClr val="000000"/>
                          </a:solidFill>
                          <a:latin typeface="Calibri"/>
                        </a:rPr>
                        <a:t>6.61</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600" b="1" i="0" u="none" strike="noStrike">
                          <a:solidFill>
                            <a:srgbClr val="000000"/>
                          </a:solidFill>
                          <a:latin typeface="Calibri"/>
                        </a:rPr>
                        <a:t>0.334</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600" b="1" i="0" u="none" strike="noStrike">
                          <a:solidFill>
                            <a:srgbClr val="000000"/>
                          </a:solidFill>
                          <a:latin typeface="Calibri"/>
                        </a:rPr>
                        <a:t>3.02</a:t>
                      </a:r>
                    </a:p>
                  </a:txBody>
                  <a:tcPr marL="7168" marR="7168" marT="7168"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600" b="1" i="0" u="none" strike="noStrike">
                          <a:solidFill>
                            <a:srgbClr val="000000"/>
                          </a:solidFill>
                          <a:latin typeface="Calibri"/>
                        </a:rPr>
                        <a:t>1.33</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600" b="1" i="0" u="none" strike="noStrike" dirty="0">
                          <a:solidFill>
                            <a:srgbClr val="000000"/>
                          </a:solidFill>
                          <a:latin typeface="Calibri"/>
                        </a:rPr>
                        <a:t> -  </a:t>
                      </a:r>
                    </a:p>
                  </a:txBody>
                  <a:tcPr marL="7168" marR="7168" marT="7168"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tr-TR" sz="1600" b="1" i="0" u="none" strike="noStrike" dirty="0">
                          <a:solidFill>
                            <a:srgbClr val="000000"/>
                          </a:solidFill>
                          <a:latin typeface="Calibri"/>
                        </a:rPr>
                        <a:t> -  </a:t>
                      </a:r>
                    </a:p>
                  </a:txBody>
                  <a:tcPr marL="7168" marR="7168" marT="7168"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16 Oval"/>
          <p:cNvSpPr/>
          <p:nvPr/>
        </p:nvSpPr>
        <p:spPr bwMode="auto">
          <a:xfrm>
            <a:off x="3779912" y="4869160"/>
            <a:ext cx="720080"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8" name="17 Oval"/>
          <p:cNvSpPr/>
          <p:nvPr/>
        </p:nvSpPr>
        <p:spPr bwMode="auto">
          <a:xfrm>
            <a:off x="8423920" y="3356992"/>
            <a:ext cx="720080"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19" name="18 Oval"/>
          <p:cNvSpPr/>
          <p:nvPr/>
        </p:nvSpPr>
        <p:spPr bwMode="auto">
          <a:xfrm>
            <a:off x="5220072" y="4509120"/>
            <a:ext cx="720080"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0" name="19 Oval"/>
          <p:cNvSpPr/>
          <p:nvPr/>
        </p:nvSpPr>
        <p:spPr bwMode="auto">
          <a:xfrm>
            <a:off x="3851920" y="3861048"/>
            <a:ext cx="720080"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51 Yuvarlatılmış Dikdörtgen"/>
          <p:cNvSpPr/>
          <p:nvPr/>
        </p:nvSpPr>
        <p:spPr bwMode="auto">
          <a:xfrm>
            <a:off x="143129" y="1352643"/>
            <a:ext cx="2880320" cy="5316717"/>
          </a:xfrm>
          <a:prstGeom prst="roundRect">
            <a:avLst/>
          </a:prstGeom>
          <a:solidFill>
            <a:schemeClr val="accent1">
              <a:alpha val="21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1"/>
              </a:solidFill>
              <a:effectLst/>
              <a:latin typeface="Arial" charset="0"/>
              <a:cs typeface="Arial" charset="0"/>
            </a:endParaRPr>
          </a:p>
        </p:txBody>
      </p:sp>
      <p:sp>
        <p:nvSpPr>
          <p:cNvPr id="51" name="50 Yuvarlatılmış Dikdörtgen"/>
          <p:cNvSpPr/>
          <p:nvPr/>
        </p:nvSpPr>
        <p:spPr bwMode="auto">
          <a:xfrm>
            <a:off x="3275856" y="1772816"/>
            <a:ext cx="5616624" cy="4608512"/>
          </a:xfrm>
          <a:prstGeom prst="roundRect">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2" name="1 Başlık"/>
          <p:cNvSpPr>
            <a:spLocks noGrp="1"/>
          </p:cNvSpPr>
          <p:nvPr>
            <p:ph type="title"/>
          </p:nvPr>
        </p:nvSpPr>
        <p:spPr>
          <a:xfrm>
            <a:off x="304800" y="620688"/>
            <a:ext cx="8534400" cy="720080"/>
          </a:xfrm>
        </p:spPr>
        <p:txBody>
          <a:bodyPr/>
          <a:lstStyle/>
          <a:p>
            <a:r>
              <a:rPr lang="tr-TR" sz="3600" b="1" dirty="0" smtClean="0"/>
              <a:t>Analiz araçlarının sunumu</a:t>
            </a:r>
            <a:endParaRPr lang="tr-TR" sz="3600" b="1"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8</a:t>
            </a:fld>
            <a:endParaRPr lang="en-US"/>
          </a:p>
        </p:txBody>
      </p:sp>
      <p:sp>
        <p:nvSpPr>
          <p:cNvPr id="21" name="3 Altbilgi Yer Tutucusu"/>
          <p:cNvSpPr>
            <a:spLocks noGrp="1"/>
          </p:cNvSpPr>
          <p:nvPr>
            <p:ph type="ftr" sz="quarter" idx="10"/>
          </p:nvPr>
        </p:nvSpPr>
        <p:spPr>
          <a:xfrm>
            <a:off x="1905000" y="0"/>
            <a:ext cx="6324600" cy="533400"/>
          </a:xfrm>
        </p:spPr>
        <p:txBody>
          <a:bodyPr/>
          <a:lstStyle/>
          <a:p>
            <a:pPr>
              <a:defRPr/>
            </a:pPr>
            <a:r>
              <a:rPr lang="tr-TR" smtClean="0"/>
              <a:t>Rekabet Gücü Gündemleri için bir Araç-Seti Önerisi</a:t>
            </a:r>
            <a:endParaRPr lang="en-US" dirty="0"/>
          </a:p>
        </p:txBody>
      </p:sp>
      <p:sp>
        <p:nvSpPr>
          <p:cNvPr id="28" name="27 Yuvarlatılmış Dikdörtgen"/>
          <p:cNvSpPr/>
          <p:nvPr/>
        </p:nvSpPr>
        <p:spPr bwMode="auto">
          <a:xfrm>
            <a:off x="323528" y="1484784"/>
            <a:ext cx="2520280" cy="432048"/>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Kullanım</a:t>
            </a:r>
            <a:r>
              <a:rPr kumimoji="0" lang="tr-TR" b="1" i="0" u="none" strike="noStrike" cap="none" normalizeH="0" dirty="0" smtClean="0">
                <a:ln>
                  <a:noFill/>
                </a:ln>
                <a:solidFill>
                  <a:schemeClr val="bg1"/>
                </a:solidFill>
                <a:effectLst/>
                <a:latin typeface="Arial" charset="0"/>
                <a:cs typeface="Arial" charset="0"/>
              </a:rPr>
              <a:t> Amacı</a:t>
            </a:r>
            <a:endParaRPr kumimoji="0" lang="en-US" b="1" i="0" u="none" strike="noStrike" cap="none" normalizeH="0" baseline="0" dirty="0" smtClean="0">
              <a:ln>
                <a:noFill/>
              </a:ln>
              <a:solidFill>
                <a:schemeClr val="bg1"/>
              </a:solidFill>
              <a:effectLst/>
              <a:latin typeface="Arial" charset="0"/>
              <a:cs typeface="Arial" charset="0"/>
            </a:endParaRPr>
          </a:p>
        </p:txBody>
      </p:sp>
      <p:sp>
        <p:nvSpPr>
          <p:cNvPr id="30" name="29 Yuvarlatılmış Dikdörtgen"/>
          <p:cNvSpPr/>
          <p:nvPr/>
        </p:nvSpPr>
        <p:spPr bwMode="auto">
          <a:xfrm>
            <a:off x="323528" y="2060849"/>
            <a:ext cx="2520280" cy="432048"/>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tr-TR" b="1" dirty="0" smtClean="0">
                <a:solidFill>
                  <a:schemeClr val="bg1"/>
                </a:solidFill>
                <a:latin typeface="Arial" charset="0"/>
                <a:cs typeface="Arial" charset="0"/>
              </a:rPr>
              <a:t>Kullanıcı Profili</a:t>
            </a:r>
            <a:endParaRPr kumimoji="0" lang="en-US" b="1" i="0" u="none" strike="noStrike" cap="none" normalizeH="0" baseline="0" dirty="0" smtClean="0">
              <a:ln>
                <a:noFill/>
              </a:ln>
              <a:solidFill>
                <a:schemeClr val="bg1"/>
              </a:solidFill>
              <a:effectLst/>
              <a:latin typeface="Arial" charset="0"/>
              <a:cs typeface="Arial" charset="0"/>
            </a:endParaRPr>
          </a:p>
        </p:txBody>
      </p:sp>
      <p:sp>
        <p:nvSpPr>
          <p:cNvPr id="31" name="30 Yuvarlatılmış Dikdörtgen"/>
          <p:cNvSpPr/>
          <p:nvPr/>
        </p:nvSpPr>
        <p:spPr bwMode="auto">
          <a:xfrm>
            <a:off x="321573" y="2636912"/>
            <a:ext cx="2520280" cy="470822"/>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Yöntem ve Veriler</a:t>
            </a:r>
          </a:p>
        </p:txBody>
      </p:sp>
      <p:sp>
        <p:nvSpPr>
          <p:cNvPr id="32" name="31 Yuvarlatılmış Dikdörtgen"/>
          <p:cNvSpPr/>
          <p:nvPr/>
        </p:nvSpPr>
        <p:spPr bwMode="auto">
          <a:xfrm>
            <a:off x="320374" y="3240360"/>
            <a:ext cx="2520280" cy="462139"/>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tr-TR" b="1" dirty="0" smtClean="0">
                <a:solidFill>
                  <a:schemeClr val="bg1"/>
                </a:solidFill>
                <a:latin typeface="Arial" charset="0"/>
                <a:cs typeface="Arial" charset="0"/>
              </a:rPr>
              <a:t>Olası Çıktılar</a:t>
            </a:r>
            <a:endParaRPr kumimoji="0" lang="tr-TR" b="1" i="0" u="none" strike="noStrike" cap="none" normalizeH="0" baseline="0" dirty="0" smtClean="0">
              <a:ln>
                <a:noFill/>
              </a:ln>
              <a:solidFill>
                <a:schemeClr val="bg1"/>
              </a:solidFill>
              <a:effectLst/>
              <a:latin typeface="Arial" charset="0"/>
              <a:cs typeface="Arial" charset="0"/>
            </a:endParaRPr>
          </a:p>
        </p:txBody>
      </p:sp>
      <p:sp>
        <p:nvSpPr>
          <p:cNvPr id="33" name="32 Yuvarlatılmış Dikdörtgen"/>
          <p:cNvSpPr/>
          <p:nvPr/>
        </p:nvSpPr>
        <p:spPr bwMode="auto">
          <a:xfrm>
            <a:off x="322330" y="3840174"/>
            <a:ext cx="2520280" cy="719546"/>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İlgili</a:t>
            </a:r>
            <a:r>
              <a:rPr kumimoji="0" lang="tr-TR" b="1" i="0" u="none" strike="noStrike" cap="none" normalizeH="0" dirty="0" smtClean="0">
                <a:ln>
                  <a:noFill/>
                </a:ln>
                <a:solidFill>
                  <a:schemeClr val="bg1"/>
                </a:solidFill>
                <a:effectLst/>
                <a:latin typeface="Arial" charset="0"/>
                <a:cs typeface="Arial" charset="0"/>
              </a:rPr>
              <a:t> Kurum ve Paydaşlar</a:t>
            </a:r>
            <a:endParaRPr kumimoji="0" lang="tr-TR" b="1" i="0" u="none" strike="noStrike" cap="none" normalizeH="0" baseline="0" dirty="0" smtClean="0">
              <a:ln>
                <a:noFill/>
              </a:ln>
              <a:solidFill>
                <a:schemeClr val="bg1"/>
              </a:solidFill>
              <a:effectLst/>
              <a:latin typeface="Arial" charset="0"/>
              <a:cs typeface="Arial" charset="0"/>
            </a:endParaRPr>
          </a:p>
        </p:txBody>
      </p:sp>
      <p:sp>
        <p:nvSpPr>
          <p:cNvPr id="35" name="34 Yuvarlatılmış Dikdörtgen"/>
          <p:cNvSpPr/>
          <p:nvPr/>
        </p:nvSpPr>
        <p:spPr bwMode="auto">
          <a:xfrm>
            <a:off x="323528" y="4653137"/>
            <a:ext cx="2520280" cy="792087"/>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Kritik</a:t>
            </a:r>
            <a:r>
              <a:rPr kumimoji="0" lang="tr-TR" b="1" i="0" u="none" strike="noStrike" cap="none" normalizeH="0" dirty="0" smtClean="0">
                <a:ln>
                  <a:noFill/>
                </a:ln>
                <a:solidFill>
                  <a:schemeClr val="bg1"/>
                </a:solidFill>
                <a:effectLst/>
                <a:latin typeface="Arial" charset="0"/>
                <a:cs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lang="tr-TR" b="1" baseline="0" dirty="0" smtClean="0">
                <a:solidFill>
                  <a:schemeClr val="bg1"/>
                </a:solidFill>
                <a:latin typeface="Arial" charset="0"/>
                <a:cs typeface="Arial" charset="0"/>
              </a:rPr>
              <a:t>Konular ve zorluklar</a:t>
            </a:r>
            <a:endParaRPr kumimoji="0" lang="tr-TR" b="1" i="0" u="none" strike="noStrike" cap="none" normalizeH="0" baseline="0" dirty="0" smtClean="0">
              <a:ln>
                <a:noFill/>
              </a:ln>
              <a:solidFill>
                <a:schemeClr val="bg1"/>
              </a:solidFill>
              <a:effectLst/>
              <a:latin typeface="Arial" charset="0"/>
              <a:cs typeface="Arial" charset="0"/>
            </a:endParaRPr>
          </a:p>
        </p:txBody>
      </p:sp>
      <p:sp>
        <p:nvSpPr>
          <p:cNvPr id="40" name="39 Yuvarlatılmış Dikdörtgen"/>
          <p:cNvSpPr/>
          <p:nvPr/>
        </p:nvSpPr>
        <p:spPr bwMode="auto">
          <a:xfrm>
            <a:off x="3491880" y="2060848"/>
            <a:ext cx="1723282" cy="996435"/>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600" b="1" dirty="0" smtClean="0">
                <a:solidFill>
                  <a:schemeClr val="bg1"/>
                </a:solidFill>
                <a:latin typeface="Arial" charset="0"/>
                <a:cs typeface="Arial" charset="0"/>
              </a:rPr>
              <a:t>1.Yatırım Ortamı </a:t>
            </a:r>
            <a:r>
              <a:rPr lang="tr-TR" sz="1400" b="1" dirty="0" smtClean="0">
                <a:solidFill>
                  <a:schemeClr val="bg1"/>
                </a:solidFill>
                <a:latin typeface="Arial" charset="0"/>
                <a:cs typeface="Arial" charset="0"/>
              </a:rPr>
              <a:t>Değerlendirmesi</a:t>
            </a:r>
            <a:endParaRPr kumimoji="0" lang="tr-TR" sz="1400" b="1" i="0" u="none" strike="noStrike" cap="none" normalizeH="0" baseline="0" dirty="0" smtClean="0">
              <a:ln>
                <a:noFill/>
              </a:ln>
              <a:solidFill>
                <a:schemeClr val="bg1"/>
              </a:solidFill>
              <a:effectLst/>
              <a:latin typeface="Arial" charset="0"/>
              <a:cs typeface="Arial" charset="0"/>
            </a:endParaRPr>
          </a:p>
        </p:txBody>
      </p:sp>
      <p:sp>
        <p:nvSpPr>
          <p:cNvPr id="42" name="41 Yuvarlatılmış Dikdörtgen"/>
          <p:cNvSpPr/>
          <p:nvPr/>
        </p:nvSpPr>
        <p:spPr bwMode="auto">
          <a:xfrm>
            <a:off x="5508104" y="2060848"/>
            <a:ext cx="1531807" cy="996435"/>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00"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2. İhracat Performansı Analizi</a:t>
            </a:r>
          </a:p>
          <a:p>
            <a:pPr algn="ctr" fontAlgn="base">
              <a:spcBef>
                <a:spcPct val="0"/>
              </a:spcBef>
              <a:spcAft>
                <a:spcPct val="0"/>
              </a:spcAft>
            </a:pPr>
            <a:endParaRPr lang="tr-TR" sz="1400" b="1" dirty="0" smtClean="0">
              <a:solidFill>
                <a:schemeClr val="bg1"/>
              </a:solidFill>
              <a:cs typeface="Arial" charset="0"/>
            </a:endParaRPr>
          </a:p>
        </p:txBody>
      </p:sp>
      <p:sp>
        <p:nvSpPr>
          <p:cNvPr id="43" name="42 Yuvarlatılmış Dikdörtgen"/>
          <p:cNvSpPr/>
          <p:nvPr/>
        </p:nvSpPr>
        <p:spPr bwMode="auto">
          <a:xfrm>
            <a:off x="7308304" y="2060848"/>
            <a:ext cx="1595632" cy="996435"/>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000" b="1"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3. Değer Zinciri Analizi</a:t>
            </a:r>
          </a:p>
          <a:p>
            <a:pPr marR="0" indent="0" algn="ctr" fontAlgn="base">
              <a:lnSpc>
                <a:spcPct val="100000"/>
              </a:lnSpc>
              <a:spcBef>
                <a:spcPct val="0"/>
              </a:spcBef>
              <a:spcAft>
                <a:spcPct val="0"/>
              </a:spcAft>
              <a:buClrTx/>
              <a:buSzTx/>
              <a:buFontTx/>
              <a:buNone/>
              <a:tabLst/>
            </a:pPr>
            <a:endParaRPr lang="tr-TR" sz="1400" b="1" dirty="0" smtClean="0">
              <a:solidFill>
                <a:schemeClr val="bg1"/>
              </a:solidFill>
              <a:cs typeface="Arial" charset="0"/>
            </a:endParaRPr>
          </a:p>
        </p:txBody>
      </p:sp>
      <p:sp>
        <p:nvSpPr>
          <p:cNvPr id="44" name="43 Yuvarlatılmış Dikdörtgen"/>
          <p:cNvSpPr/>
          <p:nvPr/>
        </p:nvSpPr>
        <p:spPr bwMode="auto">
          <a:xfrm>
            <a:off x="3491880" y="3501008"/>
            <a:ext cx="1595632" cy="1058712"/>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700" b="1"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4. Dış Ekonomik Çevre Analizi</a:t>
            </a:r>
          </a:p>
          <a:p>
            <a:pPr marR="0" indent="0" algn="ctr" fontAlgn="base">
              <a:lnSpc>
                <a:spcPct val="100000"/>
              </a:lnSpc>
              <a:spcBef>
                <a:spcPct val="0"/>
              </a:spcBef>
              <a:spcAft>
                <a:spcPct val="0"/>
              </a:spcAft>
              <a:buClrTx/>
              <a:buSzTx/>
              <a:buFontTx/>
              <a:buNone/>
              <a:tabLst/>
            </a:pPr>
            <a:endParaRPr lang="tr-TR" sz="1400" b="1" dirty="0" smtClean="0">
              <a:solidFill>
                <a:schemeClr val="bg1"/>
              </a:solidFill>
              <a:cs typeface="Arial" charset="0"/>
            </a:endParaRPr>
          </a:p>
        </p:txBody>
      </p:sp>
      <p:sp>
        <p:nvSpPr>
          <p:cNvPr id="45" name="44 Yuvarlatılmış Dikdörtgen"/>
          <p:cNvSpPr/>
          <p:nvPr/>
        </p:nvSpPr>
        <p:spPr bwMode="auto">
          <a:xfrm>
            <a:off x="7308304" y="3501008"/>
            <a:ext cx="1659457" cy="1058712"/>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400" b="1"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6.Yaşam Kalitesi Analizi</a:t>
            </a:r>
          </a:p>
        </p:txBody>
      </p:sp>
      <p:sp>
        <p:nvSpPr>
          <p:cNvPr id="46" name="45 Yuvarlatılmış Dikdörtgen"/>
          <p:cNvSpPr/>
          <p:nvPr/>
        </p:nvSpPr>
        <p:spPr bwMode="auto">
          <a:xfrm>
            <a:off x="5436096" y="3501008"/>
            <a:ext cx="1595632" cy="1058712"/>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400" b="1"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5.Bağlantı Düzeyi Analizi</a:t>
            </a:r>
          </a:p>
        </p:txBody>
      </p:sp>
      <p:sp>
        <p:nvSpPr>
          <p:cNvPr id="47" name="46 Yuvarlatılmış Dikdörtgen"/>
          <p:cNvSpPr/>
          <p:nvPr/>
        </p:nvSpPr>
        <p:spPr bwMode="auto">
          <a:xfrm>
            <a:off x="3491880" y="5013176"/>
            <a:ext cx="1595632" cy="1183267"/>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400" b="1"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7.Yerel Girişimcilik Ekosistemi Analizi</a:t>
            </a:r>
          </a:p>
        </p:txBody>
      </p:sp>
      <p:sp>
        <p:nvSpPr>
          <p:cNvPr id="48" name="47 Yuvarlatılmış Dikdörtgen"/>
          <p:cNvSpPr/>
          <p:nvPr/>
        </p:nvSpPr>
        <p:spPr bwMode="auto">
          <a:xfrm>
            <a:off x="5436096" y="5013176"/>
            <a:ext cx="1595632" cy="1183267"/>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1400" b="1" dirty="0" smtClean="0">
                <a:solidFill>
                  <a:schemeClr val="bg1"/>
                </a:solidFill>
                <a:cs typeface="Arial" charset="0"/>
              </a:rPr>
              <a:t>8.Bölgesel Yenilik Sisteminin Tanımı ve Unsurları</a:t>
            </a:r>
          </a:p>
        </p:txBody>
      </p:sp>
      <p:sp>
        <p:nvSpPr>
          <p:cNvPr id="49" name="48 Yuvarlatılmış Dikdörtgen"/>
          <p:cNvSpPr/>
          <p:nvPr/>
        </p:nvSpPr>
        <p:spPr bwMode="auto">
          <a:xfrm>
            <a:off x="7380312" y="5013176"/>
            <a:ext cx="1595632" cy="1183267"/>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2000" b="1" dirty="0" smtClean="0">
              <a:solidFill>
                <a:schemeClr val="bg1"/>
              </a:solidFill>
              <a:cs typeface="Arial" charset="0"/>
            </a:endParaRPr>
          </a:p>
          <a:p>
            <a:pPr algn="ctr" fontAlgn="base">
              <a:spcBef>
                <a:spcPct val="0"/>
              </a:spcBef>
              <a:spcAft>
                <a:spcPct val="0"/>
              </a:spcAft>
            </a:pPr>
            <a:r>
              <a:rPr lang="tr-TR" sz="1400" b="1" dirty="0" smtClean="0">
                <a:solidFill>
                  <a:schemeClr val="bg1"/>
                </a:solidFill>
                <a:cs typeface="Arial" charset="0"/>
              </a:rPr>
              <a:t>9.Beceri Seti </a:t>
            </a:r>
          </a:p>
          <a:p>
            <a:pPr algn="ctr" fontAlgn="base">
              <a:spcBef>
                <a:spcPct val="0"/>
              </a:spcBef>
              <a:spcAft>
                <a:spcPct val="0"/>
              </a:spcAft>
            </a:pPr>
            <a:r>
              <a:rPr lang="tr-TR" sz="1400" b="1" dirty="0" smtClean="0">
                <a:solidFill>
                  <a:schemeClr val="bg1"/>
                </a:solidFill>
                <a:cs typeface="Arial" charset="0"/>
              </a:rPr>
              <a:t>Analizi</a:t>
            </a:r>
          </a:p>
        </p:txBody>
      </p:sp>
      <p:sp>
        <p:nvSpPr>
          <p:cNvPr id="22" name="34 Yuvarlatılmış Dikdörtgen"/>
          <p:cNvSpPr/>
          <p:nvPr/>
        </p:nvSpPr>
        <p:spPr bwMode="auto">
          <a:xfrm>
            <a:off x="323528" y="5589240"/>
            <a:ext cx="2520280" cy="936104"/>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bg1"/>
                </a:solidFill>
                <a:effectLst/>
                <a:latin typeface="Arial" charset="0"/>
                <a:cs typeface="Arial" charset="0"/>
              </a:rPr>
              <a:t>Gerekli olabilecek, tamamlayıcı arka-plan çalışmaları</a:t>
            </a:r>
          </a:p>
        </p:txBody>
      </p:sp>
      <p:sp>
        <p:nvSpPr>
          <p:cNvPr id="23" name="Dikdörtgen 22"/>
          <p:cNvSpPr/>
          <p:nvPr/>
        </p:nvSpPr>
        <p:spPr bwMode="auto">
          <a:xfrm>
            <a:off x="3275856" y="1484784"/>
            <a:ext cx="6912768" cy="5544616"/>
          </a:xfrm>
          <a:prstGeom prst="rect">
            <a:avLst/>
          </a:prstGeom>
          <a:solidFill>
            <a:schemeClr val="accent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80</a:t>
            </a:fld>
            <a:endParaRPr lang="en-US"/>
          </a:p>
        </p:txBody>
      </p:sp>
      <p:sp>
        <p:nvSpPr>
          <p:cNvPr id="9" name="1 Başlık"/>
          <p:cNvSpPr txBox="1">
            <a:spLocks/>
          </p:cNvSpPr>
          <p:nvPr/>
        </p:nvSpPr>
        <p:spPr bwMode="auto">
          <a:xfrm>
            <a:off x="2627784" y="692696"/>
            <a:ext cx="6516216" cy="36004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tr-TR" sz="1600" b="1" kern="0" dirty="0">
                <a:solidFill>
                  <a:srgbClr val="FFFFFF"/>
                </a:solidFill>
              </a:rPr>
              <a:t>Ar-</a:t>
            </a:r>
            <a:r>
              <a:rPr lang="tr-TR" sz="1600" b="1" kern="0" dirty="0" err="1">
                <a:solidFill>
                  <a:srgbClr val="FFFFFF"/>
                </a:solidFill>
              </a:rPr>
              <a:t>Ge</a:t>
            </a:r>
            <a:r>
              <a:rPr lang="tr-TR" sz="1600" b="1" kern="0" dirty="0">
                <a:solidFill>
                  <a:srgbClr val="FFFFFF"/>
                </a:solidFill>
              </a:rPr>
              <a:t> Harcamaları ve Ar-</a:t>
            </a:r>
            <a:r>
              <a:rPr lang="tr-TR" sz="1600" b="1" kern="0" dirty="0" err="1">
                <a:solidFill>
                  <a:srgbClr val="FFFFFF"/>
                </a:solidFill>
              </a:rPr>
              <a:t>G</a:t>
            </a:r>
            <a:r>
              <a:rPr lang="tr-TR" sz="1600" b="1" kern="0" dirty="0">
                <a:solidFill>
                  <a:srgbClr val="FFFFFF"/>
                </a:solidFill>
              </a:rPr>
              <a:t>e İşgücü, 2011</a:t>
            </a:r>
          </a:p>
        </p:txBody>
      </p:sp>
      <p:pic>
        <p:nvPicPr>
          <p:cNvPr id="43012" name="Picture 4"/>
          <p:cNvPicPr>
            <a:picLocks noChangeAspect="1" noChangeArrowheads="1"/>
          </p:cNvPicPr>
          <p:nvPr/>
        </p:nvPicPr>
        <p:blipFill>
          <a:blip r:embed="rId2" cstate="print"/>
          <a:srcRect/>
          <a:stretch>
            <a:fillRect/>
          </a:stretch>
        </p:blipFill>
        <p:spPr bwMode="auto">
          <a:xfrm>
            <a:off x="2339752" y="1052736"/>
            <a:ext cx="6489970" cy="2664445"/>
          </a:xfrm>
          <a:prstGeom prst="rect">
            <a:avLst/>
          </a:prstGeom>
          <a:noFill/>
          <a:ln w="9525">
            <a:noFill/>
            <a:miter lim="800000"/>
            <a:headEnd/>
            <a:tailEnd/>
          </a:ln>
        </p:spPr>
      </p:pic>
      <p:sp>
        <p:nvSpPr>
          <p:cNvPr id="12" name="11 Metin kutusu"/>
          <p:cNvSpPr txBox="1"/>
          <p:nvPr/>
        </p:nvSpPr>
        <p:spPr>
          <a:xfrm>
            <a:off x="7812360" y="2348880"/>
            <a:ext cx="1368152" cy="215444"/>
          </a:xfrm>
          <a:prstGeom prst="rect">
            <a:avLst/>
          </a:prstGeom>
          <a:solidFill>
            <a:schemeClr val="bg1"/>
          </a:solidFill>
        </p:spPr>
        <p:txBody>
          <a:bodyPr wrap="square" rtlCol="0">
            <a:spAutoFit/>
          </a:bodyPr>
          <a:lstStyle/>
          <a:p>
            <a:r>
              <a:rPr lang="tr-TR" sz="800" b="1" dirty="0" smtClean="0">
                <a:solidFill>
                  <a:srgbClr val="000000"/>
                </a:solidFill>
              </a:rPr>
              <a:t>AR-GE </a:t>
            </a:r>
            <a:r>
              <a:rPr lang="tr-TR" sz="800" b="1" dirty="0">
                <a:solidFill>
                  <a:srgbClr val="000000"/>
                </a:solidFill>
              </a:rPr>
              <a:t>Harcamaları</a:t>
            </a:r>
            <a:endParaRPr lang="en-US" sz="800" b="1" dirty="0">
              <a:solidFill>
                <a:srgbClr val="000000"/>
              </a:solidFill>
            </a:endParaRPr>
          </a:p>
        </p:txBody>
      </p:sp>
      <p:sp>
        <p:nvSpPr>
          <p:cNvPr id="13" name="12 Metin kutusu"/>
          <p:cNvSpPr txBox="1"/>
          <p:nvPr/>
        </p:nvSpPr>
        <p:spPr>
          <a:xfrm>
            <a:off x="8388424" y="2708920"/>
            <a:ext cx="720080" cy="338554"/>
          </a:xfrm>
          <a:prstGeom prst="rect">
            <a:avLst/>
          </a:prstGeom>
          <a:solidFill>
            <a:schemeClr val="bg1"/>
          </a:solidFill>
        </p:spPr>
        <p:txBody>
          <a:bodyPr wrap="square" rtlCol="0">
            <a:spAutoFit/>
          </a:bodyPr>
          <a:lstStyle/>
          <a:p>
            <a:r>
              <a:rPr lang="tr-TR" sz="800" b="1" dirty="0">
                <a:solidFill>
                  <a:srgbClr val="000000"/>
                </a:solidFill>
              </a:rPr>
              <a:t>3,2 Milyar TL</a:t>
            </a:r>
            <a:endParaRPr lang="en-US" sz="800" b="1" dirty="0">
              <a:solidFill>
                <a:srgbClr val="000000"/>
              </a:solidFill>
            </a:endParaRPr>
          </a:p>
        </p:txBody>
      </p:sp>
      <p:sp>
        <p:nvSpPr>
          <p:cNvPr id="14" name="13 Metin kutusu"/>
          <p:cNvSpPr txBox="1"/>
          <p:nvPr/>
        </p:nvSpPr>
        <p:spPr>
          <a:xfrm>
            <a:off x="8388424" y="3068960"/>
            <a:ext cx="648072" cy="307777"/>
          </a:xfrm>
          <a:prstGeom prst="rect">
            <a:avLst/>
          </a:prstGeom>
          <a:solidFill>
            <a:schemeClr val="bg1"/>
          </a:solidFill>
        </p:spPr>
        <p:txBody>
          <a:bodyPr wrap="square" rtlCol="0">
            <a:spAutoFit/>
          </a:bodyPr>
          <a:lstStyle/>
          <a:p>
            <a:r>
              <a:rPr lang="tr-TR" sz="700" b="1" dirty="0">
                <a:solidFill>
                  <a:srgbClr val="000000"/>
                </a:solidFill>
              </a:rPr>
              <a:t>1,6 Milyar TL</a:t>
            </a:r>
            <a:endParaRPr lang="en-US" sz="700" b="1" dirty="0">
              <a:solidFill>
                <a:srgbClr val="000000"/>
              </a:solidFill>
            </a:endParaRPr>
          </a:p>
        </p:txBody>
      </p:sp>
      <p:sp>
        <p:nvSpPr>
          <p:cNvPr id="15" name="14 Metin kutusu"/>
          <p:cNvSpPr txBox="1"/>
          <p:nvPr/>
        </p:nvSpPr>
        <p:spPr>
          <a:xfrm>
            <a:off x="8388424" y="3429000"/>
            <a:ext cx="576064" cy="415498"/>
          </a:xfrm>
          <a:prstGeom prst="rect">
            <a:avLst/>
          </a:prstGeom>
          <a:solidFill>
            <a:schemeClr val="bg1"/>
          </a:solidFill>
        </p:spPr>
        <p:txBody>
          <a:bodyPr wrap="square" rtlCol="0">
            <a:spAutoFit/>
          </a:bodyPr>
          <a:lstStyle/>
          <a:p>
            <a:r>
              <a:rPr lang="tr-TR" sz="700" b="1" dirty="0">
                <a:solidFill>
                  <a:srgbClr val="000000"/>
                </a:solidFill>
              </a:rPr>
              <a:t>0,32 Milyar TL</a:t>
            </a:r>
            <a:endParaRPr lang="en-US" sz="700" b="1" dirty="0">
              <a:solidFill>
                <a:srgbClr val="000000"/>
              </a:solidFill>
            </a:endParaRPr>
          </a:p>
        </p:txBody>
      </p:sp>
      <p:sp>
        <p:nvSpPr>
          <p:cNvPr id="18" name="17 Metin kutusu"/>
          <p:cNvSpPr txBox="1"/>
          <p:nvPr/>
        </p:nvSpPr>
        <p:spPr>
          <a:xfrm>
            <a:off x="2483768" y="3573016"/>
            <a:ext cx="2520280" cy="261610"/>
          </a:xfrm>
          <a:prstGeom prst="rect">
            <a:avLst/>
          </a:prstGeom>
          <a:noFill/>
        </p:spPr>
        <p:txBody>
          <a:bodyPr wrap="square" rtlCol="0">
            <a:spAutoFit/>
          </a:bodyPr>
          <a:lstStyle/>
          <a:p>
            <a:r>
              <a:rPr lang="tr-TR" sz="1100" dirty="0">
                <a:solidFill>
                  <a:srgbClr val="000000"/>
                </a:solidFill>
              </a:rPr>
              <a:t>Kaynak: BGUS, 2012</a:t>
            </a:r>
            <a:endParaRPr lang="en-US" sz="1100" dirty="0">
              <a:solidFill>
                <a:srgbClr val="000000"/>
              </a:solidFill>
            </a:endParaRPr>
          </a:p>
        </p:txBody>
      </p:sp>
      <p:sp>
        <p:nvSpPr>
          <p:cNvPr id="19" name="18 İçerik Yer Tutucusu"/>
          <p:cNvSpPr>
            <a:spLocks noGrp="1"/>
          </p:cNvSpPr>
          <p:nvPr>
            <p:ph sz="half" idx="1"/>
          </p:nvPr>
        </p:nvSpPr>
        <p:spPr>
          <a:xfrm>
            <a:off x="179512" y="908720"/>
            <a:ext cx="2232248" cy="5544616"/>
          </a:xfrm>
        </p:spPr>
        <p:txBody>
          <a:bodyPr/>
          <a:lstStyle/>
          <a:p>
            <a:r>
              <a:rPr lang="tr-TR" sz="1600" dirty="0" smtClean="0"/>
              <a:t>Ar-</a:t>
            </a:r>
            <a:r>
              <a:rPr lang="tr-TR" sz="1600" dirty="0" err="1" smtClean="0"/>
              <a:t>Ge</a:t>
            </a:r>
            <a:r>
              <a:rPr lang="tr-TR" sz="1600" dirty="0" smtClean="0"/>
              <a:t> konusuna istihdam açısından bakıldığında hem personel hem yatırım bakımından yoğunlaşma metropoldedir.</a:t>
            </a:r>
          </a:p>
          <a:p>
            <a:pPr>
              <a:buNone/>
            </a:pPr>
            <a:endParaRPr lang="tr-TR" sz="1600" dirty="0" smtClean="0"/>
          </a:p>
          <a:p>
            <a:pPr>
              <a:buNone/>
            </a:pPr>
            <a:endParaRPr lang="tr-TR" sz="1600" dirty="0" smtClean="0"/>
          </a:p>
          <a:p>
            <a:r>
              <a:rPr lang="tr-TR" sz="1600" dirty="0" smtClean="0"/>
              <a:t>4 bölge bazında yenilik harcamaları içerisinde Ar-</a:t>
            </a:r>
            <a:r>
              <a:rPr lang="tr-TR" sz="1600" dirty="0" err="1" smtClean="0"/>
              <a:t>Ge</a:t>
            </a:r>
            <a:r>
              <a:rPr lang="tr-TR" sz="1600" dirty="0" smtClean="0"/>
              <a:t> paylarının düşük olması Ar-</a:t>
            </a:r>
            <a:r>
              <a:rPr lang="tr-TR" sz="1600" dirty="0" err="1" smtClean="0"/>
              <a:t>Ge</a:t>
            </a:r>
            <a:r>
              <a:rPr lang="tr-TR" sz="1600" dirty="0" smtClean="0"/>
              <a:t> yatırımları istihdamı bazındaki problemi bölgeler bazında da desteklemektedir</a:t>
            </a:r>
          </a:p>
          <a:p>
            <a:endParaRPr lang="en-US" sz="1800" dirty="0"/>
          </a:p>
        </p:txBody>
      </p:sp>
      <p:graphicFrame>
        <p:nvGraphicFramePr>
          <p:cNvPr id="21" name="9 Grafik"/>
          <p:cNvGraphicFramePr/>
          <p:nvPr/>
        </p:nvGraphicFramePr>
        <p:xfrm>
          <a:off x="2667000" y="4121696"/>
          <a:ext cx="6477000" cy="2475656"/>
        </p:xfrm>
        <a:graphic>
          <a:graphicData uri="http://schemas.openxmlformats.org/drawingml/2006/chart">
            <c:chart xmlns:c="http://schemas.openxmlformats.org/drawingml/2006/chart" xmlns:r="http://schemas.openxmlformats.org/officeDocument/2006/relationships" r:id="rId3"/>
          </a:graphicData>
        </a:graphic>
      </p:graphicFrame>
      <p:sp>
        <p:nvSpPr>
          <p:cNvPr id="23" name="2 İçerik Yer Tutucusu"/>
          <p:cNvSpPr>
            <a:spLocks noGrp="1"/>
          </p:cNvSpPr>
          <p:nvPr>
            <p:ph sz="half" idx="1"/>
          </p:nvPr>
        </p:nvSpPr>
        <p:spPr>
          <a:xfrm>
            <a:off x="2627784" y="6381328"/>
            <a:ext cx="6300192" cy="476672"/>
          </a:xfrm>
        </p:spPr>
        <p:txBody>
          <a:bodyPr/>
          <a:lstStyle/>
          <a:p>
            <a:pPr>
              <a:buNone/>
            </a:pPr>
            <a:endParaRPr lang="tr-TR" sz="1000" dirty="0" smtClean="0"/>
          </a:p>
          <a:p>
            <a:pPr>
              <a:buNone/>
            </a:pPr>
            <a:r>
              <a:rPr lang="tr-TR" sz="1000" dirty="0" smtClean="0"/>
              <a:t>Kaynak:  UNDP –GAP Yatırım Ortamı Anketi 2012,  Dünya Bankası Yatırım Ortamı Anketi Veritabanı</a:t>
            </a:r>
          </a:p>
        </p:txBody>
      </p:sp>
      <p:pic>
        <p:nvPicPr>
          <p:cNvPr id="13315" name="Picture 3"/>
          <p:cNvPicPr>
            <a:picLocks noChangeAspect="1" noChangeArrowheads="1"/>
          </p:cNvPicPr>
          <p:nvPr/>
        </p:nvPicPr>
        <p:blipFill>
          <a:blip r:embed="rId4" cstate="print"/>
          <a:srcRect/>
          <a:stretch>
            <a:fillRect/>
          </a:stretch>
        </p:blipFill>
        <p:spPr bwMode="auto">
          <a:xfrm>
            <a:off x="6588224" y="3140968"/>
            <a:ext cx="1080120" cy="859097"/>
          </a:xfrm>
          <a:prstGeom prst="rect">
            <a:avLst/>
          </a:prstGeom>
          <a:noFill/>
          <a:ln w="9525">
            <a:noFill/>
            <a:miter lim="800000"/>
            <a:headEnd/>
            <a:tailEnd/>
          </a:ln>
        </p:spPr>
      </p:pic>
    </p:spTree>
    <p:extLst>
      <p:ext uri="{BB962C8B-B14F-4D97-AF65-F5344CB8AC3E}">
        <p14:creationId xmlns:p14="http://schemas.microsoft.com/office/powerpoint/2010/main" xmlns="" val="28687714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6096000"/>
            <a:ext cx="6300192" cy="762000"/>
          </a:xfrm>
        </p:spPr>
        <p:txBody>
          <a:bodyPr/>
          <a:lstStyle/>
          <a:p>
            <a:pPr>
              <a:buNone/>
            </a:pPr>
            <a:endParaRPr lang="tr-TR" sz="1000" dirty="0" smtClean="0"/>
          </a:p>
          <a:p>
            <a:pPr>
              <a:buNone/>
            </a:pPr>
            <a:r>
              <a:rPr lang="tr-TR" sz="1000" dirty="0" smtClean="0"/>
              <a:t>Kaynak:  UNDP –GAP Yatırım Ortamı Anketi 2013,  Dünya Bankası Yatırım Ortamı Anketi Veritabanı</a:t>
            </a:r>
          </a:p>
          <a:p>
            <a:pPr>
              <a:buNone/>
            </a:pPr>
            <a:r>
              <a:rPr lang="tr-TR" sz="1000" dirty="0" smtClean="0"/>
              <a:t>*”Son 3 yıldır bunlardan herhangi birisini yaptınız mı? “sorusu sorulmuştur.</a:t>
            </a:r>
          </a:p>
          <a:p>
            <a:pPr>
              <a:buNone/>
            </a:pPr>
            <a:r>
              <a:rPr lang="tr-TR" sz="1000" dirty="0" smtClean="0"/>
              <a:t>** “İki yıl için (2006-2007) bunlardan herhangi birisini yaptınız mı?” sorusu sorulmuştur.</a:t>
            </a:r>
            <a:endParaRPr lang="tr-TR" sz="1000" dirty="0"/>
          </a:p>
        </p:txBody>
      </p:sp>
      <p:sp>
        <p:nvSpPr>
          <p:cNvPr id="5" name="4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81</a:t>
            </a:fld>
            <a:endParaRPr lang="en-US"/>
          </a:p>
        </p:txBody>
      </p:sp>
      <p:sp>
        <p:nvSpPr>
          <p:cNvPr id="7" name="2 İçerik Yer Tutucusu"/>
          <p:cNvSpPr>
            <a:spLocks noGrp="1"/>
          </p:cNvSpPr>
          <p:nvPr>
            <p:ph sz="half" idx="1"/>
          </p:nvPr>
        </p:nvSpPr>
        <p:spPr>
          <a:xfrm>
            <a:off x="0" y="2057400"/>
            <a:ext cx="2843808" cy="3891880"/>
          </a:xfrm>
        </p:spPr>
        <p:txBody>
          <a:bodyPr/>
          <a:lstStyle/>
          <a:p>
            <a:endParaRPr lang="tr-TR" sz="1600" dirty="0" smtClean="0"/>
          </a:p>
          <a:p>
            <a:endParaRPr lang="tr-TR" sz="1600" dirty="0" smtClean="0"/>
          </a:p>
          <a:p>
            <a:r>
              <a:rPr lang="tr-TR" sz="1600" dirty="0" smtClean="0"/>
              <a:t>TR-C1 ve TR-C2 bölgelerindeki firmaların yenilikçilik girişimlerinin diğer bölgedekilere kıyasla geride.</a:t>
            </a:r>
          </a:p>
          <a:p>
            <a:endParaRPr lang="tr-TR" sz="1600" dirty="0" smtClean="0"/>
          </a:p>
          <a:p>
            <a:r>
              <a:rPr lang="tr-TR" sz="1600" dirty="0" smtClean="0"/>
              <a:t>Ankete katılan bölgelerin yenilikçilik performansı, Türkiye, Polonya ve Mısır’ın performanslarına kıyasla geride.</a:t>
            </a:r>
          </a:p>
        </p:txBody>
      </p:sp>
      <p:graphicFrame>
        <p:nvGraphicFramePr>
          <p:cNvPr id="11" name="1 Grafik"/>
          <p:cNvGraphicFramePr/>
          <p:nvPr/>
        </p:nvGraphicFramePr>
        <p:xfrm>
          <a:off x="2771800" y="2132856"/>
          <a:ext cx="6215262"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Metin kutusu"/>
          <p:cNvSpPr txBox="1"/>
          <p:nvPr/>
        </p:nvSpPr>
        <p:spPr>
          <a:xfrm>
            <a:off x="0" y="1866310"/>
            <a:ext cx="9144000" cy="338554"/>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5.1 Firmanız son iki yılda aşağıdakilerden herhangi birisine girişti mi?</a:t>
            </a:r>
            <a:endParaRPr lang="tr-TR" sz="1600" b="1" dirty="0">
              <a:solidFill>
                <a:schemeClr val="bg1"/>
              </a:solidFill>
            </a:endParaRPr>
          </a:p>
        </p:txBody>
      </p:sp>
      <p:sp>
        <p:nvSpPr>
          <p:cNvPr id="13" name="1 Başlık"/>
          <p:cNvSpPr txBox="1">
            <a:spLocks/>
          </p:cNvSpPr>
          <p:nvPr/>
        </p:nvSpPr>
        <p:spPr bwMode="auto">
          <a:xfrm>
            <a:off x="304800" y="7620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defRPr/>
            </a:pPr>
            <a:endParaRPr lang="tr-TR" sz="3200" b="1" kern="0" dirty="0" smtClean="0">
              <a:solidFill>
                <a:srgbClr val="1F318D"/>
              </a:solidFill>
              <a:latin typeface="+mj-lt"/>
              <a:ea typeface="+mj-ea"/>
              <a:cs typeface="+mj-cs"/>
            </a:endParaRPr>
          </a:p>
        </p:txBody>
      </p:sp>
      <p:sp>
        <p:nvSpPr>
          <p:cNvPr id="9" name="1 Başlık"/>
          <p:cNvSpPr>
            <a:spLocks noGrp="1"/>
          </p:cNvSpPr>
          <p:nvPr>
            <p:ph type="title"/>
          </p:nvPr>
        </p:nvSpPr>
        <p:spPr>
          <a:xfrm>
            <a:off x="381000" y="866800"/>
            <a:ext cx="8583488" cy="762000"/>
          </a:xfrm>
        </p:spPr>
        <p:txBody>
          <a:bodyPr>
            <a:noAutofit/>
          </a:bodyPr>
          <a:lstStyle/>
          <a:p>
            <a:r>
              <a:rPr lang="tr-TR" sz="2800" b="1" dirty="0" smtClean="0"/>
              <a:t>Bölgesel Yenilik Sistemi Analizi Örnek Çıktı – 3</a:t>
            </a:r>
            <a:br>
              <a:rPr lang="tr-TR" sz="2800" b="1" dirty="0" smtClean="0"/>
            </a:br>
            <a:r>
              <a:rPr lang="tr-TR" sz="1800" b="1" dirty="0" smtClean="0"/>
              <a:t>YOD Anketinden firmaların yenilikçilik performansına dair veriler</a:t>
            </a:r>
            <a:endParaRPr lang="tr-TR" sz="2800" b="1" dirty="0"/>
          </a:p>
        </p:txBody>
      </p:sp>
    </p:spTree>
    <p:extLst>
      <p:ext uri="{BB962C8B-B14F-4D97-AF65-F5344CB8AC3E}">
        <p14:creationId xmlns:p14="http://schemas.microsoft.com/office/powerpoint/2010/main" xmlns="" val="19983545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6381328"/>
            <a:ext cx="7164288" cy="476672"/>
          </a:xfrm>
        </p:spPr>
        <p:txBody>
          <a:bodyPr/>
          <a:lstStyle/>
          <a:p>
            <a:pPr>
              <a:buNone/>
            </a:pPr>
            <a:endParaRPr lang="tr-TR" sz="1000" dirty="0" smtClean="0"/>
          </a:p>
          <a:p>
            <a:pPr>
              <a:buNone/>
            </a:pPr>
            <a:r>
              <a:rPr lang="tr-TR" sz="1000" dirty="0" smtClean="0"/>
              <a:t>Kaynak:  UNDP –GAP Yatırım Ortamı Anketi 2013</a:t>
            </a:r>
          </a:p>
        </p:txBody>
      </p:sp>
      <p:sp>
        <p:nvSpPr>
          <p:cNvPr id="5" name="4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82</a:t>
            </a:fld>
            <a:endParaRPr lang="en-US"/>
          </a:p>
        </p:txBody>
      </p:sp>
      <p:sp>
        <p:nvSpPr>
          <p:cNvPr id="7" name="2 İçerik Yer Tutucusu"/>
          <p:cNvSpPr>
            <a:spLocks noGrp="1"/>
          </p:cNvSpPr>
          <p:nvPr>
            <p:ph sz="half" idx="1"/>
          </p:nvPr>
        </p:nvSpPr>
        <p:spPr>
          <a:xfrm>
            <a:off x="179512" y="2420888"/>
            <a:ext cx="2880320" cy="3891880"/>
          </a:xfrm>
        </p:spPr>
        <p:txBody>
          <a:bodyPr/>
          <a:lstStyle/>
          <a:p>
            <a:endParaRPr lang="tr-TR" sz="1600" dirty="0" smtClean="0"/>
          </a:p>
          <a:p>
            <a:endParaRPr lang="tr-TR" sz="1600" dirty="0" smtClean="0"/>
          </a:p>
          <a:p>
            <a:endParaRPr lang="tr-TR" sz="1600" dirty="0" smtClean="0"/>
          </a:p>
          <a:p>
            <a:r>
              <a:rPr lang="tr-TR" sz="1600" dirty="0" smtClean="0"/>
              <a:t>Diyarbakır ve Şanlıurfa’daki lisanslı teknoloji kullanımının diğer bölgelere kıyasla yüksek olması dikkat çekicidir.</a:t>
            </a:r>
          </a:p>
          <a:p>
            <a:pPr>
              <a:buNone/>
            </a:pPr>
            <a:endParaRPr lang="tr-TR" sz="1600" dirty="0" smtClean="0"/>
          </a:p>
        </p:txBody>
      </p:sp>
      <p:sp>
        <p:nvSpPr>
          <p:cNvPr id="12" name="11 Metin kutusu"/>
          <p:cNvSpPr txBox="1"/>
          <p:nvPr/>
        </p:nvSpPr>
        <p:spPr>
          <a:xfrm>
            <a:off x="323528" y="1556792"/>
            <a:ext cx="8591872" cy="584775"/>
          </a:xfrm>
          <a:prstGeom prst="rect">
            <a:avLst/>
          </a:prstGeom>
          <a:solidFill>
            <a:schemeClr val="accent2">
              <a:lumMod val="75000"/>
            </a:schemeClr>
          </a:solidFill>
        </p:spPr>
        <p:txBody>
          <a:bodyPr wrap="square" rtlCol="0">
            <a:spAutoFit/>
          </a:bodyPr>
          <a:lstStyle/>
          <a:p>
            <a:pPr algn="ctr"/>
            <a:r>
              <a:rPr lang="tr-TR" sz="1600" b="1" dirty="0" smtClean="0">
                <a:solidFill>
                  <a:schemeClr val="bg1"/>
                </a:solidFill>
              </a:rPr>
              <a:t>5.7) Firmanız son bir yıl içinde yabancı bir şirketten alınan lisanslı bir teknolojiyi kullandı mı? (Office programları hariç)</a:t>
            </a:r>
            <a:endParaRPr lang="tr-TR" sz="1600" b="1" dirty="0">
              <a:solidFill>
                <a:schemeClr val="bg1"/>
              </a:solidFill>
            </a:endParaRPr>
          </a:p>
        </p:txBody>
      </p:sp>
      <p:graphicFrame>
        <p:nvGraphicFramePr>
          <p:cNvPr id="14" name="3 Grafik"/>
          <p:cNvGraphicFramePr/>
          <p:nvPr/>
        </p:nvGraphicFramePr>
        <p:xfrm>
          <a:off x="3275856" y="2420888"/>
          <a:ext cx="511256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1" name="1 Başlık"/>
          <p:cNvSpPr>
            <a:spLocks noGrp="1"/>
          </p:cNvSpPr>
          <p:nvPr>
            <p:ph type="title"/>
          </p:nvPr>
        </p:nvSpPr>
        <p:spPr>
          <a:xfrm>
            <a:off x="381000" y="685800"/>
            <a:ext cx="8305800" cy="762000"/>
          </a:xfrm>
        </p:spPr>
        <p:txBody>
          <a:bodyPr>
            <a:noAutofit/>
          </a:bodyPr>
          <a:lstStyle/>
          <a:p>
            <a:r>
              <a:rPr lang="tr-TR" sz="2800" b="1" dirty="0" smtClean="0"/>
              <a:t>Bölgesel Yenilik Sistemi Analizi Örnek Çıktı 4</a:t>
            </a:r>
            <a:endParaRPr lang="tr-TR" sz="28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2"/>
          <p:cNvPicPr>
            <a:picLocks noChangeAspect="1" noChangeArrowheads="1"/>
          </p:cNvPicPr>
          <p:nvPr/>
        </p:nvPicPr>
        <p:blipFill>
          <a:blip r:embed="rId2" cstate="print"/>
          <a:srcRect/>
          <a:stretch>
            <a:fillRect/>
          </a:stretch>
        </p:blipFill>
        <p:spPr bwMode="auto">
          <a:xfrm>
            <a:off x="539552" y="1772816"/>
            <a:ext cx="8139113" cy="3600400"/>
          </a:xfrm>
          <a:prstGeom prst="rect">
            <a:avLst/>
          </a:prstGeom>
          <a:noFill/>
          <a:ln w="9525">
            <a:noFill/>
            <a:miter lim="800000"/>
            <a:headEnd/>
            <a:tailEnd/>
          </a:ln>
        </p:spPr>
      </p:pic>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83</a:t>
            </a:fld>
            <a:endParaRPr lang="en-US"/>
          </a:p>
        </p:txBody>
      </p:sp>
      <p:sp>
        <p:nvSpPr>
          <p:cNvPr id="7" name="1 Başlık"/>
          <p:cNvSpPr>
            <a:spLocks noGrp="1"/>
          </p:cNvSpPr>
          <p:nvPr>
            <p:ph type="title"/>
          </p:nvPr>
        </p:nvSpPr>
        <p:spPr>
          <a:xfrm>
            <a:off x="304800" y="685800"/>
            <a:ext cx="8534400" cy="838200"/>
          </a:xfrm>
        </p:spPr>
        <p:txBody>
          <a:bodyPr/>
          <a:lstStyle/>
          <a:p>
            <a:r>
              <a:rPr lang="tr-TR" sz="3200" b="1" dirty="0" smtClean="0"/>
              <a:t>Bölgesel Yenilik Sistemi Örnek Çıktı – Nedensellik Analizi </a:t>
            </a:r>
            <a:endParaRPr lang="tr-TR" sz="3200" dirty="0">
              <a:solidFill>
                <a:schemeClr val="tx1"/>
              </a:solidFill>
            </a:endParaRPr>
          </a:p>
        </p:txBody>
      </p:sp>
      <p:sp>
        <p:nvSpPr>
          <p:cNvPr id="8" name="4 Altbilgi Yer Tutucusu"/>
          <p:cNvSpPr>
            <a:spLocks noGrp="1"/>
          </p:cNvSpPr>
          <p:nvPr>
            <p:ph type="ftr" sz="quarter" idx="10"/>
          </p:nvPr>
        </p:nvSpPr>
        <p:spPr>
          <a:xfrm>
            <a:off x="1905000" y="0"/>
            <a:ext cx="6324600" cy="533400"/>
          </a:xfrm>
        </p:spPr>
        <p:txBody>
          <a:bodyPr/>
          <a:lstStyle/>
          <a:p>
            <a:pPr>
              <a:defRPr/>
            </a:pPr>
            <a:r>
              <a:rPr lang="tr-TR" dirty="0" smtClean="0"/>
              <a:t>UNDP Araç seti</a:t>
            </a:r>
            <a:endParaRPr lang="en-US" dirty="0"/>
          </a:p>
        </p:txBody>
      </p:sp>
      <p:sp>
        <p:nvSpPr>
          <p:cNvPr id="9" name="8 Metin kutusu"/>
          <p:cNvSpPr txBox="1"/>
          <p:nvPr/>
        </p:nvSpPr>
        <p:spPr>
          <a:xfrm>
            <a:off x="304800" y="1866310"/>
            <a:ext cx="8591872" cy="584775"/>
          </a:xfrm>
          <a:prstGeom prst="rect">
            <a:avLst/>
          </a:prstGeom>
          <a:solidFill>
            <a:schemeClr val="accent2">
              <a:lumMod val="75000"/>
            </a:schemeClr>
          </a:solidFill>
        </p:spPr>
        <p:txBody>
          <a:bodyPr wrap="square" rtlCol="0">
            <a:spAutoFit/>
          </a:bodyPr>
          <a:lstStyle/>
          <a:p>
            <a:pPr algn="ctr"/>
            <a:r>
              <a:rPr lang="tr-TR" sz="1600" b="1" dirty="0" smtClean="0">
                <a:solidFill>
                  <a:srgbClr val="FFFFFF"/>
                </a:solidFill>
              </a:rPr>
              <a:t>Yabancı sermaye ile yenilikçilik arasındaki ilişki</a:t>
            </a:r>
          </a:p>
          <a:p>
            <a:pPr algn="ctr"/>
            <a:r>
              <a:rPr lang="tr-TR" sz="1600" dirty="0" smtClean="0">
                <a:solidFill>
                  <a:srgbClr val="FFFFFF"/>
                </a:solidFill>
              </a:rPr>
              <a:t>2005 Türkiye YOD Anketi Regresyon Analizi Sonuçları</a:t>
            </a:r>
            <a:endParaRPr lang="tr-TR" sz="1600" dirty="0">
              <a:solidFill>
                <a:srgbClr val="FFFFFF"/>
              </a:solidFill>
            </a:endParaRPr>
          </a:p>
        </p:txBody>
      </p:sp>
      <p:sp>
        <p:nvSpPr>
          <p:cNvPr id="12" name="11 Metin kutusu"/>
          <p:cNvSpPr txBox="1"/>
          <p:nvPr/>
        </p:nvSpPr>
        <p:spPr>
          <a:xfrm>
            <a:off x="0" y="6396335"/>
            <a:ext cx="4211960" cy="461665"/>
          </a:xfrm>
          <a:prstGeom prst="rect">
            <a:avLst/>
          </a:prstGeom>
          <a:noFill/>
        </p:spPr>
        <p:txBody>
          <a:bodyPr wrap="square" rtlCol="0">
            <a:spAutoFit/>
          </a:bodyPr>
          <a:lstStyle/>
          <a:p>
            <a:endParaRPr lang="tr-TR" sz="1200" dirty="0" smtClean="0"/>
          </a:p>
          <a:p>
            <a:r>
              <a:rPr lang="tr-TR" sz="1200" dirty="0" smtClean="0"/>
              <a:t>Kaynak: Türkiye YOD 2005</a:t>
            </a:r>
            <a:endParaRPr lang="tr-TR" sz="1200" dirty="0"/>
          </a:p>
        </p:txBody>
      </p:sp>
      <p:sp>
        <p:nvSpPr>
          <p:cNvPr id="10" name="2 İçerik Yer Tutucusu"/>
          <p:cNvSpPr>
            <a:spLocks noGrp="1"/>
          </p:cNvSpPr>
          <p:nvPr>
            <p:ph sz="half" idx="1"/>
          </p:nvPr>
        </p:nvSpPr>
        <p:spPr>
          <a:xfrm>
            <a:off x="467544" y="4982344"/>
            <a:ext cx="8064896" cy="1875656"/>
          </a:xfrm>
        </p:spPr>
        <p:txBody>
          <a:bodyPr/>
          <a:lstStyle/>
          <a:p>
            <a:endParaRPr lang="tr-TR" sz="1600" b="1" dirty="0" smtClean="0"/>
          </a:p>
          <a:p>
            <a:endParaRPr lang="tr-TR" sz="1600" b="1" dirty="0" smtClean="0"/>
          </a:p>
          <a:p>
            <a:r>
              <a:rPr lang="tr-TR" sz="1600" b="1" dirty="0" smtClean="0"/>
              <a:t>Diğer şartlar sabit tutulduğunda, yeni ürün veya ürün hattı geliştiren firmaların yabancı doğrudan yatırım oranı, geliştirmeyenlere oranla yüzde 14 daha yüksektir.</a:t>
            </a:r>
          </a:p>
          <a:p>
            <a:endParaRPr lang="tr-TR" sz="1600" b="1"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1"/>
          </p:nvPr>
        </p:nvSpPr>
        <p:spPr/>
        <p:txBody>
          <a:bodyPr/>
          <a:lstStyle/>
          <a:p>
            <a:pPr>
              <a:defRPr/>
            </a:pPr>
            <a:r>
              <a:rPr lang="en-US" smtClean="0"/>
              <a:t>Slide </a:t>
            </a:r>
            <a:fld id="{C4B175EB-1FF3-4106-978F-E664DAD6C4E6}" type="slidenum">
              <a:rPr lang="en-US" smtClean="0"/>
              <a:pPr>
                <a:defRPr/>
              </a:pPr>
              <a:t>84</a:t>
            </a:fld>
            <a:endParaRPr lang="en-US"/>
          </a:p>
        </p:txBody>
      </p:sp>
      <p:graphicFrame>
        <p:nvGraphicFramePr>
          <p:cNvPr id="10" name="9 İçerik Yer Tutucusu"/>
          <p:cNvGraphicFramePr>
            <a:graphicFrameLocks noGrp="1"/>
          </p:cNvGraphicFramePr>
          <p:nvPr>
            <p:ph sz="half" idx="1"/>
            <p:extLst>
              <p:ext uri="{D42A27DB-BD31-4B8C-83A1-F6EECF244321}">
                <p14:modId xmlns:p14="http://schemas.microsoft.com/office/powerpoint/2010/main" xmlns="" val="118475142"/>
              </p:ext>
            </p:extLst>
          </p:nvPr>
        </p:nvGraphicFramePr>
        <p:xfrm>
          <a:off x="3124200" y="2209800"/>
          <a:ext cx="5257800" cy="3200400"/>
        </p:xfrm>
        <a:graphic>
          <a:graphicData uri="http://schemas.openxmlformats.org/drawingml/2006/table">
            <a:tbl>
              <a:tblPr/>
              <a:tblGrid>
                <a:gridCol w="3976712"/>
                <a:gridCol w="1281088"/>
              </a:tblGrid>
              <a:tr h="598108">
                <a:tc>
                  <a:txBody>
                    <a:bodyPr/>
                    <a:lstStyle/>
                    <a:p>
                      <a:pPr algn="l" fontAlgn="b"/>
                      <a:r>
                        <a:rPr lang="tr-TR" sz="1400" b="1" i="0" u="none" strike="noStrike" dirty="0">
                          <a:solidFill>
                            <a:srgbClr val="FFFFFF"/>
                          </a:solidFill>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3399"/>
                    </a:solidFill>
                  </a:tcPr>
                </a:tc>
                <a:tc>
                  <a:txBody>
                    <a:bodyPr/>
                    <a:lstStyle/>
                    <a:p>
                      <a:pPr algn="ctr" fontAlgn="b"/>
                      <a:r>
                        <a:rPr lang="tr-TR" sz="1400" b="1" i="0" u="none" strike="noStrike" dirty="0">
                          <a:solidFill>
                            <a:srgbClr val="FFFFFF"/>
                          </a:solidFill>
                          <a:latin typeface="+mn-lt"/>
                        </a:rPr>
                        <a:t> </a:t>
                      </a:r>
                      <a:r>
                        <a:rPr lang="tr-TR" sz="1400" b="1" i="0" u="none" strike="noStrike" dirty="0" smtClean="0">
                          <a:solidFill>
                            <a:srgbClr val="FFFFFF"/>
                          </a:solidFill>
                          <a:latin typeface="+mn-lt"/>
                        </a:rPr>
                        <a:t>Firma sayısı</a:t>
                      </a:r>
                      <a:endParaRPr lang="tr-TR" sz="1400" b="1" i="0" u="none" strike="noStrike" dirty="0">
                        <a:solidFill>
                          <a:srgbClr val="FFFFFF"/>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3399"/>
                    </a:solidFill>
                  </a:tcPr>
                </a:tc>
              </a:tr>
              <a:tr h="376253">
                <a:tc>
                  <a:txBody>
                    <a:bodyPr/>
                    <a:lstStyle/>
                    <a:p>
                      <a:pPr algn="l" fontAlgn="b"/>
                      <a:r>
                        <a:rPr lang="tr-TR" sz="1400" b="0" i="0" u="none" strike="noStrike" dirty="0" smtClean="0">
                          <a:solidFill>
                            <a:srgbClr val="000000"/>
                          </a:solidFill>
                          <a:latin typeface="+mn-lt"/>
                        </a:rPr>
                        <a:t>1. </a:t>
                      </a:r>
                      <a:r>
                        <a:rPr lang="tr-TR" sz="1400" b="0" i="0" u="none" strike="noStrike" dirty="0">
                          <a:solidFill>
                            <a:srgbClr val="000000"/>
                          </a:solidFill>
                          <a:latin typeface="+mn-lt"/>
                        </a:rPr>
                        <a:t>Şirketin öz kaynaklarıyla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400" b="1" i="0" u="none" strike="noStrike" dirty="0">
                          <a:solidFill>
                            <a:srgbClr val="000000"/>
                          </a:solidFill>
                          <a:latin typeface="+mn-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62761">
                <a:tc>
                  <a:txBody>
                    <a:bodyPr/>
                    <a:lstStyle/>
                    <a:p>
                      <a:pPr algn="l" fontAlgn="b"/>
                      <a:r>
                        <a:rPr lang="tr-TR" sz="1400" b="0" i="0" u="none" strike="noStrike" dirty="0" smtClean="0">
                          <a:solidFill>
                            <a:srgbClr val="000000"/>
                          </a:solidFill>
                          <a:latin typeface="+mn-lt"/>
                        </a:rPr>
                        <a:t>2.</a:t>
                      </a:r>
                      <a:r>
                        <a:rPr lang="tr-TR" sz="1400" b="1" i="0" u="none" strike="noStrike" baseline="0" dirty="0" smtClean="0">
                          <a:solidFill>
                            <a:srgbClr val="000000"/>
                          </a:solidFill>
                          <a:latin typeface="+mn-lt"/>
                        </a:rPr>
                        <a:t> </a:t>
                      </a:r>
                      <a:r>
                        <a:rPr lang="tr-TR" sz="1400" b="0" i="0" u="none" strike="noStrike" dirty="0" smtClean="0">
                          <a:solidFill>
                            <a:srgbClr val="000000"/>
                          </a:solidFill>
                          <a:latin typeface="+mn-lt"/>
                        </a:rPr>
                        <a:t>Banka </a:t>
                      </a:r>
                      <a:r>
                        <a:rPr lang="tr-TR" sz="1400" b="0" i="0" u="none" strike="noStrike" dirty="0">
                          <a:solidFill>
                            <a:srgbClr val="000000"/>
                          </a:solidFill>
                          <a:latin typeface="+mn-lt"/>
                        </a:rPr>
                        <a:t>kredisiyle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400" b="1" i="0" u="none" strike="noStrike" dirty="0">
                          <a:solidFill>
                            <a:srgbClr val="000000"/>
                          </a:solidFill>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70060">
                <a:tc>
                  <a:txBody>
                    <a:bodyPr/>
                    <a:lstStyle/>
                    <a:p>
                      <a:pPr algn="l" fontAlgn="b"/>
                      <a:r>
                        <a:rPr lang="tr-TR" sz="1400" b="0" i="0" u="none" strike="noStrike" dirty="0" smtClean="0">
                          <a:solidFill>
                            <a:srgbClr val="000000"/>
                          </a:solidFill>
                          <a:latin typeface="+mn-lt"/>
                        </a:rPr>
                        <a:t>3.</a:t>
                      </a:r>
                      <a:r>
                        <a:rPr lang="tr-TR" sz="1400" b="0" i="0" u="none" strike="noStrike" baseline="0" dirty="0" smtClean="0">
                          <a:solidFill>
                            <a:srgbClr val="000000"/>
                          </a:solidFill>
                          <a:latin typeface="+mn-lt"/>
                        </a:rPr>
                        <a:t> </a:t>
                      </a:r>
                      <a:r>
                        <a:rPr lang="tr-TR" sz="1400" b="0" i="0" u="none" strike="noStrike" dirty="0" smtClean="0">
                          <a:solidFill>
                            <a:srgbClr val="000000"/>
                          </a:solidFill>
                          <a:latin typeface="+mn-lt"/>
                        </a:rPr>
                        <a:t>Kamu </a:t>
                      </a:r>
                      <a:r>
                        <a:rPr lang="tr-TR" sz="1400" b="0" i="0" u="none" strike="noStrike" dirty="0">
                          <a:solidFill>
                            <a:srgbClr val="000000"/>
                          </a:solidFill>
                          <a:latin typeface="+mn-lt"/>
                        </a:rPr>
                        <a:t>finansmanıyla/teşvikiyle (TTGV, TGSD, TÜBİTAK, KOSGEB, Kalkınma Ajansı)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400" b="1" i="0" u="none" strike="noStrike" dirty="0">
                          <a:solidFill>
                            <a:srgbClr val="000000"/>
                          </a:solidFill>
                          <a:latin typeface="+mn-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401737">
                <a:tc>
                  <a:txBody>
                    <a:bodyPr/>
                    <a:lstStyle/>
                    <a:p>
                      <a:pPr algn="l" fontAlgn="b"/>
                      <a:r>
                        <a:rPr lang="tr-TR" sz="1400" b="0" i="0" u="none" strike="noStrike" dirty="0" smtClean="0">
                          <a:solidFill>
                            <a:srgbClr val="000000"/>
                          </a:solidFill>
                          <a:latin typeface="+mn-lt"/>
                        </a:rPr>
                        <a:t>4.</a:t>
                      </a:r>
                      <a:r>
                        <a:rPr lang="tr-TR" sz="1400" b="0" i="0" u="none" strike="noStrike" baseline="0" dirty="0" smtClean="0">
                          <a:solidFill>
                            <a:srgbClr val="000000"/>
                          </a:solidFill>
                          <a:latin typeface="+mn-lt"/>
                        </a:rPr>
                        <a:t> </a:t>
                      </a:r>
                      <a:r>
                        <a:rPr lang="tr-TR" sz="1400" b="0" i="0" u="none" strike="noStrike" dirty="0" smtClean="0">
                          <a:solidFill>
                            <a:srgbClr val="000000"/>
                          </a:solidFill>
                          <a:latin typeface="+mn-lt"/>
                        </a:rPr>
                        <a:t>AB </a:t>
                      </a:r>
                      <a:r>
                        <a:rPr lang="tr-TR" sz="1400" b="0" i="0" u="none" strike="noStrike" dirty="0">
                          <a:solidFill>
                            <a:srgbClr val="000000"/>
                          </a:solidFill>
                          <a:latin typeface="+mn-lt"/>
                        </a:rPr>
                        <a:t>ve diğer dış kaynaklarla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tr-TR" sz="1400" b="1" i="0" u="none" strike="noStrike" dirty="0">
                          <a:solidFill>
                            <a:srgbClr val="000000"/>
                          </a:solidFill>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70070">
                <a:tc>
                  <a:txBody>
                    <a:bodyPr/>
                    <a:lstStyle/>
                    <a:p>
                      <a:pPr algn="l" fontAlgn="b"/>
                      <a:r>
                        <a:rPr lang="tr-TR" sz="1400" b="0" i="0" u="none" strike="noStrike" dirty="0" smtClean="0">
                          <a:solidFill>
                            <a:srgbClr val="000000"/>
                          </a:solidFill>
                          <a:latin typeface="+mn-lt"/>
                        </a:rPr>
                        <a:t>5.</a:t>
                      </a:r>
                      <a:r>
                        <a:rPr lang="tr-TR" sz="1400" b="0" i="0" u="none" strike="noStrike" baseline="0" dirty="0" smtClean="0">
                          <a:solidFill>
                            <a:srgbClr val="000000"/>
                          </a:solidFill>
                          <a:latin typeface="+mn-lt"/>
                        </a:rPr>
                        <a:t> </a:t>
                      </a:r>
                      <a:r>
                        <a:rPr lang="tr-TR" sz="1400" b="0" i="0" u="none" strike="noStrike" dirty="0" smtClean="0">
                          <a:solidFill>
                            <a:srgbClr val="000000"/>
                          </a:solidFill>
                          <a:latin typeface="+mn-lt"/>
                        </a:rPr>
                        <a:t>Diğer </a:t>
                      </a:r>
                      <a:endParaRPr lang="tr-TR" sz="1400" b="0"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400" b="1" i="0" u="none" strike="noStrike" dirty="0">
                          <a:solidFill>
                            <a:srgbClr val="000000"/>
                          </a:solidFill>
                          <a:latin typeface="+mn-lt"/>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421411">
                <a:tc>
                  <a:txBody>
                    <a:bodyPr/>
                    <a:lstStyle/>
                    <a:p>
                      <a:pPr algn="l" fontAlgn="b"/>
                      <a:r>
                        <a:rPr lang="tr-TR" sz="1400" b="1" i="0" u="none" strike="noStrike" dirty="0">
                          <a:solidFill>
                            <a:srgbClr val="000000"/>
                          </a:solidFill>
                          <a:latin typeface="+mn-lt"/>
                        </a:rPr>
                        <a:t>Toplam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latin typeface="+mn-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2 İçerik Yer Tutucusu"/>
          <p:cNvSpPr>
            <a:spLocks noGrp="1"/>
          </p:cNvSpPr>
          <p:nvPr>
            <p:ph sz="half" idx="1"/>
          </p:nvPr>
        </p:nvSpPr>
        <p:spPr>
          <a:xfrm>
            <a:off x="179512" y="1916832"/>
            <a:ext cx="2590800" cy="4495800"/>
          </a:xfrm>
        </p:spPr>
        <p:txBody>
          <a:bodyPr anchor="ctr"/>
          <a:lstStyle/>
          <a:p>
            <a:r>
              <a:rPr lang="tr-TR" sz="1400" dirty="0" smtClean="0"/>
              <a:t>Soruya cevap veren sayısı çok düşük olduğu (29) ve cevapların büyük çoğunluğu bir seçenek üzerinde yoğunlaştığı için % olarak incelemek yanıltıcı olabilir.</a:t>
            </a:r>
          </a:p>
          <a:p>
            <a:endParaRPr lang="tr-TR" sz="1400" dirty="0" smtClean="0"/>
          </a:p>
          <a:p>
            <a:r>
              <a:rPr lang="tr-TR" sz="1400" dirty="0" smtClean="0"/>
              <a:t>Öz kaynakların kullanımı en çok tercih edilen finansman yolu iken (%93) kredi, teşvikler gibi kaynakların kullanımı düşük</a:t>
            </a:r>
          </a:p>
          <a:p>
            <a:endParaRPr lang="tr-TR" sz="1600" dirty="0"/>
          </a:p>
        </p:txBody>
      </p:sp>
      <p:sp>
        <p:nvSpPr>
          <p:cNvPr id="8" name="4 Altbilgi Yer Tutucusu"/>
          <p:cNvSpPr>
            <a:spLocks noGrp="1"/>
          </p:cNvSpPr>
          <p:nvPr>
            <p:ph type="ftr" sz="quarter" idx="10"/>
          </p:nvPr>
        </p:nvSpPr>
        <p:spPr>
          <a:xfrm>
            <a:off x="1905000" y="0"/>
            <a:ext cx="6324600" cy="533400"/>
          </a:xfrm>
        </p:spPr>
        <p:txBody>
          <a:bodyPr/>
          <a:lstStyle/>
          <a:p>
            <a:pPr>
              <a:defRPr/>
            </a:pPr>
            <a:r>
              <a:rPr lang="tr-TR" dirty="0" smtClean="0"/>
              <a:t>UNDP Araç seti</a:t>
            </a:r>
            <a:endParaRPr lang="en-US" dirty="0"/>
          </a:p>
        </p:txBody>
      </p:sp>
      <p:sp>
        <p:nvSpPr>
          <p:cNvPr id="9" name="8 Metin kutusu"/>
          <p:cNvSpPr txBox="1"/>
          <p:nvPr/>
        </p:nvSpPr>
        <p:spPr>
          <a:xfrm>
            <a:off x="304800" y="1650286"/>
            <a:ext cx="8591872" cy="338554"/>
          </a:xfrm>
          <a:prstGeom prst="rect">
            <a:avLst/>
          </a:prstGeom>
          <a:solidFill>
            <a:schemeClr val="accent2">
              <a:lumMod val="75000"/>
            </a:schemeClr>
          </a:solidFill>
        </p:spPr>
        <p:txBody>
          <a:bodyPr wrap="square" rtlCol="0">
            <a:spAutoFit/>
          </a:bodyPr>
          <a:lstStyle/>
          <a:p>
            <a:pPr algn="ctr"/>
            <a:r>
              <a:rPr lang="tr-TR" sz="1600" b="1" dirty="0" smtClean="0">
                <a:solidFill>
                  <a:srgbClr val="FFFFFF"/>
                </a:solidFill>
              </a:rPr>
              <a:t>Yeni teknoloji/süreç nasıl finanse edildi? (evet diyen firma sayısı)</a:t>
            </a:r>
            <a:endParaRPr lang="tr-TR" sz="1600" b="1" dirty="0">
              <a:solidFill>
                <a:srgbClr val="FFFFFF"/>
              </a:solidFill>
            </a:endParaRPr>
          </a:p>
        </p:txBody>
      </p:sp>
      <p:sp>
        <p:nvSpPr>
          <p:cNvPr id="12" name="11 Metin kutusu"/>
          <p:cNvSpPr txBox="1"/>
          <p:nvPr/>
        </p:nvSpPr>
        <p:spPr>
          <a:xfrm>
            <a:off x="0" y="6396335"/>
            <a:ext cx="4211960" cy="461665"/>
          </a:xfrm>
          <a:prstGeom prst="rect">
            <a:avLst/>
          </a:prstGeom>
          <a:noFill/>
        </p:spPr>
        <p:txBody>
          <a:bodyPr wrap="square" rtlCol="0">
            <a:spAutoFit/>
          </a:bodyPr>
          <a:lstStyle/>
          <a:p>
            <a:endParaRPr lang="tr-TR" sz="1200" dirty="0" smtClean="0"/>
          </a:p>
          <a:p>
            <a:r>
              <a:rPr lang="tr-TR" sz="1200" dirty="0" smtClean="0"/>
              <a:t>*UNDP-GAP Yatırım Ortamı Anketi, 2012</a:t>
            </a:r>
            <a:endParaRPr lang="tr-TR" sz="1200" dirty="0"/>
          </a:p>
        </p:txBody>
      </p:sp>
      <p:sp>
        <p:nvSpPr>
          <p:cNvPr id="13" name="1 Başlık"/>
          <p:cNvSpPr>
            <a:spLocks noGrp="1"/>
          </p:cNvSpPr>
          <p:nvPr>
            <p:ph type="title"/>
          </p:nvPr>
        </p:nvSpPr>
        <p:spPr>
          <a:xfrm>
            <a:off x="381000" y="685800"/>
            <a:ext cx="8305800" cy="762000"/>
          </a:xfrm>
        </p:spPr>
        <p:txBody>
          <a:bodyPr>
            <a:noAutofit/>
          </a:bodyPr>
          <a:lstStyle/>
          <a:p>
            <a:r>
              <a:rPr lang="tr-TR" sz="2800" b="1" dirty="0" smtClean="0"/>
              <a:t>Bölgesel Yenilik Sistemi Analizi Örnek Çıktı 6</a:t>
            </a:r>
            <a:br>
              <a:rPr lang="tr-TR" sz="2800" b="1" dirty="0" smtClean="0"/>
            </a:br>
            <a:r>
              <a:rPr lang="tr-TR" sz="2400" dirty="0" smtClean="0"/>
              <a:t>Yenilikçiliğin finansman biçimleri</a:t>
            </a:r>
            <a:endParaRPr lang="tr-TR"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Yuvarlatılmış Dikdörtgen"/>
          <p:cNvSpPr/>
          <p:nvPr/>
        </p:nvSpPr>
        <p:spPr bwMode="auto">
          <a:xfrm>
            <a:off x="2339752" y="5832436"/>
            <a:ext cx="4464496" cy="908932"/>
          </a:xfrm>
          <a:prstGeom prst="roundRect">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charset="0"/>
              <a:cs typeface="Arial" charset="0"/>
            </a:endParaRPr>
          </a:p>
        </p:txBody>
      </p:sp>
      <p:sp>
        <p:nvSpPr>
          <p:cNvPr id="2" name="1 Başlık"/>
          <p:cNvSpPr>
            <a:spLocks noGrp="1"/>
          </p:cNvSpPr>
          <p:nvPr>
            <p:ph type="title"/>
          </p:nvPr>
        </p:nvSpPr>
        <p:spPr>
          <a:xfrm>
            <a:off x="251520" y="764704"/>
            <a:ext cx="8534400" cy="504056"/>
          </a:xfrm>
        </p:spPr>
        <p:txBody>
          <a:bodyPr/>
          <a:lstStyle/>
          <a:p>
            <a:r>
              <a:rPr lang="tr-TR" sz="3200" b="1" dirty="0" smtClean="0"/>
              <a:t>Sonuç? </a:t>
            </a:r>
            <a:endParaRPr lang="tr-TR" sz="3200" b="1" dirty="0"/>
          </a:p>
        </p:txBody>
      </p:sp>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85</a:t>
            </a:fld>
            <a:endParaRPr lang="en-US"/>
          </a:p>
        </p:txBody>
      </p:sp>
      <p:sp>
        <p:nvSpPr>
          <p:cNvPr id="12" name="11 Yuvarlatılmış Dikdörtgen"/>
          <p:cNvSpPr/>
          <p:nvPr/>
        </p:nvSpPr>
        <p:spPr bwMode="auto">
          <a:xfrm>
            <a:off x="2076228" y="3212976"/>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000" b="1" dirty="0" smtClean="0">
                <a:solidFill>
                  <a:schemeClr val="bg1"/>
                </a:solidFill>
                <a:cs typeface="Arial" charset="0"/>
              </a:rPr>
              <a:t>Değer Zinciri Analizi</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19" name="18 Aşağı Ok"/>
          <p:cNvSpPr/>
          <p:nvPr/>
        </p:nvSpPr>
        <p:spPr bwMode="auto">
          <a:xfrm rot="19576374">
            <a:off x="1500540" y="5093970"/>
            <a:ext cx="1224136" cy="720080"/>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0" name="19 Aşağı Ok"/>
          <p:cNvSpPr/>
          <p:nvPr/>
        </p:nvSpPr>
        <p:spPr bwMode="auto">
          <a:xfrm rot="2123143">
            <a:off x="6276774" y="5013070"/>
            <a:ext cx="1224136" cy="720080"/>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1" name="20 Aşağı Ok"/>
          <p:cNvSpPr/>
          <p:nvPr/>
        </p:nvSpPr>
        <p:spPr bwMode="auto">
          <a:xfrm>
            <a:off x="3995936" y="5013176"/>
            <a:ext cx="1224136" cy="720080"/>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4" name="23 Yuvarlatılmış Dikdörtgen"/>
          <p:cNvSpPr/>
          <p:nvPr/>
        </p:nvSpPr>
        <p:spPr bwMode="auto">
          <a:xfrm>
            <a:off x="2530602" y="5949068"/>
            <a:ext cx="4129629" cy="648284"/>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b="1" dirty="0" smtClean="0">
                <a:solidFill>
                  <a:schemeClr val="bg1"/>
                </a:solidFill>
                <a:cs typeface="Arial" charset="0"/>
              </a:rPr>
              <a:t>Sentez, </a:t>
            </a:r>
            <a:r>
              <a:rPr lang="tr-TR" b="1" dirty="0" err="1" smtClean="0">
                <a:solidFill>
                  <a:schemeClr val="bg1"/>
                </a:solidFill>
                <a:cs typeface="Arial" charset="0"/>
              </a:rPr>
              <a:t>Önceliklendirme</a:t>
            </a:r>
            <a:r>
              <a:rPr lang="tr-TR" b="1" dirty="0" smtClean="0">
                <a:solidFill>
                  <a:schemeClr val="bg1"/>
                </a:solidFill>
                <a:cs typeface="Arial" charset="0"/>
              </a:rPr>
              <a:t>, Hikaye Oluşturma ve Gündem Örnekleri </a:t>
            </a:r>
          </a:p>
        </p:txBody>
      </p:sp>
      <p:sp>
        <p:nvSpPr>
          <p:cNvPr id="31" name="30 Oval"/>
          <p:cNvSpPr/>
          <p:nvPr/>
        </p:nvSpPr>
        <p:spPr bwMode="auto">
          <a:xfrm flipH="1">
            <a:off x="2183861" y="3284984"/>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4</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7" name="11 Yuvarlatılmış Dikdörtgen"/>
          <p:cNvSpPr/>
          <p:nvPr/>
        </p:nvSpPr>
        <p:spPr bwMode="auto">
          <a:xfrm>
            <a:off x="107504" y="3212976"/>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tr-TR" sz="2000" b="1" dirty="0" smtClean="0">
                <a:solidFill>
                  <a:schemeClr val="bg1"/>
                </a:solidFill>
                <a:cs typeface="Arial" charset="0"/>
              </a:rPr>
              <a:t>Dış Ekonomik Çevre Analizi</a:t>
            </a:r>
          </a:p>
        </p:txBody>
      </p:sp>
      <p:sp>
        <p:nvSpPr>
          <p:cNvPr id="38" name="11 Yuvarlatılmış Dikdörtgen"/>
          <p:cNvSpPr/>
          <p:nvPr/>
        </p:nvSpPr>
        <p:spPr bwMode="auto">
          <a:xfrm>
            <a:off x="107504" y="1539220"/>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200" b="1" dirty="0" smtClean="0">
              <a:solidFill>
                <a:schemeClr val="bg1"/>
              </a:solidFill>
              <a:cs typeface="Arial" charset="0"/>
            </a:endParaRPr>
          </a:p>
          <a:p>
            <a:pPr marR="0" indent="0" algn="ctr" fontAlgn="base">
              <a:lnSpc>
                <a:spcPct val="100000"/>
              </a:lnSpc>
              <a:spcBef>
                <a:spcPct val="0"/>
              </a:spcBef>
              <a:spcAft>
                <a:spcPct val="0"/>
              </a:spcAft>
              <a:buClrTx/>
              <a:buSzTx/>
              <a:buFontTx/>
              <a:buNone/>
              <a:tabLst/>
            </a:pPr>
            <a:r>
              <a:rPr lang="tr-TR" sz="2000" b="1" dirty="0" smtClean="0">
                <a:solidFill>
                  <a:schemeClr val="bg1"/>
                </a:solidFill>
                <a:cs typeface="Arial" charset="0"/>
              </a:rPr>
              <a:t>Yatırım Ortamı </a:t>
            </a:r>
            <a:r>
              <a:rPr lang="tr-TR" sz="1400" b="1" dirty="0" smtClean="0">
                <a:solidFill>
                  <a:schemeClr val="bg1"/>
                </a:solidFill>
                <a:cs typeface="Arial" charset="0"/>
              </a:rPr>
              <a:t>Değerlendirmesi</a:t>
            </a:r>
          </a:p>
        </p:txBody>
      </p:sp>
      <p:sp>
        <p:nvSpPr>
          <p:cNvPr id="39" name="11 Yuvarlatılmış Dikdörtgen"/>
          <p:cNvSpPr/>
          <p:nvPr/>
        </p:nvSpPr>
        <p:spPr bwMode="auto">
          <a:xfrm>
            <a:off x="2076228" y="1544917"/>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05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İhracat </a:t>
            </a:r>
            <a:r>
              <a:rPr lang="tr-TR" sz="2000" b="1" dirty="0" err="1" smtClean="0">
                <a:solidFill>
                  <a:schemeClr val="bg1"/>
                </a:solidFill>
                <a:cs typeface="Arial" charset="0"/>
              </a:rPr>
              <a:t>PerformansAnalizi</a:t>
            </a:r>
            <a:endParaRPr lang="tr-TR" sz="2000" b="1" dirty="0" smtClean="0">
              <a:solidFill>
                <a:schemeClr val="bg1"/>
              </a:solidFill>
              <a:cs typeface="Arial" charset="0"/>
            </a:endParaRP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40" name="11 Yuvarlatılmış Dikdörtgen"/>
          <p:cNvSpPr/>
          <p:nvPr/>
        </p:nvSpPr>
        <p:spPr bwMode="auto">
          <a:xfrm>
            <a:off x="3923928" y="2348880"/>
            <a:ext cx="1440160"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4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Yaşam Kalitesi Analizi </a:t>
            </a:r>
          </a:p>
        </p:txBody>
      </p:sp>
      <p:sp>
        <p:nvSpPr>
          <p:cNvPr id="41" name="11 Yuvarlatılmış Dikdörtgen"/>
          <p:cNvSpPr/>
          <p:nvPr/>
        </p:nvSpPr>
        <p:spPr bwMode="auto">
          <a:xfrm>
            <a:off x="5243822" y="3212976"/>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2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Girişimcilik Ekosistemi Analizi</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42" name="11 Yuvarlatılmış Dikdörtgen"/>
          <p:cNvSpPr/>
          <p:nvPr/>
        </p:nvSpPr>
        <p:spPr bwMode="auto">
          <a:xfrm>
            <a:off x="7188038" y="3195404"/>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12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Yenilik Ekosistemi Analizi </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36" name="35 Oval"/>
          <p:cNvSpPr/>
          <p:nvPr/>
        </p:nvSpPr>
        <p:spPr bwMode="auto">
          <a:xfrm flipH="1">
            <a:off x="7260046" y="3273109"/>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9</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43" name="11 Yuvarlatılmış Dikdörtgen"/>
          <p:cNvSpPr/>
          <p:nvPr/>
        </p:nvSpPr>
        <p:spPr bwMode="auto">
          <a:xfrm>
            <a:off x="5243822" y="1539220"/>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tr-TR" sz="300" b="1" dirty="0" smtClean="0">
              <a:solidFill>
                <a:schemeClr val="bg1"/>
              </a:solidFill>
              <a:cs typeface="Arial" charset="0"/>
            </a:endParaRPr>
          </a:p>
          <a:p>
            <a:pPr algn="ctr" fontAlgn="base">
              <a:spcBef>
                <a:spcPct val="0"/>
              </a:spcBef>
              <a:spcAft>
                <a:spcPct val="0"/>
              </a:spcAft>
            </a:pPr>
            <a:r>
              <a:rPr lang="tr-TR" sz="2000" b="1" dirty="0" smtClean="0">
                <a:solidFill>
                  <a:schemeClr val="bg1"/>
                </a:solidFill>
                <a:cs typeface="Arial" charset="0"/>
              </a:rPr>
              <a:t>Bağlantı Düzeyi </a:t>
            </a:r>
            <a:r>
              <a:rPr lang="tr-TR" sz="1400" b="1" dirty="0" smtClean="0">
                <a:solidFill>
                  <a:schemeClr val="bg1"/>
                </a:solidFill>
                <a:cs typeface="Arial" charset="0"/>
              </a:rPr>
              <a:t>(Connectivity)</a:t>
            </a:r>
            <a:r>
              <a:rPr lang="tr-TR" sz="2000" b="1" dirty="0" smtClean="0">
                <a:solidFill>
                  <a:schemeClr val="bg1"/>
                </a:solidFill>
                <a:cs typeface="Arial" charset="0"/>
              </a:rPr>
              <a:t> Analizi </a:t>
            </a:r>
          </a:p>
          <a:p>
            <a:pPr marR="0" indent="0" algn="ctr" fontAlgn="base">
              <a:lnSpc>
                <a:spcPct val="100000"/>
              </a:lnSpc>
              <a:spcBef>
                <a:spcPct val="0"/>
              </a:spcBef>
              <a:spcAft>
                <a:spcPct val="0"/>
              </a:spcAft>
              <a:buClrTx/>
              <a:buSzTx/>
              <a:buFontTx/>
              <a:buNone/>
              <a:tabLst/>
            </a:pPr>
            <a:endParaRPr lang="tr-TR" sz="2000" b="1" dirty="0" smtClean="0">
              <a:solidFill>
                <a:schemeClr val="bg1"/>
              </a:solidFill>
              <a:cs typeface="Arial" charset="0"/>
            </a:endParaRPr>
          </a:p>
        </p:txBody>
      </p:sp>
      <p:sp>
        <p:nvSpPr>
          <p:cNvPr id="44" name="11 Yuvarlatılmış Dikdörtgen"/>
          <p:cNvSpPr/>
          <p:nvPr/>
        </p:nvSpPr>
        <p:spPr bwMode="auto">
          <a:xfrm>
            <a:off x="7199913" y="1520409"/>
            <a:ext cx="1872208" cy="1601748"/>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tr-TR" sz="2000" b="1" dirty="0" smtClean="0">
              <a:solidFill>
                <a:schemeClr val="bg1"/>
              </a:solidFill>
              <a:cs typeface="Arial" charset="0"/>
            </a:endParaRPr>
          </a:p>
          <a:p>
            <a:pPr algn="ctr">
              <a:defRPr/>
            </a:pPr>
            <a:r>
              <a:rPr lang="tr-TR" sz="2000" b="1" dirty="0" smtClean="0">
                <a:solidFill>
                  <a:schemeClr val="bg1"/>
                </a:solidFill>
                <a:cs typeface="Arial" charset="0"/>
              </a:rPr>
              <a:t>Beceri Seti Analizi </a:t>
            </a:r>
          </a:p>
        </p:txBody>
      </p:sp>
      <p:sp>
        <p:nvSpPr>
          <p:cNvPr id="33" name="32 Oval"/>
          <p:cNvSpPr/>
          <p:nvPr/>
        </p:nvSpPr>
        <p:spPr bwMode="auto">
          <a:xfrm flipH="1">
            <a:off x="5327705" y="1605050"/>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6</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5" name="34 Oval"/>
          <p:cNvSpPr/>
          <p:nvPr/>
        </p:nvSpPr>
        <p:spPr bwMode="auto">
          <a:xfrm flipH="1">
            <a:off x="5339580" y="3284984"/>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8</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4" name="33 Oval"/>
          <p:cNvSpPr/>
          <p:nvPr/>
        </p:nvSpPr>
        <p:spPr bwMode="auto">
          <a:xfrm flipH="1">
            <a:off x="7295671" y="1593175"/>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7</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2" name="31 Oval"/>
          <p:cNvSpPr/>
          <p:nvPr/>
        </p:nvSpPr>
        <p:spPr bwMode="auto">
          <a:xfrm flipH="1">
            <a:off x="4067944" y="2420888"/>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5</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9" name="28 Oval"/>
          <p:cNvSpPr/>
          <p:nvPr/>
        </p:nvSpPr>
        <p:spPr bwMode="auto">
          <a:xfrm flipH="1">
            <a:off x="2159353" y="1616925"/>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2</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3" name="22 Oval"/>
          <p:cNvSpPr/>
          <p:nvPr/>
        </p:nvSpPr>
        <p:spPr bwMode="auto">
          <a:xfrm flipH="1">
            <a:off x="179512" y="1628800"/>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chemeClr val="tx1"/>
                </a:solidFill>
                <a:effectLst/>
                <a:latin typeface="Arial" charset="0"/>
                <a:cs typeface="Arial" charset="0"/>
              </a:rPr>
              <a:t>1</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0" name="29 Oval"/>
          <p:cNvSpPr/>
          <p:nvPr/>
        </p:nvSpPr>
        <p:spPr bwMode="auto">
          <a:xfrm flipH="1">
            <a:off x="227770" y="3284984"/>
            <a:ext cx="216024" cy="2880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50" b="1" dirty="0" smtClean="0">
                <a:latin typeface="Arial" charset="0"/>
                <a:cs typeface="Arial" charset="0"/>
              </a:rPr>
              <a:t>3</a:t>
            </a:r>
            <a:endParaRPr kumimoji="0" lang="en-US" sz="1050" b="1"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10498377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704"/>
            <a:ext cx="8534400" cy="838200"/>
          </a:xfrm>
        </p:spPr>
        <p:txBody>
          <a:bodyPr/>
          <a:lstStyle/>
          <a:p>
            <a:r>
              <a:rPr lang="tr-TR" sz="4000" b="1" dirty="0" smtClean="0"/>
              <a:t>Araç-setinden ne çıkabilir? </a:t>
            </a:r>
            <a:endParaRPr lang="tr-TR" sz="4000" b="1" dirty="0"/>
          </a:p>
        </p:txBody>
      </p:sp>
      <p:sp>
        <p:nvSpPr>
          <p:cNvPr id="3" name="İçerik Yer Tutucusu 2"/>
          <p:cNvSpPr>
            <a:spLocks noGrp="1"/>
          </p:cNvSpPr>
          <p:nvPr>
            <p:ph idx="1"/>
          </p:nvPr>
        </p:nvSpPr>
        <p:spPr/>
        <p:txBody>
          <a:bodyPr/>
          <a:lstStyle/>
          <a:p>
            <a:r>
              <a:rPr lang="tr-TR" sz="2800" dirty="0" smtClean="0"/>
              <a:t>Bölgenin Türkiye’de ve dünyada nasıl konumlandığına dair tespitler</a:t>
            </a:r>
          </a:p>
          <a:p>
            <a:r>
              <a:rPr lang="tr-TR" sz="2800" dirty="0" smtClean="0"/>
              <a:t>Bölgenin diğer bölgelerden nasıl farklılaştığına dair analizler  </a:t>
            </a:r>
          </a:p>
          <a:p>
            <a:r>
              <a:rPr lang="tr-TR" sz="2800" dirty="0" smtClean="0"/>
              <a:t>Bölgenin vizyonuna ulaşmasını zorlaştıran faktörler </a:t>
            </a:r>
          </a:p>
          <a:p>
            <a:r>
              <a:rPr lang="tr-TR" sz="2800" dirty="0" smtClean="0"/>
              <a:t>Bölgeyle ilgili hangi konularda daha derin bilgiye ihtiyaç olduğuna dair tespitler </a:t>
            </a:r>
          </a:p>
          <a:p>
            <a:r>
              <a:rPr lang="tr-TR" sz="2800" dirty="0" smtClean="0"/>
              <a:t>Rekabet gücünü arttırmak için öncelikli adımların neler olabileceğine dair bulgular </a:t>
            </a:r>
          </a:p>
          <a:p>
            <a:endParaRPr lang="tr-TR" sz="1100" dirty="0" smtClean="0"/>
          </a:p>
          <a:p>
            <a:r>
              <a:rPr lang="tr-TR" sz="2000" b="1" i="1" dirty="0" smtClean="0"/>
              <a:t>… özgün bir hikayeye doğru gidilebilir mi?</a:t>
            </a:r>
          </a:p>
          <a:p>
            <a:endParaRPr lang="tr-TR" sz="2800" dirty="0"/>
          </a:p>
        </p:txBody>
      </p:sp>
      <p:sp>
        <p:nvSpPr>
          <p:cNvPr id="4" name="Altbilgi Yer Tutucusu 3"/>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Slayt Numarası Yer Tutucusu 4"/>
          <p:cNvSpPr>
            <a:spLocks noGrp="1"/>
          </p:cNvSpPr>
          <p:nvPr>
            <p:ph type="sldNum" sz="quarter" idx="11"/>
          </p:nvPr>
        </p:nvSpPr>
        <p:spPr/>
        <p:txBody>
          <a:bodyPr/>
          <a:lstStyle/>
          <a:p>
            <a:pPr>
              <a:defRPr/>
            </a:pPr>
            <a:r>
              <a:rPr lang="en-US" smtClean="0"/>
              <a:t>Slide </a:t>
            </a:r>
            <a:fld id="{F2227807-6670-4078-A943-25C99284E16E}" type="slidenum">
              <a:rPr lang="en-US" smtClean="0"/>
              <a:pPr>
                <a:defRPr/>
              </a:pPr>
              <a:t>86</a:t>
            </a:fld>
            <a:endParaRPr lang="en-US"/>
          </a:p>
        </p:txBody>
      </p:sp>
    </p:spTree>
    <p:extLst>
      <p:ext uri="{BB962C8B-B14F-4D97-AF65-F5344CB8AC3E}">
        <p14:creationId xmlns:p14="http://schemas.microsoft.com/office/powerpoint/2010/main" xmlns="" val="3440923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bwMode="auto">
          <a:xfrm>
            <a:off x="0" y="685800"/>
            <a:ext cx="9144000" cy="617220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 name="Başlık 1"/>
          <p:cNvSpPr>
            <a:spLocks noGrp="1"/>
          </p:cNvSpPr>
          <p:nvPr>
            <p:ph type="title"/>
          </p:nvPr>
        </p:nvSpPr>
        <p:spPr>
          <a:xfrm>
            <a:off x="304800" y="762000"/>
            <a:ext cx="8534400" cy="1442864"/>
          </a:xfrm>
        </p:spPr>
        <p:txBody>
          <a:bodyPr>
            <a:noAutofit/>
          </a:bodyPr>
          <a:lstStyle/>
          <a:p>
            <a:r>
              <a:rPr lang="tr-TR" sz="3200" b="1" dirty="0" smtClean="0"/>
              <a:t>Hangi analizin bölgeniz için öncelikli öneme sahip olduğunu düşünüyorsunuz?</a:t>
            </a:r>
            <a:endParaRPr lang="tr-TR" sz="3200" b="1" dirty="0"/>
          </a:p>
        </p:txBody>
      </p:sp>
      <p:sp>
        <p:nvSpPr>
          <p:cNvPr id="3" name="İçerik Yer Tutucusu 2"/>
          <p:cNvSpPr>
            <a:spLocks noGrp="1"/>
          </p:cNvSpPr>
          <p:nvPr>
            <p:ph idx="1"/>
          </p:nvPr>
        </p:nvSpPr>
        <p:spPr>
          <a:xfrm>
            <a:off x="323528" y="2708920"/>
            <a:ext cx="8534400" cy="3844280"/>
          </a:xfrm>
        </p:spPr>
        <p:txBody>
          <a:bodyPr>
            <a:normAutofit fontScale="85000" lnSpcReduction="20000"/>
          </a:bodyPr>
          <a:lstStyle/>
          <a:p>
            <a:pPr marL="514350" indent="-514350">
              <a:buFont typeface="+mj-lt"/>
              <a:buAutoNum type="arabicPeriod"/>
            </a:pPr>
            <a:r>
              <a:rPr lang="tr-TR" dirty="0" smtClean="0"/>
              <a:t>Yatırım Ortamı Değerlendirmesi</a:t>
            </a:r>
          </a:p>
          <a:p>
            <a:pPr marL="514350" indent="-514350">
              <a:buFont typeface="+mj-lt"/>
              <a:buAutoNum type="arabicPeriod"/>
            </a:pPr>
            <a:r>
              <a:rPr lang="tr-TR" dirty="0" smtClean="0"/>
              <a:t>İhracat Performans Analizi</a:t>
            </a:r>
          </a:p>
          <a:p>
            <a:pPr marL="514350" indent="-514350">
              <a:buFont typeface="+mj-lt"/>
              <a:buAutoNum type="arabicPeriod"/>
            </a:pPr>
            <a:r>
              <a:rPr lang="tr-TR" dirty="0" smtClean="0"/>
              <a:t>Dış Ekonomik Çevre Analizi</a:t>
            </a:r>
          </a:p>
          <a:p>
            <a:pPr marL="514350" indent="-514350">
              <a:buFont typeface="+mj-lt"/>
              <a:buAutoNum type="arabicPeriod"/>
            </a:pPr>
            <a:r>
              <a:rPr lang="tr-TR" dirty="0" smtClean="0"/>
              <a:t>Değer Zinciri Analizi</a:t>
            </a:r>
          </a:p>
          <a:p>
            <a:pPr marL="514350" indent="-514350">
              <a:buFont typeface="+mj-lt"/>
              <a:buAutoNum type="arabicPeriod"/>
            </a:pPr>
            <a:r>
              <a:rPr lang="tr-TR" dirty="0" smtClean="0"/>
              <a:t>Yaşam Kalitesi Analizi</a:t>
            </a:r>
          </a:p>
          <a:p>
            <a:pPr marL="514350" indent="-514350">
              <a:buFont typeface="+mj-lt"/>
              <a:buAutoNum type="arabicPeriod"/>
            </a:pPr>
            <a:r>
              <a:rPr lang="tr-TR" dirty="0" smtClean="0"/>
              <a:t>Bağlantı Düzeyi Analizi</a:t>
            </a:r>
          </a:p>
          <a:p>
            <a:pPr marL="514350" indent="-514350">
              <a:buFont typeface="+mj-lt"/>
              <a:buAutoNum type="arabicPeriod"/>
            </a:pPr>
            <a:r>
              <a:rPr lang="tr-TR" dirty="0" smtClean="0"/>
              <a:t>Beceri Seti Analizi</a:t>
            </a:r>
          </a:p>
          <a:p>
            <a:pPr marL="514350" indent="-514350">
              <a:buFont typeface="+mj-lt"/>
              <a:buAutoNum type="arabicPeriod"/>
            </a:pPr>
            <a:r>
              <a:rPr lang="tr-TR" dirty="0" smtClean="0"/>
              <a:t>Girişimcilik Ekosistemi Analizi</a:t>
            </a:r>
          </a:p>
          <a:p>
            <a:pPr marL="514350" indent="-514350">
              <a:buFont typeface="+mj-lt"/>
              <a:buAutoNum type="arabicPeriod"/>
            </a:pPr>
            <a:r>
              <a:rPr lang="tr-TR" dirty="0" smtClean="0"/>
              <a:t>Yenilik Ekosistemi Analizi</a:t>
            </a:r>
          </a:p>
        </p:txBody>
      </p:sp>
      <p:sp>
        <p:nvSpPr>
          <p:cNvPr id="4" name="Slayt Numarası Yer Tutucusu 3"/>
          <p:cNvSpPr>
            <a:spLocks noGrp="1"/>
          </p:cNvSpPr>
          <p:nvPr>
            <p:ph type="sldNum" sz="quarter" idx="11"/>
          </p:nvPr>
        </p:nvSpPr>
        <p:spPr/>
        <p:txBody>
          <a:bodyPr/>
          <a:lstStyle/>
          <a:p>
            <a:fld id="{B1DEFA8C-F947-479F-BE07-76B6B3F80BF1}" type="slidenum">
              <a:rPr lang="tr-TR" smtClean="0"/>
              <a:pPr/>
              <a:t>87</a:t>
            </a:fld>
            <a:endParaRPr lang="tr-TR"/>
          </a:p>
        </p:txBody>
      </p:sp>
    </p:spTree>
    <p:extLst>
      <p:ext uri="{BB962C8B-B14F-4D97-AF65-F5344CB8AC3E}">
        <p14:creationId xmlns:p14="http://schemas.microsoft.com/office/powerpoint/2010/main" xmlns="" val="34905332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t>Analizler </a:t>
            </a:r>
            <a:r>
              <a:rPr lang="tr-TR" sz="2800" b="1" dirty="0" smtClean="0"/>
              <a:t>sonucu </a:t>
            </a:r>
            <a:r>
              <a:rPr lang="tr-TR" sz="2800" b="1" dirty="0"/>
              <a:t>nereye gidilebilir? </a:t>
            </a:r>
            <a:r>
              <a:rPr lang="tr-TR" sz="2800" b="1" dirty="0" smtClean="0"/>
              <a:t/>
            </a:r>
            <a:br>
              <a:rPr lang="tr-TR" sz="2800" b="1" dirty="0" smtClean="0"/>
            </a:br>
            <a:r>
              <a:rPr lang="tr-TR" sz="2800" b="1" dirty="0" smtClean="0"/>
              <a:t>Rekabet gücü gündemin öncelikleri?</a:t>
            </a:r>
            <a:endParaRPr lang="tr-TR" sz="2800" b="1" dirty="0"/>
          </a:p>
        </p:txBody>
      </p:sp>
      <p:sp>
        <p:nvSpPr>
          <p:cNvPr id="3" name="İçerik Yer Tutucusu 2"/>
          <p:cNvSpPr>
            <a:spLocks noGrp="1"/>
          </p:cNvSpPr>
          <p:nvPr>
            <p:ph idx="1"/>
          </p:nvPr>
        </p:nvSpPr>
        <p:spPr/>
        <p:txBody>
          <a:bodyPr/>
          <a:lstStyle/>
          <a:p>
            <a:r>
              <a:rPr lang="tr-TR" sz="2800" dirty="0" smtClean="0"/>
              <a:t>Analizlere dayalı bir GZTF: Benzer bölgelere kıyasla bölge hangi alanlarda güçlü? Zayıf? Anormal?  </a:t>
            </a:r>
          </a:p>
          <a:p>
            <a:r>
              <a:rPr lang="tr-TR" sz="2800" dirty="0" smtClean="0"/>
              <a:t>Aralık Analizi (</a:t>
            </a:r>
            <a:r>
              <a:rPr lang="tr-TR" sz="2800" dirty="0" err="1" smtClean="0"/>
              <a:t>gap</a:t>
            </a:r>
            <a:r>
              <a:rPr lang="tr-TR" sz="2800" dirty="0" smtClean="0"/>
              <a:t> </a:t>
            </a:r>
            <a:r>
              <a:rPr lang="tr-TR" sz="2800" dirty="0" err="1" smtClean="0"/>
              <a:t>analysis</a:t>
            </a:r>
            <a:r>
              <a:rPr lang="tr-TR" sz="2800" dirty="0" smtClean="0"/>
              <a:t>): Ulaşmak istediği yapıya halihazırda sahip olan bölgelerle arasında hangi alanlarda fark var? </a:t>
            </a:r>
            <a:r>
              <a:rPr lang="tr-TR" sz="2400" i="1" dirty="0" smtClean="0"/>
              <a:t>Daha fazla farklı olanlar?</a:t>
            </a:r>
            <a:r>
              <a:rPr lang="tr-TR" sz="2800" dirty="0" smtClean="0"/>
              <a:t> </a:t>
            </a:r>
          </a:p>
          <a:p>
            <a:r>
              <a:rPr lang="tr-TR" sz="2800" dirty="0" smtClean="0"/>
              <a:t>Kritik sektörlerin darboğazları neler? </a:t>
            </a:r>
          </a:p>
          <a:p>
            <a:r>
              <a:rPr lang="tr-TR" sz="2800" dirty="0" smtClean="0"/>
              <a:t>Bölgedeki firmaların performansı üzerinde hangi unsurlar daha etkili?</a:t>
            </a:r>
          </a:p>
          <a:p>
            <a:r>
              <a:rPr lang="tr-TR" sz="2800" dirty="0" smtClean="0"/>
              <a:t>Firmaların beklentileri neler? Firmalar ajansların hangi konulara odaklanmasını arzu ediyor?   </a:t>
            </a:r>
          </a:p>
        </p:txBody>
      </p:sp>
      <p:sp>
        <p:nvSpPr>
          <p:cNvPr id="4" name="Altbilgi Yer Tutucusu 3"/>
          <p:cNvSpPr>
            <a:spLocks noGrp="1"/>
          </p:cNvSpPr>
          <p:nvPr>
            <p:ph type="ftr" sz="quarter" idx="10"/>
          </p:nvPr>
        </p:nvSpPr>
        <p:spPr/>
        <p:txBody>
          <a:bodyPr/>
          <a:lstStyle/>
          <a:p>
            <a:pPr>
              <a:defRPr/>
            </a:pPr>
            <a:r>
              <a:rPr lang="en-US" smtClean="0"/>
              <a:t>Rekabet Gücü Gündemleri için bir Araç-Seti Önerisi</a:t>
            </a:r>
            <a:endParaRPr lang="en-US"/>
          </a:p>
        </p:txBody>
      </p:sp>
      <p:sp>
        <p:nvSpPr>
          <p:cNvPr id="5" name="Slayt Numarası Yer Tutucusu 4"/>
          <p:cNvSpPr>
            <a:spLocks noGrp="1"/>
          </p:cNvSpPr>
          <p:nvPr>
            <p:ph type="sldNum" sz="quarter" idx="11"/>
          </p:nvPr>
        </p:nvSpPr>
        <p:spPr/>
        <p:txBody>
          <a:bodyPr/>
          <a:lstStyle/>
          <a:p>
            <a:pPr>
              <a:defRPr/>
            </a:pPr>
            <a:r>
              <a:rPr lang="en-US" smtClean="0"/>
              <a:t>Slide </a:t>
            </a:r>
            <a:fld id="{F2227807-6670-4078-A943-25C99284E16E}" type="slidenum">
              <a:rPr lang="en-US" smtClean="0"/>
              <a:pPr>
                <a:defRPr/>
              </a:pPr>
              <a:t>88</a:t>
            </a:fld>
            <a:endParaRPr lang="en-US"/>
          </a:p>
        </p:txBody>
      </p:sp>
    </p:spTree>
    <p:extLst>
      <p:ext uri="{BB962C8B-B14F-4D97-AF65-F5344CB8AC3E}">
        <p14:creationId xmlns:p14="http://schemas.microsoft.com/office/powerpoint/2010/main" xmlns="" val="177007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Rekabet Gücü Gündemleri için bir Araç-Seti Önerisi</a:t>
            </a:r>
            <a:endParaRPr lang="en-US" dirty="0"/>
          </a:p>
        </p:txBody>
      </p:sp>
      <p:sp>
        <p:nvSpPr>
          <p:cNvPr id="5" name="4 Slayt Numarası Yer Tutucusu"/>
          <p:cNvSpPr>
            <a:spLocks noGrp="1"/>
          </p:cNvSpPr>
          <p:nvPr>
            <p:ph type="sldNum" sz="quarter" idx="11"/>
          </p:nvPr>
        </p:nvSpPr>
        <p:spPr/>
        <p:txBody>
          <a:bodyPr/>
          <a:lstStyle/>
          <a:p>
            <a:pPr>
              <a:defRPr/>
            </a:pPr>
            <a:r>
              <a:rPr lang="en-US" smtClean="0"/>
              <a:t>Slide </a:t>
            </a:r>
            <a:fld id="{F2227807-6670-4078-A943-25C99284E16E}" type="slidenum">
              <a:rPr lang="en-US" smtClean="0"/>
              <a:pPr>
                <a:defRPr/>
              </a:pPr>
              <a:t>9</a:t>
            </a:fld>
            <a:endParaRPr lang="en-US"/>
          </a:p>
        </p:txBody>
      </p:sp>
      <p:sp>
        <p:nvSpPr>
          <p:cNvPr id="6" name="Slide Number Placeholder 2"/>
          <p:cNvSpPr>
            <a:spLocks noGrp="1"/>
          </p:cNvSpPr>
          <p:nvPr/>
        </p:nvSpPr>
        <p:spPr bwMode="auto">
          <a:xfrm>
            <a:off x="1903138" y="27434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400" kern="1200">
                <a:solidFill>
                  <a:srgbClr val="CBDDE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
        <p:nvSpPr>
          <p:cNvPr id="7" name="Rectangle 2"/>
          <p:cNvSpPr>
            <a:spLocks noGrp="1" noChangeArrowheads="1"/>
          </p:cNvSpPr>
          <p:nvPr/>
        </p:nvSpPr>
        <p:spPr bwMode="auto">
          <a:xfrm>
            <a:off x="323528" y="764704"/>
            <a:ext cx="8534400" cy="504056"/>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7200" algn="l" rtl="0" fontAlgn="base">
              <a:spcBef>
                <a:spcPct val="0"/>
              </a:spcBef>
              <a:spcAft>
                <a:spcPct val="0"/>
              </a:spcAft>
              <a:defRPr sz="4400">
                <a:solidFill>
                  <a:srgbClr val="1F318D"/>
                </a:solidFill>
                <a:latin typeface="Tahoma" pitchFamily="34" charset="0"/>
                <a:cs typeface="Arial" charset="0"/>
              </a:defRPr>
            </a:lvl6pPr>
            <a:lvl7pPr marL="914400" algn="l" rtl="0" fontAlgn="base">
              <a:spcBef>
                <a:spcPct val="0"/>
              </a:spcBef>
              <a:spcAft>
                <a:spcPct val="0"/>
              </a:spcAft>
              <a:defRPr sz="4400">
                <a:solidFill>
                  <a:srgbClr val="1F318D"/>
                </a:solidFill>
                <a:latin typeface="Tahoma" pitchFamily="34" charset="0"/>
                <a:cs typeface="Arial" charset="0"/>
              </a:defRPr>
            </a:lvl7pPr>
            <a:lvl8pPr marL="1371600" algn="l" rtl="0" fontAlgn="base">
              <a:spcBef>
                <a:spcPct val="0"/>
              </a:spcBef>
              <a:spcAft>
                <a:spcPct val="0"/>
              </a:spcAft>
              <a:defRPr sz="4400">
                <a:solidFill>
                  <a:srgbClr val="1F318D"/>
                </a:solidFill>
                <a:latin typeface="Tahoma" pitchFamily="34" charset="0"/>
                <a:cs typeface="Arial" charset="0"/>
              </a:defRPr>
            </a:lvl8pPr>
            <a:lvl9pPr marL="1828800" algn="l" rtl="0" fontAlgn="base">
              <a:spcBef>
                <a:spcPct val="0"/>
              </a:spcBef>
              <a:spcAft>
                <a:spcPct val="0"/>
              </a:spcAft>
              <a:defRPr sz="4400">
                <a:solidFill>
                  <a:srgbClr val="1F318D"/>
                </a:solidFill>
                <a:latin typeface="Tahoma" pitchFamily="34" charset="0"/>
                <a:cs typeface="Arial" charset="0"/>
              </a:defRPr>
            </a:lvl9pPr>
          </a:lstStyle>
          <a:p>
            <a:r>
              <a:rPr lang="tr-TR" sz="3200" b="1" dirty="0" smtClean="0"/>
              <a:t>1.Yatırım Ortamı Değerlendirmesi</a:t>
            </a:r>
            <a:endParaRPr lang="en-US" sz="3200" b="1" dirty="0" smtClean="0"/>
          </a:p>
        </p:txBody>
      </p:sp>
      <p:sp>
        <p:nvSpPr>
          <p:cNvPr id="8" name="Rectangle 9"/>
          <p:cNvSpPr>
            <a:spLocks noChangeArrowheads="1"/>
          </p:cNvSpPr>
          <p:nvPr/>
        </p:nvSpPr>
        <p:spPr bwMode="auto">
          <a:xfrm>
            <a:off x="395536" y="1484784"/>
            <a:ext cx="1684305" cy="13681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accent3"/>
                </a:solidFill>
              </a:rPr>
              <a:t>Kullanım Amacı</a:t>
            </a:r>
            <a:endParaRPr lang="en-US" dirty="0">
              <a:solidFill>
                <a:schemeClr val="accent3"/>
              </a:solidFill>
            </a:endParaRPr>
          </a:p>
        </p:txBody>
      </p:sp>
      <p:sp>
        <p:nvSpPr>
          <p:cNvPr id="9" name="Rectangle 10"/>
          <p:cNvSpPr>
            <a:spLocks noChangeArrowheads="1"/>
          </p:cNvSpPr>
          <p:nvPr/>
        </p:nvSpPr>
        <p:spPr bwMode="auto">
          <a:xfrm>
            <a:off x="2267744" y="1484784"/>
            <a:ext cx="6575180" cy="1368152"/>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14350" indent="-514350" fontAlgn="b">
              <a:buSzPct val="80000"/>
            </a:pPr>
            <a:r>
              <a:rPr lang="tr-TR" sz="1600" dirty="0" smtClean="0">
                <a:solidFill>
                  <a:schemeClr val="tx1"/>
                </a:solidFill>
              </a:rPr>
              <a:t>1. Özel sektör yatırımlarını ve firmaların büyümelerini etkileyen koşulları</a:t>
            </a:r>
          </a:p>
          <a:p>
            <a:pPr marL="514350" indent="-514350" fontAlgn="b">
              <a:buSzPct val="80000"/>
            </a:pPr>
            <a:r>
              <a:rPr lang="tr-TR" sz="1600" dirty="0" smtClean="0">
                <a:solidFill>
                  <a:schemeClr val="tx1"/>
                </a:solidFill>
              </a:rPr>
              <a:t> firmaların tecrübelerine dayanarak ortaya çıkarmak</a:t>
            </a:r>
          </a:p>
          <a:p>
            <a:pPr marL="514350" indent="-514350" fontAlgn="b">
              <a:buSzPct val="80000"/>
            </a:pPr>
            <a:r>
              <a:rPr lang="tr-TR" sz="1600" dirty="0" smtClean="0">
                <a:solidFill>
                  <a:schemeClr val="tx1"/>
                </a:solidFill>
              </a:rPr>
              <a:t>2. Mevcut politikaların firmalara etkisini incelemek   </a:t>
            </a:r>
          </a:p>
          <a:p>
            <a:pPr marL="514350" indent="-514350" fontAlgn="b">
              <a:buSzPct val="80000"/>
            </a:pPr>
            <a:r>
              <a:rPr lang="tr-TR" sz="1600" dirty="0">
                <a:solidFill>
                  <a:schemeClr val="tx1"/>
                </a:solidFill>
              </a:rPr>
              <a:t>3</a:t>
            </a:r>
            <a:r>
              <a:rPr lang="tr-TR" sz="1600" dirty="0" smtClean="0">
                <a:solidFill>
                  <a:schemeClr val="tx1"/>
                </a:solidFill>
              </a:rPr>
              <a:t>. Özel sektörün rekabet gücünü artırmada öncelikli alanları</a:t>
            </a:r>
          </a:p>
          <a:p>
            <a:pPr marL="514350" indent="-514350" fontAlgn="b">
              <a:buSzPct val="80000"/>
            </a:pPr>
            <a:r>
              <a:rPr lang="tr-TR" sz="1600" dirty="0" smtClean="0">
                <a:solidFill>
                  <a:schemeClr val="tx1"/>
                </a:solidFill>
              </a:rPr>
              <a:t> belirlemek</a:t>
            </a:r>
            <a:endParaRPr lang="tr-TR" sz="1600" dirty="0" smtClean="0"/>
          </a:p>
        </p:txBody>
      </p:sp>
      <p:sp>
        <p:nvSpPr>
          <p:cNvPr id="10" name="Rectangle 11"/>
          <p:cNvSpPr>
            <a:spLocks noChangeArrowheads="1"/>
          </p:cNvSpPr>
          <p:nvPr/>
        </p:nvSpPr>
        <p:spPr bwMode="auto">
          <a:xfrm>
            <a:off x="395536" y="2996952"/>
            <a:ext cx="1688123" cy="5040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chemeClr val="bg1"/>
                </a:solidFill>
              </a:rPr>
              <a:t>Kullanıcı Profili</a:t>
            </a:r>
            <a:endParaRPr lang="tr-TR" dirty="0">
              <a:solidFill>
                <a:schemeClr val="bg1"/>
              </a:solidFill>
            </a:endParaRPr>
          </a:p>
        </p:txBody>
      </p:sp>
      <p:sp>
        <p:nvSpPr>
          <p:cNvPr id="11" name="Rectangle 12"/>
          <p:cNvSpPr>
            <a:spLocks noChangeArrowheads="1"/>
          </p:cNvSpPr>
          <p:nvPr/>
        </p:nvSpPr>
        <p:spPr bwMode="auto">
          <a:xfrm>
            <a:off x="2267744" y="2996952"/>
            <a:ext cx="6552729" cy="5040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İstatistik, ekonometri ve ekonomi alanlarında yetkin uzmanlar. </a:t>
            </a:r>
          </a:p>
        </p:txBody>
      </p:sp>
      <p:sp>
        <p:nvSpPr>
          <p:cNvPr id="12" name="Rectangle 13"/>
          <p:cNvSpPr>
            <a:spLocks noChangeArrowheads="1"/>
          </p:cNvSpPr>
          <p:nvPr/>
        </p:nvSpPr>
        <p:spPr bwMode="auto">
          <a:xfrm>
            <a:off x="367415" y="4869160"/>
            <a:ext cx="1688123" cy="576064"/>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İlgili Kurum </a:t>
            </a:r>
          </a:p>
          <a:p>
            <a:pPr algn="ctr"/>
            <a:r>
              <a:rPr lang="tr-TR" dirty="0" smtClean="0">
                <a:solidFill>
                  <a:schemeClr val="bg1"/>
                </a:solidFill>
              </a:rPr>
              <a:t>Ve  Paydaşlar</a:t>
            </a:r>
            <a:endParaRPr lang="tr-TR" dirty="0">
              <a:solidFill>
                <a:schemeClr val="bg1"/>
              </a:solidFill>
            </a:endParaRPr>
          </a:p>
        </p:txBody>
      </p:sp>
      <p:sp>
        <p:nvSpPr>
          <p:cNvPr id="13" name="Rectangle 14"/>
          <p:cNvSpPr>
            <a:spLocks noChangeArrowheads="1"/>
          </p:cNvSpPr>
          <p:nvPr/>
        </p:nvSpPr>
        <p:spPr bwMode="auto">
          <a:xfrm>
            <a:off x="2267744" y="4869160"/>
            <a:ext cx="6552729" cy="576064"/>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600" dirty="0" smtClean="0"/>
              <a:t>Politika önerilerinin ilgilendirdiği çeşitli devlet kurumları, kalkınma</a:t>
            </a:r>
          </a:p>
          <a:p>
            <a:r>
              <a:rPr lang="tr-TR" sz="1600" dirty="0" smtClean="0"/>
              <a:t> ajansları, üniversiteler, sivil toplum kuruluşları, firmalar</a:t>
            </a:r>
            <a:endParaRPr lang="tr-TR" sz="1600" dirty="0"/>
          </a:p>
        </p:txBody>
      </p:sp>
      <p:sp>
        <p:nvSpPr>
          <p:cNvPr id="14" name="Rectangle 12"/>
          <p:cNvSpPr>
            <a:spLocks noChangeArrowheads="1"/>
          </p:cNvSpPr>
          <p:nvPr/>
        </p:nvSpPr>
        <p:spPr bwMode="auto">
          <a:xfrm>
            <a:off x="2267744" y="3573016"/>
            <a:ext cx="6552729" cy="418356"/>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1400" dirty="0" smtClean="0">
                <a:solidFill>
                  <a:schemeClr val="tx1"/>
                </a:solidFill>
              </a:rPr>
              <a:t>Anket çalışması, anket verilerinin analizi, </a:t>
            </a:r>
            <a:r>
              <a:rPr lang="tr-TR" sz="1400" dirty="0" err="1" smtClean="0">
                <a:solidFill>
                  <a:schemeClr val="tx1"/>
                </a:solidFill>
              </a:rPr>
              <a:t>ekonometrik</a:t>
            </a:r>
            <a:r>
              <a:rPr lang="tr-TR" sz="1400" dirty="0" smtClean="0">
                <a:solidFill>
                  <a:schemeClr val="tx1"/>
                </a:solidFill>
              </a:rPr>
              <a:t> analizler, benchmarking</a:t>
            </a:r>
            <a:endParaRPr lang="tr-TR" sz="1400" dirty="0">
              <a:solidFill>
                <a:schemeClr val="tx1"/>
              </a:solidFill>
            </a:endParaRPr>
          </a:p>
        </p:txBody>
      </p:sp>
      <p:sp>
        <p:nvSpPr>
          <p:cNvPr id="15" name="Rectangle 11"/>
          <p:cNvSpPr>
            <a:spLocks noChangeArrowheads="1"/>
          </p:cNvSpPr>
          <p:nvPr/>
        </p:nvSpPr>
        <p:spPr bwMode="auto">
          <a:xfrm>
            <a:off x="395536" y="3573016"/>
            <a:ext cx="1688400" cy="418356"/>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Yöntem</a:t>
            </a:r>
            <a:endParaRPr lang="tr-TR" dirty="0">
              <a:solidFill>
                <a:schemeClr val="bg1"/>
              </a:solidFill>
            </a:endParaRPr>
          </a:p>
        </p:txBody>
      </p:sp>
      <p:sp>
        <p:nvSpPr>
          <p:cNvPr id="16" name="Rectangle 11"/>
          <p:cNvSpPr>
            <a:spLocks noChangeArrowheads="1"/>
          </p:cNvSpPr>
          <p:nvPr/>
        </p:nvSpPr>
        <p:spPr bwMode="auto">
          <a:xfrm>
            <a:off x="395536" y="4077072"/>
            <a:ext cx="1688123" cy="720081"/>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Olası Çıktılar</a:t>
            </a:r>
            <a:endParaRPr lang="tr-TR" dirty="0">
              <a:solidFill>
                <a:schemeClr val="bg1"/>
              </a:solidFill>
            </a:endParaRPr>
          </a:p>
        </p:txBody>
      </p:sp>
      <p:sp>
        <p:nvSpPr>
          <p:cNvPr id="17" name="Rectangle 12"/>
          <p:cNvSpPr>
            <a:spLocks noChangeArrowheads="1"/>
          </p:cNvSpPr>
          <p:nvPr/>
        </p:nvSpPr>
        <p:spPr bwMode="auto">
          <a:xfrm>
            <a:off x="2267744" y="4077072"/>
            <a:ext cx="6552729" cy="72008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a:buAutoNum type="arabicPeriod"/>
            </a:pPr>
            <a:r>
              <a:rPr lang="tr-TR" sz="1600" dirty="0" smtClean="0"/>
              <a:t>Firma performansını etkileyen unsurların analizi </a:t>
            </a:r>
          </a:p>
          <a:p>
            <a:pPr marL="342900" indent="-342900">
              <a:buAutoNum type="arabicPeriod"/>
            </a:pPr>
            <a:r>
              <a:rPr lang="tr-TR" sz="1600" dirty="0" smtClean="0"/>
              <a:t>Yatırım ortamının öncelikli sorun alanları (rekabet gücü gündeminin</a:t>
            </a:r>
          </a:p>
          <a:p>
            <a:r>
              <a:rPr lang="tr-TR" sz="1600" dirty="0" smtClean="0"/>
              <a:t>unsurları)</a:t>
            </a:r>
            <a:endParaRPr lang="tr-TR" sz="1600" dirty="0"/>
          </a:p>
        </p:txBody>
      </p:sp>
      <p:sp>
        <p:nvSpPr>
          <p:cNvPr id="18" name="Rectangle 13"/>
          <p:cNvSpPr>
            <a:spLocks noChangeArrowheads="1"/>
          </p:cNvSpPr>
          <p:nvPr/>
        </p:nvSpPr>
        <p:spPr bwMode="auto">
          <a:xfrm>
            <a:off x="395536" y="5517232"/>
            <a:ext cx="1656184" cy="1196752"/>
          </a:xfrm>
          <a:prstGeom prst="rect">
            <a:avLst/>
          </a:prstGeom>
          <a:solidFill>
            <a:srgbClr val="002060"/>
          </a:solidFill>
          <a:ln w="9525" algn="ctr">
            <a:solidFill>
              <a:schemeClr val="tx2"/>
            </a:solidFill>
            <a:miter lim="800000"/>
            <a:headEnd/>
            <a:tailEnd/>
          </a:ln>
        </p:spPr>
        <p:txBody>
          <a:bodyPr wrap="none"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solidFill>
                  <a:schemeClr val="bg1"/>
                </a:solidFill>
              </a:rPr>
              <a:t>Kritik Konular</a:t>
            </a:r>
            <a:endParaRPr lang="tr-TR" dirty="0">
              <a:solidFill>
                <a:schemeClr val="bg1"/>
              </a:solidFill>
            </a:endParaRPr>
          </a:p>
        </p:txBody>
      </p:sp>
      <p:sp>
        <p:nvSpPr>
          <p:cNvPr id="19" name="Rectangle 14"/>
          <p:cNvSpPr>
            <a:spLocks noChangeArrowheads="1"/>
          </p:cNvSpPr>
          <p:nvPr/>
        </p:nvSpPr>
        <p:spPr bwMode="auto">
          <a:xfrm>
            <a:off x="2265882" y="5517232"/>
            <a:ext cx="6554589" cy="1268760"/>
          </a:xfrm>
          <a:prstGeom prst="rect">
            <a:avLst/>
          </a:prstGeom>
          <a:solidFill>
            <a:schemeClr val="accent5"/>
          </a:solidFill>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00050" indent="-400050"/>
            <a:r>
              <a:rPr lang="tr-TR" sz="1200" dirty="0" smtClean="0"/>
              <a:t>1. Anketin yapılacağı örneklemin belirlenmesi, çıktıların güvenilirliği ve kullanılabilirliği açısından </a:t>
            </a:r>
          </a:p>
          <a:p>
            <a:pPr marL="400050" indent="-400050"/>
            <a:r>
              <a:rPr lang="tr-TR" sz="1200" dirty="0" smtClean="0"/>
              <a:t>kritik önem taşımaktadır. Örneklemin firma büyüklüğü, firmaların bulunduğu yer ve faaliyet </a:t>
            </a:r>
          </a:p>
          <a:p>
            <a:pPr marL="400050" indent="-400050"/>
            <a:r>
              <a:rPr lang="tr-TR" sz="1200" dirty="0" smtClean="0"/>
              <a:t>gösterdikleri sektör bakımından ulusal veya bölgesel ekonomiyi doğru bir şekilde temsil</a:t>
            </a:r>
          </a:p>
          <a:p>
            <a:pPr marL="400050" indent="-400050"/>
            <a:r>
              <a:rPr lang="tr-TR" sz="1200" dirty="0" smtClean="0"/>
              <a:t> etmesi gerekmektedir. </a:t>
            </a:r>
          </a:p>
          <a:p>
            <a:pPr marL="400050" indent="-400050"/>
            <a:r>
              <a:rPr lang="tr-TR" sz="1200" dirty="0" smtClean="0">
                <a:solidFill>
                  <a:schemeClr val="tx1"/>
                </a:solidFill>
              </a:rPr>
              <a:t>2. Soruların ayrıntısı ve çeşitliliği </a:t>
            </a:r>
            <a:r>
              <a:rPr lang="tr-TR" sz="1200" dirty="0" err="1" smtClean="0">
                <a:solidFill>
                  <a:schemeClr val="tx1"/>
                </a:solidFill>
              </a:rPr>
              <a:t>YOD’nin</a:t>
            </a:r>
            <a:r>
              <a:rPr lang="tr-TR" sz="1200" dirty="0" smtClean="0">
                <a:solidFill>
                  <a:schemeClr val="tx1"/>
                </a:solidFill>
              </a:rPr>
              <a:t> derinlemesine incelemeyi amaçladığı konuya göre</a:t>
            </a:r>
          </a:p>
          <a:p>
            <a:pPr marL="400050" indent="-400050"/>
            <a:r>
              <a:rPr lang="tr-TR" sz="1200" dirty="0" smtClean="0">
                <a:solidFill>
                  <a:schemeClr val="tx1"/>
                </a:solidFill>
              </a:rPr>
              <a:t> değişebilmektedir.</a:t>
            </a:r>
          </a:p>
        </p:txBody>
      </p:sp>
    </p:spTree>
    <p:extLst>
      <p:ext uri="{BB962C8B-B14F-4D97-AF65-F5344CB8AC3E}">
        <p14:creationId xmlns:p14="http://schemas.microsoft.com/office/powerpoint/2010/main" xmlns="" val="2715687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NfQM_QnnUKZuTuzAhUkr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mttokAvoSEqKE7AvLm_m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CND8AquCkGfEwoPKEeE0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f2B6ba2B0.VOXNzEUX3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YcfQsSAt0ec31TP2rYt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_5doUGrW7kmnLIqJYWG2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3Dd4jhnbe0yRwepdFAoGq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OrYEoUzyYES4ueMS1kLSN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QRcAwD7b0aqn6NSSWjdf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tRF0LjrwnEaqAU2dgWYnj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qIFVAGxxka23UeTNj3e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q..Y5Rkc02Pl2o0NA9Ie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CQl_WijMpECZrTmL0veD_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NHmIbpltUeXop9P1ZNS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jShDVQkK0CDHEIi5WMX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EhKAFWdxk.oqL7nJW_y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DHtIbV8y06gpQ6LXoEg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5tKHV7NFk2cqiNaf0zE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2ROv0Dn0que2rb._se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yRDSBOMhk.8BleJB0Gb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p7q.PzkckyaYW_HLhP0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lS2mksKJECHjC7Vq505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V7DnNV8k6.KcyIPVF3S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aimDK46UkSLUS_PBghg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fbTTE3ESF0SPrwvQY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Sbr2qPdyEy.HpEtGjcOq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KVVmebIj02hNFwoMaOW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3ni6YxVbkaUzx2b0Jm.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STaml670kWEeerg730k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Uz73FMxM0CQlF9Tw83My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5MNkX.2ikuFPCT0yhBpk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IYXCge6RaUCmy.pXToWuh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MfdiZ3GbUO.Ld__.D_x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dCmPZ3RmUa6uZODHtes0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Ijrp.DzbHkKzg9volq.Am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PbboBl6qUqkj6f.ZTY9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WYSk1ogb06fWUaXhueq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4OFW6WKCUKmtEHr0R1d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ilmFEAQZE.NlXWmRLRI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hOIJdN_1kybD9HV8six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4Z_gE9cxkC8yUsio_Tf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pbOZI4FX0Cv70gTuZyT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mlzmcttHkKrZiNOJFnge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uRFGOS3L0i1L.voZdX.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rgJg5An0EODfoptGtOG.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f0dZ9dykkmo7NC75bevW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weEVTRxUkuUNM1bve.NX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w_EzxVFxU6khKAPRwDu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s9AuTdj2EaEYLlyJK0LL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FH8hNYTHUGQcpsHXWwE6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1eOP_OdoEGC7mEOknm7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QljNf0IyU6IuuEEuM8f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Vb_iWpQsE2AgBh1HzfL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LV47HNMMkmcAMPrf.3rB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nTF2SKwAE6fDyp2rSbv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l6Get.w2UqugLcupYy1J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ftmMH3R02jpXZvu2n1A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UA9wH70tEmDuDh5GBYL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WeiiBUAbUitElgOFzwK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U8CBLN2AkCcvb.9klLXe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VxACWNWvUKBJz3GHZLDI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iC9wzlCm0uOH_AHgev0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PI3tIsLLEaOP5dS_XEjq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Bb1cTn55EmzrojgZmHO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J6G45d1zUGlcPDp76TrI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ZHAr3GT60Wsq3o_0JPA_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hdkDhLGVkWoGoJshiEjx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ISGbB95m0G9bAyyYYgph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L70YiQwT0etS6HrgjLea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__Q6WfkUC6GslGAlvFp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v4WpgWJxUeG1EEC5VUNF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sMe2cqjQkepmiL4cSg4h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67HdPV2S0GYIGGlFSlab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D1QBp_pv0yOAhkwXYsMt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3IofQ0bm02IY3yxwprsW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Qs0qVKX0a3vDw2EHL30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w9yyF3H_0qMk_EZcUd5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bJyn1Tcd06ozhZJLOEmB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6rPpnVGXhkSByptC4.7J0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EIlDJwaf0eA58tAdk7sI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6xBSBkZKqEq4_X1ur2pZ5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j8vdm1Ua0S389t2i2A2G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mPlJp_jRUCuylZdAAiEZ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4B9r6dLPEe7TVZQelPHq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DBjoE_ahUWvunHseIWD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N5Ql0mzQEGrKBUJQ8Mir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KIqDAcwwUGBPAkaaKWnz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RfZdH7xrEC9B4_dG2_m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_c6hBercFUWvRbWMdtVRz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KXda7n1nUWJhD5fugDM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uM.n.FEvkCqWXrmM6Iv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mNDXGK2bE6OE6GsxNRD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JBSerg3WkKoXoDXeQ7p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OkuU5GQBUuuliIROHFaW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FYMB1rqA0mWUJwMYcurB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PQiraJVU.kurNgm4jBRAB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peJUtJ7EiZcea1g8hz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prY.6wpnbES2b68gKMAzk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dma7pLWY0uOYrdy8pd__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3kykhaCt0eXeSCyfWhIj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J5nBFhdfEWXCpqXA4nUY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SmUoSWcaUmyuke9Bsu3T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VzboW_Lk.dBSfUWbjx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EogJO.SdUGQ4QI.TF3BB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jRlaOUlLAUm04KOe2SSs5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dLnaOPrO0m4hqJ8.vSjs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84fmCQ8xN0i6jU2oNMVAx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WOw1ic8qk6v0VNuc1xCF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vc9Q4DdMkq_qtYc9axl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KVMy7X.IUqhzAOCMETm3w"/>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Özel 3">
    <a:dk1>
      <a:srgbClr val="000000"/>
    </a:dk1>
    <a:lt1>
      <a:srgbClr val="FFFFFF"/>
    </a:lt1>
    <a:dk2>
      <a:srgbClr val="000000"/>
    </a:dk2>
    <a:lt2>
      <a:srgbClr val="808080"/>
    </a:lt2>
    <a:accent1>
      <a:srgbClr val="19194C"/>
    </a:accent1>
    <a:accent2>
      <a:srgbClr val="090EE5"/>
    </a:accent2>
    <a:accent3>
      <a:srgbClr val="0070C0"/>
    </a:accent3>
    <a:accent4>
      <a:srgbClr val="3F3F3F"/>
    </a:accent4>
    <a:accent5>
      <a:srgbClr val="C00000"/>
    </a:accent5>
    <a:accent6>
      <a:srgbClr val="421B5F"/>
    </a:accent6>
    <a:hlink>
      <a:srgbClr val="FFFFFF"/>
    </a:hlink>
    <a:folHlink>
      <a:srgbClr val="FFFFFF"/>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Özel 3">
    <a:dk1>
      <a:srgbClr val="000000"/>
    </a:dk1>
    <a:lt1>
      <a:srgbClr val="FFFFFF"/>
    </a:lt1>
    <a:dk2>
      <a:srgbClr val="000000"/>
    </a:dk2>
    <a:lt2>
      <a:srgbClr val="808080"/>
    </a:lt2>
    <a:accent1>
      <a:srgbClr val="19194C"/>
    </a:accent1>
    <a:accent2>
      <a:srgbClr val="090EE5"/>
    </a:accent2>
    <a:accent3>
      <a:srgbClr val="0070C0"/>
    </a:accent3>
    <a:accent4>
      <a:srgbClr val="3F3F3F"/>
    </a:accent4>
    <a:accent5>
      <a:srgbClr val="C00000"/>
    </a:accent5>
    <a:accent6>
      <a:srgbClr val="421B5F"/>
    </a:accent6>
    <a:hlink>
      <a:srgbClr val="FFFFFF"/>
    </a:hlink>
    <a:folHlink>
      <a:srgbClr val="FFFFFF"/>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Özel 3">
    <a:dk1>
      <a:srgbClr val="000000"/>
    </a:dk1>
    <a:lt1>
      <a:srgbClr val="FFFFFF"/>
    </a:lt1>
    <a:dk2>
      <a:srgbClr val="000000"/>
    </a:dk2>
    <a:lt2>
      <a:srgbClr val="808080"/>
    </a:lt2>
    <a:accent1>
      <a:srgbClr val="19194C"/>
    </a:accent1>
    <a:accent2>
      <a:srgbClr val="090EE5"/>
    </a:accent2>
    <a:accent3>
      <a:srgbClr val="0070C0"/>
    </a:accent3>
    <a:accent4>
      <a:srgbClr val="3F3F3F"/>
    </a:accent4>
    <a:accent5>
      <a:srgbClr val="C00000"/>
    </a:accent5>
    <a:accent6>
      <a:srgbClr val="421B5F"/>
    </a:accent6>
    <a:hlink>
      <a:srgbClr val="FFFFFF"/>
    </a:hlink>
    <a:folHlink>
      <a:srgbClr val="FFFFFF"/>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Özel 3">
    <a:dk1>
      <a:srgbClr val="000000"/>
    </a:dk1>
    <a:lt1>
      <a:srgbClr val="FFFFFF"/>
    </a:lt1>
    <a:dk2>
      <a:srgbClr val="000000"/>
    </a:dk2>
    <a:lt2>
      <a:srgbClr val="808080"/>
    </a:lt2>
    <a:accent1>
      <a:srgbClr val="19194C"/>
    </a:accent1>
    <a:accent2>
      <a:srgbClr val="090EE5"/>
    </a:accent2>
    <a:accent3>
      <a:srgbClr val="0070C0"/>
    </a:accent3>
    <a:accent4>
      <a:srgbClr val="3F3F3F"/>
    </a:accent4>
    <a:accent5>
      <a:srgbClr val="C00000"/>
    </a:accent5>
    <a:accent6>
      <a:srgbClr val="421B5F"/>
    </a:accent6>
    <a:hlink>
      <a:srgbClr val="FFFFFF"/>
    </a:hlink>
    <a:folHlink>
      <a:srgbClr val="FFFFFF"/>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Özel 3">
    <a:dk1>
      <a:srgbClr val="000000"/>
    </a:dk1>
    <a:lt1>
      <a:srgbClr val="FFFFFF"/>
    </a:lt1>
    <a:dk2>
      <a:srgbClr val="000000"/>
    </a:dk2>
    <a:lt2>
      <a:srgbClr val="808080"/>
    </a:lt2>
    <a:accent1>
      <a:srgbClr val="19194C"/>
    </a:accent1>
    <a:accent2>
      <a:srgbClr val="090EE5"/>
    </a:accent2>
    <a:accent3>
      <a:srgbClr val="0070C0"/>
    </a:accent3>
    <a:accent4>
      <a:srgbClr val="3F3F3F"/>
    </a:accent4>
    <a:accent5>
      <a:srgbClr val="C00000"/>
    </a:accent5>
    <a:accent6>
      <a:srgbClr val="421B5F"/>
    </a:accent6>
    <a:hlink>
      <a:srgbClr val="FFFFFF"/>
    </a:hlink>
    <a:folHlink>
      <a:srgbClr val="FFFFFF"/>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Özel 3">
    <a:dk1>
      <a:srgbClr val="000000"/>
    </a:dk1>
    <a:lt1>
      <a:srgbClr val="FFFFFF"/>
    </a:lt1>
    <a:dk2>
      <a:srgbClr val="000000"/>
    </a:dk2>
    <a:lt2>
      <a:srgbClr val="808080"/>
    </a:lt2>
    <a:accent1>
      <a:srgbClr val="19194C"/>
    </a:accent1>
    <a:accent2>
      <a:srgbClr val="090EE5"/>
    </a:accent2>
    <a:accent3>
      <a:srgbClr val="0070C0"/>
    </a:accent3>
    <a:accent4>
      <a:srgbClr val="3F3F3F"/>
    </a:accent4>
    <a:accent5>
      <a:srgbClr val="C00000"/>
    </a:accent5>
    <a:accent6>
      <a:srgbClr val="421B5F"/>
    </a:accent6>
    <a:hlink>
      <a:srgbClr val="FFFFFF"/>
    </a:hlink>
    <a:folHlink>
      <a:srgbClr val="FFFFFF"/>
    </a:folHlink>
  </a:clrScheme>
  <a:fontScheme name="Default Design">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6665</TotalTime>
  <Words>8293</Words>
  <Application>Microsoft Office PowerPoint</Application>
  <PresentationFormat>Ekran Gösterisi (4:3)</PresentationFormat>
  <Paragraphs>1923</Paragraphs>
  <Slides>88</Slides>
  <Notes>28</Notes>
  <HiddenSlides>0</HiddenSlides>
  <MMClips>0</MMClips>
  <ScaleCrop>false</ScaleCrop>
  <HeadingPairs>
    <vt:vector size="6" baseType="variant">
      <vt:variant>
        <vt:lpstr>Tema</vt:lpstr>
      </vt:variant>
      <vt:variant>
        <vt:i4>1</vt:i4>
      </vt:variant>
      <vt:variant>
        <vt:lpstr>Katıştırılmış OLE Hizmet Programları</vt:lpstr>
      </vt:variant>
      <vt:variant>
        <vt:i4>6</vt:i4>
      </vt:variant>
      <vt:variant>
        <vt:lpstr>Slayt Başlıkları</vt:lpstr>
      </vt:variant>
      <vt:variant>
        <vt:i4>88</vt:i4>
      </vt:variant>
    </vt:vector>
  </HeadingPairs>
  <TitlesOfParts>
    <vt:vector size="95" baseType="lpstr">
      <vt:lpstr>Default Design</vt:lpstr>
      <vt:lpstr>think-cell Slide</vt:lpstr>
      <vt:lpstr>Chart</vt:lpstr>
      <vt:lpstr>Grafik</vt:lpstr>
      <vt:lpstr>Çizelge</vt:lpstr>
      <vt:lpstr>Çalışma Sayfası</vt:lpstr>
      <vt:lpstr>Microsoft Office Excel 97-2003 Çalışma Sayfası</vt:lpstr>
      <vt:lpstr>Bölgesel rekabet gündemi  için bir analiz çerçeve önerisi</vt:lpstr>
      <vt:lpstr>Çerçeve</vt:lpstr>
      <vt:lpstr>Yerel düzeyde analiz ihtiyacı</vt:lpstr>
      <vt:lpstr>Yerel analizler küresel ve ulusal gündemden bağımsız düşünülemez</vt:lpstr>
      <vt:lpstr>Yerelde rekabet gücünü geliştirebilmek için atılması gereken adımlar</vt:lpstr>
      <vt:lpstr>Yerelde rekabet gücünü geliştirebilmek için atılması gereken adımlar</vt:lpstr>
      <vt:lpstr>Araç setinde ne var? </vt:lpstr>
      <vt:lpstr>Analiz araçlarının sunumu</vt:lpstr>
      <vt:lpstr>Slayt 9</vt:lpstr>
      <vt:lpstr>Yatırım Ortamı Değerlendirmesi Adımları</vt:lpstr>
      <vt:lpstr>Slayt 11</vt:lpstr>
      <vt:lpstr>Slayt 12</vt:lpstr>
      <vt:lpstr>Slayt 13</vt:lpstr>
      <vt:lpstr>Slayt 14</vt:lpstr>
      <vt:lpstr>Slayt 15</vt:lpstr>
      <vt:lpstr>Slayt 16</vt:lpstr>
      <vt:lpstr>Slayt 17</vt:lpstr>
      <vt:lpstr>Slayt 18</vt:lpstr>
      <vt:lpstr>İhracat/Üretim Yapısı Performansı Analizi</vt:lpstr>
      <vt:lpstr>Slayt 20</vt:lpstr>
      <vt:lpstr>Slayt 21</vt:lpstr>
      <vt:lpstr> İhracat yapısı analizi örnek çıktı (2)</vt:lpstr>
      <vt:lpstr> İhracat yapısı analizi örnek çıktı (3)</vt:lpstr>
      <vt:lpstr>Farklı stratejik konumlandırmalar: ihracat niteliği endeksi ve yeni ürün üretme (sıçrama) kabiliyeti</vt:lpstr>
      <vt:lpstr>Slayt 25</vt:lpstr>
      <vt:lpstr>Dış Ekonomik Çevre Analizinin Adımları</vt:lpstr>
      <vt:lpstr>Slayt 27</vt:lpstr>
      <vt:lpstr>Yabancı yatırım davranış eğilimleri </vt:lpstr>
      <vt:lpstr>1.5 Firmanızda yabancı sermaye mevcut mu?</vt:lpstr>
      <vt:lpstr>4. Değer Zinciri Analizi</vt:lpstr>
      <vt:lpstr>Değer Zinciri Analizi Adımları</vt:lpstr>
      <vt:lpstr>Slayt 32</vt:lpstr>
      <vt:lpstr>Slayt 33</vt:lpstr>
      <vt:lpstr>Değer Zinciri Analizi Örneği</vt:lpstr>
      <vt:lpstr>Değer Zinciri Analizi Örneği</vt:lpstr>
      <vt:lpstr>Değer Zinciri Analizi Örneği</vt:lpstr>
      <vt:lpstr>Değer Zinciri Analizi Örneği</vt:lpstr>
      <vt:lpstr>Slayt 38</vt:lpstr>
      <vt:lpstr>Slayt 39</vt:lpstr>
      <vt:lpstr>Yaşam Kalitesi Analizi Basamakları</vt:lpstr>
      <vt:lpstr>CNBC-E Yaşam Kalitesi Endeksi Sıralamaları </vt:lpstr>
      <vt:lpstr>Yaşam Kalitesi Analizi Örnek Çıktı</vt:lpstr>
      <vt:lpstr>Avrupa Yaşam Kalitesi Anket Sonuçları, Yaşanılan çevre </vt:lpstr>
      <vt:lpstr>Vatandaş karnesi: yaşam kalitesini ölçmek için yeni veriler türetmek mümkün</vt:lpstr>
      <vt:lpstr>YOD Örnek çıktı: Yaşam kalitesinin firma performansına etkisi</vt:lpstr>
      <vt:lpstr>YOD Örnek çıktı: Yaşam kalitesinin firma performansına etkisi Güvenlik Problemlerinin Firmalara Etkisi</vt:lpstr>
      <vt:lpstr>Slayt 47</vt:lpstr>
      <vt:lpstr>Bağlantı Düzeyi Analizi Adımları</vt:lpstr>
      <vt:lpstr>Bağlantı Düzeyi Analizi- Bölgelerdeki lojistik yöntemleri</vt:lpstr>
      <vt:lpstr>Bağlantı Düzeyi Analizi- Bölgelerdeki lojistik yöntemleri</vt:lpstr>
      <vt:lpstr>Havaalanından kalkan ve havaalanına inen uçuş sayısı</vt:lpstr>
      <vt:lpstr>Bağlantı Düzeyi Analizi Örneği</vt:lpstr>
      <vt:lpstr>Bağlantı Düzeyi Analizi Örneği: ülke içi ve ülke dışı ekonomik bağlantıların haritalanması </vt:lpstr>
      <vt:lpstr>Bağlantı Düzeyi Analizi Örneği Bölgeler-arası bir endeks hesaplama mümkün olur mu?</vt:lpstr>
      <vt:lpstr>Bağlantı Düzeyi Analizi Örneği:  illerin limanlarla ilişkisi </vt:lpstr>
      <vt:lpstr>Slayt 56</vt:lpstr>
      <vt:lpstr>İllerin İşgücü Arz ve Talep Analizinin Adımları</vt:lpstr>
      <vt:lpstr>İşgücü Arzı – Başlangıç Noktası: Demografik Özellikler</vt:lpstr>
      <vt:lpstr>İşgücü Arzı – Başlangıç Noktası: Göç Eğilimleri</vt:lpstr>
      <vt:lpstr>İşgücü Arzı- Başlangıç Noktası: Kentleşme Hızı</vt:lpstr>
      <vt:lpstr>İşgücü Arzı- Başlangıç Noktası: Kentleşme Hızı</vt:lpstr>
      <vt:lpstr>Beceri Seti Analizi örnek çıktı (1)  - işgücü göstergeleri </vt:lpstr>
      <vt:lpstr>Beceri Seti Analizi örnek çıktı (2)</vt:lpstr>
      <vt:lpstr>Beceri Seti Analizi örnek çıktı (3) </vt:lpstr>
      <vt:lpstr>Beceri Seti Analizi örnek çıktı (4) </vt:lpstr>
      <vt:lpstr>Beceri Seti Analizi örnek çıktı (5) </vt:lpstr>
      <vt:lpstr>Beceri Seti Analizi örnek çıktı (6) </vt:lpstr>
      <vt:lpstr>Beceri Seti Analizi örnek çıktı (7) </vt:lpstr>
      <vt:lpstr>Slayt 69</vt:lpstr>
      <vt:lpstr>Yerel Girişimcilik Ekosistemi Analiz Çerçevesi </vt:lpstr>
      <vt:lpstr>Yerel Girişimcilik Ekosistemi Analizi</vt:lpstr>
      <vt:lpstr>Ekosistem analizinin başlangıcı (benchmarking)- Çerçeve koşullar, örnek</vt:lpstr>
      <vt:lpstr>Yerel Girişimcilik Ekosistemi Örnek Çıktı</vt:lpstr>
      <vt:lpstr>Yerel Girişimcilik Ekosistemi Örnek Çıktı</vt:lpstr>
      <vt:lpstr>Girişimcilik ekosistemi analizi- Girişimlerin finansman kaynakları</vt:lpstr>
      <vt:lpstr>Slayt 76</vt:lpstr>
      <vt:lpstr>Bölge düzleminde yenilikçilik sistemi</vt:lpstr>
      <vt:lpstr>Bölgesel Yenilikçilik Ekosistemi Analizi</vt:lpstr>
      <vt:lpstr>Bölgesel Yenilik Sistemi Analizi Örnek Çıktı 1</vt:lpstr>
      <vt:lpstr>Slayt 80</vt:lpstr>
      <vt:lpstr>Bölgesel Yenilik Sistemi Analizi Örnek Çıktı – 3 YOD Anketinden firmaların yenilikçilik performansına dair veriler</vt:lpstr>
      <vt:lpstr>Bölgesel Yenilik Sistemi Analizi Örnek Çıktı 4</vt:lpstr>
      <vt:lpstr>Bölgesel Yenilik Sistemi Örnek Çıktı – Nedensellik Analizi </vt:lpstr>
      <vt:lpstr>Bölgesel Yenilik Sistemi Analizi Örnek Çıktı 6 Yenilikçiliğin finansman biçimleri</vt:lpstr>
      <vt:lpstr>Sonuç? </vt:lpstr>
      <vt:lpstr>Araç-setinden ne çıkabilir? </vt:lpstr>
      <vt:lpstr>Hangi analizin bölgeniz için öncelikli öneme sahip olduğunu düşünüyorsunuz?</vt:lpstr>
      <vt:lpstr>Analizler sonucu nereye gidilebilir?  Rekabet gücü gündemin öncelikleri?</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 Anketleri</dc:title>
  <dc:creator>Aysen</dc:creator>
  <cp:lastModifiedBy>Casper</cp:lastModifiedBy>
  <cp:revision>661</cp:revision>
  <dcterms:created xsi:type="dcterms:W3CDTF">2013-02-14T13:50:37Z</dcterms:created>
  <dcterms:modified xsi:type="dcterms:W3CDTF">2016-01-22T15:10:21Z</dcterms:modified>
</cp:coreProperties>
</file>